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337" r:id="rId3"/>
    <p:sldId id="338" r:id="rId4"/>
    <p:sldId id="339" r:id="rId5"/>
    <p:sldId id="340" r:id="rId6"/>
    <p:sldId id="341" r:id="rId7"/>
    <p:sldId id="342" r:id="rId8"/>
    <p:sldId id="343" r:id="rId9"/>
    <p:sldId id="344" r:id="rId10"/>
    <p:sldId id="345" r:id="rId11"/>
    <p:sldId id="346" r:id="rId12"/>
    <p:sldId id="347" r:id="rId1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576" autoAdjust="0"/>
    <p:restoredTop sz="94660"/>
  </p:normalViewPr>
  <p:slideViewPr>
    <p:cSldViewPr>
      <p:cViewPr>
        <p:scale>
          <a:sx n="100" d="100"/>
          <a:sy n="100" d="100"/>
        </p:scale>
        <p:origin x="-42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8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mk-MK"/>
          </a:p>
        </p:txBody>
      </p:sp>
      <p:sp>
        <p:nvSpPr>
          <p:cNvPr id="147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mk-MK"/>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7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mk-MK" noProof="0" smtClean="0"/>
              <a:t>Click to edit Master text styles</a:t>
            </a:r>
          </a:p>
          <a:p>
            <a:pPr lvl="1"/>
            <a:r>
              <a:rPr lang="mk-MK" noProof="0" smtClean="0"/>
              <a:t>Second level</a:t>
            </a:r>
          </a:p>
          <a:p>
            <a:pPr lvl="2"/>
            <a:r>
              <a:rPr lang="mk-MK" noProof="0" smtClean="0"/>
              <a:t>Third level</a:t>
            </a:r>
          </a:p>
          <a:p>
            <a:pPr lvl="3"/>
            <a:r>
              <a:rPr lang="mk-MK" noProof="0" smtClean="0"/>
              <a:t>Fourth level</a:t>
            </a:r>
          </a:p>
          <a:p>
            <a:pPr lvl="4"/>
            <a:r>
              <a:rPr lang="mk-MK" noProof="0" smtClean="0"/>
              <a:t>Fifth level</a:t>
            </a:r>
          </a:p>
        </p:txBody>
      </p:sp>
      <p:sp>
        <p:nvSpPr>
          <p:cNvPr id="147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mk-MK"/>
          </a:p>
        </p:txBody>
      </p:sp>
      <p:sp>
        <p:nvSpPr>
          <p:cNvPr id="147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cs typeface="+mn-cs"/>
              </a:defRPr>
            </a:lvl1pPr>
          </a:lstStyle>
          <a:p>
            <a:pPr>
              <a:defRPr/>
            </a:pPr>
            <a:fld id="{692098A1-02FF-4987-A68A-7A854737693C}" type="slidenum">
              <a:rPr lang="mk-MK" altLang="en-US"/>
              <a:pPr>
                <a:defRPr/>
              </a:pPr>
              <a:t>‹#›</a:t>
            </a:fld>
            <a:endParaRPr lang="mk-MK"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13EDFA3-F041-4B16-B94A-20AD490D8784}"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40B3E7F-A69F-40F6-B63B-32B5C774B2DD}"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8254EFE-38EA-4C31-A57D-E9A6F59A6900}"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67AAC40-9F12-427D-A21E-4952D022B53C}"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5CEA17-E5A3-411E-9251-BE6D205DB929}"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9C2228-007C-4531-9CCA-846A5C0E70DE}"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705A1ED-76BC-4C99-9200-17DDED0A13E6}"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AE7802D2-A20E-4312-87CC-614561CD1E3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45833FE-ECD8-4BE9-9D3F-A48F3F2B877F}"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3EEF2C2-C152-4508-9F71-46693B545F50}"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64EB393-5E6C-4D3B-B650-65567AE3F781}"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cs typeface="+mn-cs"/>
              </a:defRPr>
            </a:lvl1pPr>
          </a:lstStyle>
          <a:p>
            <a:pPr>
              <a:defRPr/>
            </a:pPr>
            <a:fld id="{8B7212FB-CE90-4942-A164-23CE6B7A7458}" type="slidenum">
              <a:rPr lang="en-GB" altLang="en-US"/>
              <a:pPr>
                <a:defRPr/>
              </a:pPr>
              <a:t>‹#›</a:t>
            </a:fld>
            <a:endParaRPr lang="en-GB" altLang="en-US"/>
          </a:p>
        </p:txBody>
      </p:sp>
      <p:pic>
        <p:nvPicPr>
          <p:cNvPr id="1031" name="Picture 9"/>
          <p:cNvPicPr>
            <a:picLocks noChangeAspect="1"/>
          </p:cNvPicPr>
          <p:nvPr/>
        </p:nvPicPr>
        <p:blipFill>
          <a:blip r:embed="rId15"/>
          <a:srcRect/>
          <a:stretch>
            <a:fillRect/>
          </a:stretch>
        </p:blipFill>
        <p:spPr bwMode="auto">
          <a:xfrm>
            <a:off x="7772400" y="166688"/>
            <a:ext cx="398463" cy="4238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12" r:id="rId7"/>
    <p:sldLayoutId id="2147483707" r:id="rId8"/>
    <p:sldLayoutId id="2147483708" r:id="rId9"/>
    <p:sldLayoutId id="2147483709" r:id="rId10"/>
    <p:sldLayoutId id="2147483710" r:id="rId11"/>
    <p:sldLayoutId id="2147483711" r:id="rId12"/>
  </p:sldLayoutIdLst>
  <p:timing>
    <p:tnLst>
      <p:par>
        <p:cTn id="1" dur="indefinite" restart="never" nodeType="tmRoot"/>
      </p:par>
    </p:tnLst>
  </p:timing>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750888" y="1341438"/>
            <a:ext cx="7197725" cy="1298575"/>
          </a:xfrm>
        </p:spPr>
        <p:txBody>
          <a:bodyPr/>
          <a:lstStyle/>
          <a:p>
            <a:pPr eaLnBrk="1" hangingPunct="1"/>
            <a:r>
              <a:rPr lang="mk-MK" altLang="en-US" b="1" i="1" dirty="0" smtClean="0">
                <a:latin typeface="Calibri" pitchFamily="34" charset="0"/>
              </a:rPr>
              <a:t>Наслов на </a:t>
            </a:r>
            <a:r>
              <a:rPr lang="mk-MK" altLang="en-US" b="1" i="1" dirty="0" smtClean="0">
                <a:latin typeface="Calibri" pitchFamily="34" charset="0"/>
              </a:rPr>
              <a:t>презентација</a:t>
            </a:r>
            <a:br>
              <a:rPr lang="mk-MK" altLang="en-US" b="1" i="1" dirty="0" smtClean="0">
                <a:latin typeface="Calibri" pitchFamily="34" charset="0"/>
              </a:rPr>
            </a:br>
            <a:r>
              <a:rPr lang="mk-MK" altLang="en-US" b="1" i="1" dirty="0" smtClean="0">
                <a:latin typeface="Calibri" pitchFamily="34" charset="0"/>
              </a:rPr>
              <a:t> (</a:t>
            </a:r>
            <a:r>
              <a:rPr lang="mk-MK" b="1" i="1" dirty="0" smtClean="0"/>
              <a:t>Биопсија на црниот дроб</a:t>
            </a:r>
            <a:r>
              <a:rPr lang="mk-MK" altLang="en-US" b="1" i="1" dirty="0" smtClean="0"/>
              <a:t>)</a:t>
            </a:r>
            <a:endParaRPr lang="mk-MK" altLang="en-US" b="1" i="1" dirty="0" smtClean="0"/>
          </a:p>
        </p:txBody>
      </p:sp>
      <p:sp>
        <p:nvSpPr>
          <p:cNvPr id="3075" name="Rectangle 4"/>
          <p:cNvSpPr txBox="1">
            <a:spLocks noChangeArrowheads="1"/>
          </p:cNvSpPr>
          <p:nvPr/>
        </p:nvSpPr>
        <p:spPr bwMode="auto">
          <a:xfrm>
            <a:off x="815975" y="4076700"/>
            <a:ext cx="7199313" cy="301625"/>
          </a:xfrm>
          <a:prstGeom prst="rect">
            <a:avLst/>
          </a:prstGeom>
          <a:noFill/>
          <a:ln w="9525">
            <a:noFill/>
            <a:miter lim="800000"/>
            <a:headEnd/>
            <a:tailEnd/>
          </a:ln>
        </p:spPr>
        <p:txBody>
          <a:bodyPr anchor="ctr"/>
          <a:lstStyle/>
          <a:p>
            <a:r>
              <a:rPr lang="mk-MK" altLang="en-US" sz="1400" b="1" i="1" dirty="0">
                <a:solidFill>
                  <a:schemeClr val="tx2"/>
                </a:solidFill>
                <a:latin typeface="Calibri" pitchFamily="34" charset="0"/>
              </a:rPr>
              <a:t>Назив на </a:t>
            </a:r>
            <a:r>
              <a:rPr lang="mk-MK" altLang="en-US" sz="1400" b="1" i="1" dirty="0" smtClean="0">
                <a:solidFill>
                  <a:schemeClr val="tx2"/>
                </a:solidFill>
                <a:latin typeface="Calibri" pitchFamily="34" charset="0"/>
              </a:rPr>
              <a:t>ЈЗУ</a:t>
            </a:r>
            <a:r>
              <a:rPr lang="en-US" altLang="en-US" sz="1400" b="1" i="1" dirty="0" smtClean="0">
                <a:solidFill>
                  <a:schemeClr val="tx2"/>
                </a:solidFill>
                <a:latin typeface="Calibri" pitchFamily="34" charset="0"/>
              </a:rPr>
              <a:t>   K</a:t>
            </a:r>
            <a:r>
              <a:rPr lang="mk-MK" altLang="en-US" sz="1400" b="1" i="1" dirty="0" smtClean="0">
                <a:solidFill>
                  <a:schemeClr val="tx2"/>
                </a:solidFill>
                <a:latin typeface="Calibri" pitchFamily="34" charset="0"/>
              </a:rPr>
              <a:t>линика за Гастроентерохепатологија </a:t>
            </a:r>
            <a:r>
              <a:rPr lang="mk-MK" altLang="en-US" sz="1400" b="1" i="1" dirty="0">
                <a:solidFill>
                  <a:schemeClr val="tx2"/>
                </a:solidFill>
                <a:latin typeface="Calibri" pitchFamily="34" charset="0"/>
              </a:rPr>
              <a:t>	</a:t>
            </a:r>
          </a:p>
        </p:txBody>
      </p:sp>
      <p:sp>
        <p:nvSpPr>
          <p:cNvPr id="3076" name="Rectangle 4"/>
          <p:cNvSpPr txBox="1">
            <a:spLocks noChangeArrowheads="1"/>
          </p:cNvSpPr>
          <p:nvPr/>
        </p:nvSpPr>
        <p:spPr bwMode="auto">
          <a:xfrm>
            <a:off x="809625" y="5103813"/>
            <a:ext cx="7197725" cy="323850"/>
          </a:xfrm>
          <a:prstGeom prst="rect">
            <a:avLst/>
          </a:prstGeom>
          <a:noFill/>
          <a:ln w="9525">
            <a:noFill/>
            <a:miter lim="800000"/>
            <a:headEnd/>
            <a:tailEnd/>
          </a:ln>
        </p:spPr>
        <p:txBody>
          <a:bodyPr anchor="ctr"/>
          <a:lstStyle/>
          <a:p>
            <a:r>
              <a:rPr lang="mk-MK" altLang="en-US" sz="1400" b="1" i="1" dirty="0">
                <a:solidFill>
                  <a:schemeClr val="tx2"/>
                </a:solidFill>
                <a:latin typeface="Calibri" pitchFamily="34" charset="0"/>
              </a:rPr>
              <a:t>Датум на презентација</a:t>
            </a:r>
            <a:r>
              <a:rPr lang="mk-MK" altLang="en-US" sz="1400" b="1" i="1" dirty="0" smtClean="0">
                <a:solidFill>
                  <a:schemeClr val="tx2"/>
                </a:solidFill>
                <a:latin typeface="Calibri" pitchFamily="34" charset="0"/>
              </a:rPr>
              <a:t>: 18.05.2015 </a:t>
            </a:r>
            <a:endParaRPr lang="mk-MK" altLang="en-US" sz="1400" b="1" i="1" dirty="0">
              <a:solidFill>
                <a:schemeClr val="tx2"/>
              </a:solidFill>
              <a:latin typeface="Calibri" pitchFamily="34" charset="0"/>
            </a:endParaRPr>
          </a:p>
        </p:txBody>
      </p:sp>
      <p:sp>
        <p:nvSpPr>
          <p:cNvPr id="3077" name="Rectangle 4"/>
          <p:cNvSpPr txBox="1">
            <a:spLocks noChangeArrowheads="1"/>
          </p:cNvSpPr>
          <p:nvPr/>
        </p:nvSpPr>
        <p:spPr bwMode="auto">
          <a:xfrm>
            <a:off x="809625" y="4778375"/>
            <a:ext cx="7197725" cy="325438"/>
          </a:xfrm>
          <a:prstGeom prst="rect">
            <a:avLst/>
          </a:prstGeom>
          <a:noFill/>
          <a:ln w="9525">
            <a:noFill/>
            <a:miter lim="800000"/>
            <a:headEnd/>
            <a:tailEnd/>
          </a:ln>
        </p:spPr>
        <p:txBody>
          <a:bodyPr anchor="ctr"/>
          <a:lstStyle/>
          <a:p>
            <a:r>
              <a:rPr lang="mk-MK" altLang="en-US" sz="1400" b="1" i="1" dirty="0">
                <a:solidFill>
                  <a:schemeClr val="tx2"/>
                </a:solidFill>
                <a:latin typeface="Calibri" pitchFamily="34" charset="0"/>
              </a:rPr>
              <a:t>Име и презиме на лицето испратено на </a:t>
            </a:r>
            <a:r>
              <a:rPr lang="mk-MK" altLang="en-US" sz="1400" b="1" i="1" dirty="0" smtClean="0">
                <a:solidFill>
                  <a:schemeClr val="tx2"/>
                </a:solidFill>
                <a:latin typeface="Calibri" pitchFamily="34" charset="0"/>
              </a:rPr>
              <a:t>обука:  Виолета Андоновиќ</a:t>
            </a:r>
            <a:endParaRPr lang="mk-MK" altLang="en-US" sz="1400" b="1" i="1" dirty="0">
              <a:solidFill>
                <a:schemeClr val="tx2"/>
              </a:solidFill>
              <a:latin typeface="Calibri" pitchFamily="34" charset="0"/>
            </a:endParaRPr>
          </a:p>
        </p:txBody>
      </p:sp>
      <p:sp>
        <p:nvSpPr>
          <p:cNvPr id="3078" name="Rectangle 4"/>
          <p:cNvSpPr txBox="1">
            <a:spLocks noChangeArrowheads="1"/>
          </p:cNvSpPr>
          <p:nvPr/>
        </p:nvSpPr>
        <p:spPr bwMode="auto">
          <a:xfrm>
            <a:off x="809625" y="4378325"/>
            <a:ext cx="7197725" cy="395288"/>
          </a:xfrm>
          <a:prstGeom prst="rect">
            <a:avLst/>
          </a:prstGeom>
          <a:noFill/>
          <a:ln w="9525">
            <a:noFill/>
            <a:miter lim="800000"/>
            <a:headEnd/>
            <a:tailEnd/>
          </a:ln>
        </p:spPr>
        <p:txBody>
          <a:bodyPr anchor="ctr"/>
          <a:lstStyle/>
          <a:p>
            <a:r>
              <a:rPr lang="mk-MK" altLang="en-US" sz="1400" b="1" i="1" dirty="0">
                <a:solidFill>
                  <a:schemeClr val="tx2"/>
                </a:solidFill>
                <a:latin typeface="Calibri" pitchFamily="34" charset="0"/>
              </a:rPr>
              <a:t>Назив на институција каде е одржана обуката </a:t>
            </a:r>
            <a:r>
              <a:rPr lang="mk-MK" altLang="en-US" sz="1400" b="1" i="1" dirty="0" smtClean="0">
                <a:solidFill>
                  <a:schemeClr val="tx2"/>
                </a:solidFill>
                <a:latin typeface="Calibri" pitchFamily="34" charset="0"/>
              </a:rPr>
              <a:t> Лив хоспитал  Р. Турција (април, 2015)</a:t>
            </a:r>
            <a:r>
              <a:rPr lang="mk-MK" altLang="en-US" sz="1400" b="1" i="1" dirty="0">
                <a:solidFill>
                  <a:schemeClr val="tx2"/>
                </a:solidFill>
                <a:latin typeface="Calibri" pitchFamily="34"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indent="-342900">
              <a:defRPr/>
            </a:pP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
            </a:r>
            <a:br>
              <a:rPr lang="mk-MK" sz="2400" dirty="0" smtClean="0">
                <a:solidFill>
                  <a:srgbClr val="FFC000"/>
                </a:solidFill>
              </a:rPr>
            </a:br>
            <a:r>
              <a:rPr lang="mk-MK" sz="2400" dirty="0" smtClean="0">
                <a:solidFill>
                  <a:srgbClr val="FFC000"/>
                </a:solidFill>
              </a:rPr>
              <a:t>Редослед </a:t>
            </a:r>
            <a:r>
              <a:rPr lang="mk-MK" sz="2400" dirty="0" smtClean="0">
                <a:solidFill>
                  <a:srgbClr val="FFC000"/>
                </a:solidFill>
              </a:rPr>
              <a:t>на настани при биопсија</a:t>
            </a:r>
            <a:r>
              <a:rPr lang="en-US" sz="2400" dirty="0" smtClean="0">
                <a:solidFill>
                  <a:srgbClr val="FFC000"/>
                </a:solidFill>
              </a:rPr>
              <a:t>:</a:t>
            </a:r>
            <a:r>
              <a:rPr lang="mk-MK" sz="2400" dirty="0" smtClean="0">
                <a:solidFill>
                  <a:srgbClr val="FFC000"/>
                </a:solidFill>
              </a:rPr>
              <a:t/>
            </a:r>
            <a:br>
              <a:rPr lang="mk-MK" sz="2400" dirty="0" smtClean="0">
                <a:solidFill>
                  <a:srgbClr val="FFC000"/>
                </a:solidFill>
              </a:rPr>
            </a:br>
            <a:r>
              <a:rPr lang="mk-MK" sz="2400" dirty="0" smtClean="0"/>
              <a:t/>
            </a:r>
            <a:br>
              <a:rPr lang="mk-MK" sz="2400" dirty="0" smtClean="0"/>
            </a:br>
            <a:r>
              <a:rPr lang="mk-MK" sz="2400" dirty="0" smtClean="0"/>
              <a:t>5. Лекарот </a:t>
            </a:r>
            <a:r>
              <a:rPr lang="mk-MK" sz="2400" dirty="0" smtClean="0"/>
              <a:t>асистент со ултразвучниот апарат прави приказ на органот и местото кое е цел на биопсијата.</a:t>
            </a:r>
            <a:br>
              <a:rPr lang="mk-MK" sz="2400" dirty="0" smtClean="0"/>
            </a:br>
            <a:r>
              <a:rPr lang="mk-MK" sz="2400" dirty="0" smtClean="0"/>
              <a:t/>
            </a:r>
            <a:br>
              <a:rPr lang="mk-MK" sz="2400" dirty="0" smtClean="0"/>
            </a:br>
            <a:r>
              <a:rPr lang="mk-MK" sz="2400" dirty="0" smtClean="0"/>
              <a:t>6.   Медицинската сестра  му го подава пиштолот за биопсија на лекарот и тој вметнува стетилна игла за биопсија во пиштолот по негов избор.</a:t>
            </a:r>
            <a:br>
              <a:rPr lang="mk-MK" sz="2400" dirty="0" smtClean="0"/>
            </a:br>
            <a:r>
              <a:rPr lang="mk-MK" sz="2400" dirty="0" smtClean="0"/>
              <a:t/>
            </a:r>
            <a:br>
              <a:rPr lang="mk-MK" sz="2400" dirty="0" smtClean="0"/>
            </a:br>
            <a:r>
              <a:rPr lang="mk-MK" sz="2400" dirty="0" smtClean="0"/>
              <a:t>7.   Низ местото на направениот убод , лекарот ја внесува иглата со саканиот орган под континуирана ехотомографска контрола.Кога лекарот ќе стигне до сегментот на органот кој сака да го биопсира испукува со пиштолот, кој ја исфрла иглата и откинува дел од ткивото.</a:t>
            </a:r>
            <a:br>
              <a:rPr lang="mk-MK" sz="2400" dirty="0" smtClean="0"/>
            </a:b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indent="-342900">
              <a:defRPr/>
            </a:pP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Редослед </a:t>
            </a:r>
            <a:r>
              <a:rPr lang="mk-MK" sz="3200" dirty="0" smtClean="0">
                <a:solidFill>
                  <a:srgbClr val="FFC000"/>
                </a:solidFill>
              </a:rPr>
              <a:t>на настани при биопсија</a:t>
            </a:r>
            <a:r>
              <a:rPr lang="en-US" sz="3200" dirty="0" smtClean="0">
                <a:solidFill>
                  <a:srgbClr val="FFC000"/>
                </a:solidFill>
              </a:rPr>
              <a:t>:</a:t>
            </a: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2400" dirty="0" smtClean="0"/>
              <a:t/>
            </a:r>
            <a:br>
              <a:rPr lang="mk-MK" sz="2400" dirty="0" smtClean="0"/>
            </a:br>
            <a:r>
              <a:rPr lang="mk-MK" sz="2400" dirty="0" smtClean="0"/>
              <a:t>8. Медицинската </a:t>
            </a:r>
            <a:r>
              <a:rPr lang="mk-MK" sz="2400" dirty="0" smtClean="0"/>
              <a:t>сестра прави компресивна стерилна преврска на местото на убодот, става специјална врекичка со песок врз истата и го советува пациентот најмалку 2-3 часа да остане во мирување.</a:t>
            </a:r>
            <a:br>
              <a:rPr lang="mk-MK" sz="2400" dirty="0" smtClean="0"/>
            </a:br>
            <a:r>
              <a:rPr lang="mk-MK" sz="2400" dirty="0" smtClean="0"/>
              <a:t/>
            </a:r>
            <a:br>
              <a:rPr lang="mk-MK" sz="2400" dirty="0" smtClean="0"/>
            </a:br>
            <a:r>
              <a:rPr lang="mk-MK" sz="2400" dirty="0" smtClean="0"/>
              <a:t>9. Земеното </a:t>
            </a:r>
            <a:r>
              <a:rPr lang="mk-MK" sz="2400" dirty="0" smtClean="0"/>
              <a:t>парче биопсионен материјал се става во стерилен сад со формалин и ДОБРО СЕ ЗАТВОРА, и потоа се испрака во установата каде сакаме да се направи анализа.</a:t>
            </a:r>
            <a:r>
              <a:rPr lang="mk-MK" dirty="0" smtClean="0"/>
              <a:t/>
            </a:r>
            <a:br>
              <a:rPr lang="mk-MK"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357158" y="214290"/>
            <a:ext cx="8358246" cy="3785652"/>
          </a:xfrm>
          <a:prstGeom prst="rect">
            <a:avLst/>
          </a:prstGeom>
        </p:spPr>
        <p:txBody>
          <a:bodyPr wrap="square">
            <a:spAutoFit/>
          </a:bodyPr>
          <a:lstStyle/>
          <a:p>
            <a:r>
              <a:rPr lang="mk-MK" sz="2000" b="1" dirty="0" smtClean="0">
                <a:solidFill>
                  <a:srgbClr val="FFC000"/>
                </a:solidFill>
              </a:rPr>
              <a:t>    </a:t>
            </a:r>
            <a:r>
              <a:rPr lang="mk-MK" sz="2400" b="1" dirty="0" smtClean="0">
                <a:solidFill>
                  <a:srgbClr val="FFC000"/>
                </a:solidFill>
              </a:rPr>
              <a:t>      Документација за извршените интервенции</a:t>
            </a:r>
          </a:p>
          <a:p>
            <a:endParaRPr lang="mk-MK" sz="2400" b="1" dirty="0" smtClean="0"/>
          </a:p>
          <a:p>
            <a:endParaRPr lang="mk-MK" sz="2400" dirty="0" smtClean="0"/>
          </a:p>
          <a:p>
            <a:pPr>
              <a:buFont typeface="Arial" charset="0"/>
              <a:buChar char="•"/>
            </a:pPr>
            <a:r>
              <a:rPr lang="mk-MK" sz="2400" dirty="0" smtClean="0"/>
              <a:t>  Електронска евиденција за сите интервенции       извршени во    Ехотомографската лабораторија.</a:t>
            </a:r>
          </a:p>
          <a:p>
            <a:endParaRPr lang="mk-MK" sz="2400" dirty="0" smtClean="0"/>
          </a:p>
          <a:p>
            <a:pPr>
              <a:buFont typeface="Arial" charset="0"/>
              <a:buChar char="•"/>
            </a:pPr>
            <a:r>
              <a:rPr lang="mk-MK" sz="2400" dirty="0" smtClean="0"/>
              <a:t>  Документирани извештаи за интервентна  ехотомографија во два примерока, еден во историјата на пациентот а другата во класер за интервенции на ехотомографскиот оддел.</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68313" y="476250"/>
            <a:ext cx="8229600" cy="5810270"/>
          </a:xfrm>
        </p:spPr>
        <p:txBody>
          <a:bodyPr/>
          <a:lstStyle/>
          <a:p>
            <a:r>
              <a:rPr lang="mk-MK" sz="3200" dirty="0" smtClean="0">
                <a:latin typeface="+mj-lt"/>
              </a:rPr>
              <a:t>Биопсија на црниот дроб</a:t>
            </a:r>
            <a:endParaRPr lang="en-US" sz="3000" i="1" dirty="0" smtClean="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mk-MK" smtClean="0"/>
              <a:t>Заклучоци/Научени лекции</a:t>
            </a:r>
            <a:endParaRPr lang="en-US" smtClean="0"/>
          </a:p>
        </p:txBody>
      </p:sp>
      <p:sp>
        <p:nvSpPr>
          <p:cNvPr id="3" name="Rectangle 2"/>
          <p:cNvSpPr/>
          <p:nvPr/>
        </p:nvSpPr>
        <p:spPr>
          <a:xfrm>
            <a:off x="714348" y="1120677"/>
            <a:ext cx="7858180" cy="4431983"/>
          </a:xfrm>
          <a:prstGeom prst="rect">
            <a:avLst/>
          </a:prstGeom>
        </p:spPr>
        <p:txBody>
          <a:bodyPr wrap="square">
            <a:spAutoFit/>
          </a:bodyPr>
          <a:lstStyle/>
          <a:p>
            <a:endParaRPr lang="mk-MK" sz="2000" dirty="0" smtClean="0">
              <a:solidFill>
                <a:srgbClr val="FFC000"/>
              </a:solidFill>
            </a:endParaRPr>
          </a:p>
          <a:p>
            <a:endParaRPr lang="mk-MK" sz="2000" dirty="0">
              <a:solidFill>
                <a:srgbClr val="FFC000"/>
              </a:solidFill>
            </a:endParaRPr>
          </a:p>
          <a:p>
            <a:endParaRPr lang="mk-MK" sz="2000" dirty="0" smtClean="0">
              <a:solidFill>
                <a:srgbClr val="FFC000"/>
              </a:solidFill>
            </a:endParaRPr>
          </a:p>
          <a:p>
            <a:r>
              <a:rPr lang="mk-MK" sz="2000" dirty="0" smtClean="0">
                <a:solidFill>
                  <a:srgbClr val="FFC000"/>
                </a:solidFill>
              </a:rPr>
              <a:t>Дефиниција</a:t>
            </a:r>
          </a:p>
          <a:p>
            <a:endParaRPr lang="mk-MK" dirty="0" smtClean="0"/>
          </a:p>
          <a:p>
            <a:r>
              <a:rPr lang="mk-MK" dirty="0" smtClean="0"/>
              <a:t>Биопсија на црниот дроб е медицинска процедура при која се зема мал примерок од ткивото на црниот дроб и потоа се испитува во патохистолошка лабораторија.</a:t>
            </a:r>
          </a:p>
          <a:p>
            <a:endParaRPr lang="mk-MK" dirty="0" smtClean="0"/>
          </a:p>
          <a:p>
            <a:endParaRPr lang="mk-MK" dirty="0" smtClean="0"/>
          </a:p>
          <a:p>
            <a:r>
              <a:rPr lang="mk-MK" sz="2000" dirty="0" smtClean="0">
                <a:solidFill>
                  <a:srgbClr val="FFC000"/>
                </a:solidFill>
              </a:rPr>
              <a:t>Цел</a:t>
            </a:r>
          </a:p>
          <a:p>
            <a:r>
              <a:rPr lang="mk-MK" sz="2000" dirty="0" smtClean="0"/>
              <a:t> </a:t>
            </a:r>
          </a:p>
          <a:p>
            <a:r>
              <a:rPr lang="mk-MK" dirty="0" smtClean="0"/>
              <a:t>Цел на ова излагање е да се прикаже точниот редослед на постапките при изведувањето на процедурата-биопсија на црн дроб водена со ултрасонографска контрола</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
          <p:cNvSpPr txBox="1">
            <a:spLocks noGrp="1" noChangeArrowheads="1"/>
          </p:cNvSpPr>
          <p:nvPr>
            <p:ph type="title"/>
          </p:nvPr>
        </p:nvSpPr>
        <p:spPr bwMode="auto">
          <a:xfrm>
            <a:off x="457200" y="274638"/>
            <a:ext cx="8229600" cy="5868987"/>
          </a:xfrm>
          <a:prstGeom prst="rect">
            <a:avLst/>
          </a:prstGeom>
          <a:noFill/>
          <a:ln w="9525">
            <a:noFill/>
            <a:miter lim="800000"/>
            <a:headEnd/>
            <a:tailEnd/>
          </a:ln>
        </p:spPr>
        <p:txBody>
          <a:bodyPr>
            <a:spAutoFit/>
          </a:bodyPr>
          <a:lstStyle/>
          <a:p>
            <a:r>
              <a:rPr lang="mk-MK" sz="2800" dirty="0">
                <a:solidFill>
                  <a:srgbClr val="FFC000"/>
                </a:solidFill>
              </a:rPr>
              <a:t>Медицински персонал вклучен во тимот за изведување на процедурата-биопсија на црн дроб</a:t>
            </a:r>
            <a:endParaRPr lang="en-US" sz="2800" dirty="0">
              <a:solidFill>
                <a:srgbClr val="FFC000"/>
              </a:solidFill>
            </a:endParaRPr>
          </a:p>
          <a:p>
            <a:endParaRPr lang="mk-MK" sz="2800" dirty="0">
              <a:solidFill>
                <a:srgbClr val="FFC000"/>
              </a:solidFill>
            </a:endParaRPr>
          </a:p>
          <a:p>
            <a:endParaRPr lang="mk-MK" sz="2400" dirty="0"/>
          </a:p>
          <a:p>
            <a:pPr lvl="1">
              <a:buFont typeface="Arial" charset="0"/>
              <a:buChar char="•"/>
            </a:pPr>
            <a:r>
              <a:rPr lang="mk-MK" sz="2400" dirty="0"/>
              <a:t>  Лекар обучен за изведување на интервенти ултрасонографски методи.</a:t>
            </a:r>
          </a:p>
          <a:p>
            <a:pPr lvl="1">
              <a:buFont typeface="Arial" charset="0"/>
              <a:buChar char="•"/>
            </a:pPr>
            <a:r>
              <a:rPr lang="mk-MK" sz="2400" dirty="0"/>
              <a:t>  Сестра/медицински техничар кои се обучени за интервентна ехотомографија.</a:t>
            </a:r>
          </a:p>
          <a:p>
            <a:pPr lvl="1">
              <a:buFont typeface="Arial" charset="0"/>
              <a:buChar char="•"/>
            </a:pPr>
            <a:r>
              <a:rPr lang="mk-MK" sz="2400" dirty="0"/>
              <a:t>  Лекар асистент кој е потребно да има основи познавања од базична ултрасонографија.</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14290"/>
            <a:ext cx="8072494" cy="2062103"/>
          </a:xfrm>
          <a:prstGeom prst="rect">
            <a:avLst/>
          </a:prstGeom>
        </p:spPr>
        <p:txBody>
          <a:bodyPr wrap="square">
            <a:spAutoFit/>
          </a:bodyPr>
          <a:lstStyle/>
          <a:p>
            <a:r>
              <a:rPr lang="mk-MK" sz="2000" dirty="0" smtClean="0">
                <a:solidFill>
                  <a:srgbClr val="FFC000"/>
                </a:solidFill>
              </a:rPr>
              <a:t>Одговорност</a:t>
            </a:r>
          </a:p>
          <a:p>
            <a:endParaRPr lang="mk-MK" dirty="0" smtClean="0"/>
          </a:p>
          <a:p>
            <a:r>
              <a:rPr lang="mk-MK" dirty="0" smtClean="0"/>
              <a:t>Одговорни за контролата на протоколот се</a:t>
            </a:r>
            <a:r>
              <a:rPr lang="en-US" dirty="0" smtClean="0"/>
              <a:t>:</a:t>
            </a:r>
          </a:p>
          <a:p>
            <a:r>
              <a:rPr lang="mk-MK" dirty="0" smtClean="0"/>
              <a:t>лекарот-шеф на ултрасонографската лабораторија.</a:t>
            </a:r>
          </a:p>
          <a:p>
            <a:endParaRPr lang="mk-MK" dirty="0" smtClean="0"/>
          </a:p>
          <a:p>
            <a:r>
              <a:rPr lang="mk-MK" dirty="0" smtClean="0"/>
              <a:t>Одговорни за спроведување на процедурата се</a:t>
            </a:r>
            <a:r>
              <a:rPr lang="en-US" dirty="0" smtClean="0"/>
              <a:t>:</a:t>
            </a:r>
            <a:endParaRPr lang="mk-MK" dirty="0" smtClean="0"/>
          </a:p>
          <a:p>
            <a:r>
              <a:rPr lang="mk-MK" dirty="0" smtClean="0"/>
              <a:t>лекарот и медицинската сестра кои ја изведува процедурата</a:t>
            </a:r>
            <a:endParaRPr lang="mk-MK" dirty="0"/>
          </a:p>
        </p:txBody>
      </p:sp>
      <p:sp>
        <p:nvSpPr>
          <p:cNvPr id="4" name="Rectangle 3"/>
          <p:cNvSpPr/>
          <p:nvPr/>
        </p:nvSpPr>
        <p:spPr>
          <a:xfrm>
            <a:off x="357158" y="2643182"/>
            <a:ext cx="8358246" cy="3724096"/>
          </a:xfrm>
          <a:prstGeom prst="rect">
            <a:avLst/>
          </a:prstGeom>
        </p:spPr>
        <p:txBody>
          <a:bodyPr wrap="square">
            <a:spAutoFit/>
          </a:bodyPr>
          <a:lstStyle/>
          <a:p>
            <a:r>
              <a:rPr lang="mk-MK" sz="2000" dirty="0" smtClean="0">
                <a:solidFill>
                  <a:srgbClr val="FFC000"/>
                </a:solidFill>
              </a:rPr>
              <a:t>Индикации за биопсија на црниот дроб</a:t>
            </a:r>
          </a:p>
          <a:p>
            <a:endParaRPr lang="mk-MK" dirty="0" smtClean="0"/>
          </a:p>
          <a:p>
            <a:pPr>
              <a:buFont typeface="Arial" charset="0"/>
              <a:buChar char="•"/>
            </a:pPr>
            <a:r>
              <a:rPr lang="mk-MK" dirty="0" smtClean="0"/>
              <a:t>  Лабораториски анализи кои укажуваат на  болест на црниот дроб (покачени вредности на  </a:t>
            </a:r>
            <a:r>
              <a:rPr lang="en-US" dirty="0" smtClean="0"/>
              <a:t>AST, ALT, GGT </a:t>
            </a:r>
            <a:r>
              <a:rPr lang="mk-MK" dirty="0" smtClean="0"/>
              <a:t>и др.)</a:t>
            </a:r>
            <a:r>
              <a:rPr lang="en-US" dirty="0" smtClean="0"/>
              <a:t>.</a:t>
            </a:r>
          </a:p>
          <a:p>
            <a:pPr>
              <a:buFont typeface="Arial" charset="0"/>
              <a:buChar char="•"/>
            </a:pPr>
            <a:r>
              <a:rPr lang="mk-MK" dirty="0" smtClean="0"/>
              <a:t>  Доколку постои наод за видлив тумор или фокална лезија во црниот дроб, видени со радиолошките методи (ултрасонографија, КТ; МР) со кои неможе да се диференцираат бенигните од малигните промени.</a:t>
            </a:r>
          </a:p>
          <a:p>
            <a:pPr>
              <a:buFont typeface="Arial" charset="0"/>
              <a:buChar char="•"/>
            </a:pPr>
            <a:r>
              <a:rPr lang="mk-MK" dirty="0" smtClean="0"/>
              <a:t>  Кај трансплантирани болни, за проверка на функкционалноста на црниот дроб по трансплантацијата.</a:t>
            </a:r>
          </a:p>
          <a:p>
            <a:pPr>
              <a:buFont typeface="Arial" charset="0"/>
              <a:buChar char="•"/>
            </a:pPr>
            <a:r>
              <a:rPr lang="mk-MK" dirty="0" smtClean="0"/>
              <a:t>  Дијагностицирање на</a:t>
            </a:r>
            <a:r>
              <a:rPr lang="en-US" dirty="0" smtClean="0"/>
              <a:t>:</a:t>
            </a:r>
            <a:r>
              <a:rPr lang="mk-MK" dirty="0" smtClean="0"/>
              <a:t>  цироза (алкохолна, постхепатидна или од непозната етиологија), болеста на Вилсон, хроничен хепатитис, стеатоза или за контрола на состојбата на црниот дроб по терапија која има хепатотоксичен ефект.</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Подготовка на пациентот пред интервенцијата</a:t>
            </a:r>
            <a:br>
              <a:rPr lang="mk-MK" sz="3200" dirty="0" smtClean="0">
                <a:solidFill>
                  <a:srgbClr val="FFC000"/>
                </a:solidFill>
              </a:rPr>
            </a:br>
            <a:r>
              <a:rPr lang="mk-MK" sz="3200" dirty="0" smtClean="0"/>
              <a:t/>
            </a:r>
            <a:br>
              <a:rPr lang="mk-MK" sz="3200" dirty="0" smtClean="0"/>
            </a:br>
            <a:r>
              <a:rPr lang="mk-MK" dirty="0" smtClean="0"/>
              <a:t/>
            </a:r>
            <a:br>
              <a:rPr lang="mk-MK" dirty="0" smtClean="0"/>
            </a:br>
            <a:r>
              <a:rPr lang="mk-MK" dirty="0" smtClean="0"/>
              <a:t>  Пациентот една недела пред интервенцијата да прекине со антикоагулантна, антиинфламаторна терапија, аспирин или терпија со клопидогрил, доколку ги зема.</a:t>
            </a:r>
            <a:br>
              <a:rPr lang="mk-MK" dirty="0" smtClean="0"/>
            </a:br>
            <a:r>
              <a:rPr lang="mk-MK" dirty="0" smtClean="0"/>
              <a:t>  Кардиолошката терапија да ја земе неколку часа пред интервенцијата.</a:t>
            </a:r>
            <a:br>
              <a:rPr lang="mk-MK" dirty="0" smtClean="0"/>
            </a:br>
            <a:r>
              <a:rPr lang="mk-MK" dirty="0" smtClean="0"/>
              <a:t>  Да се напртават лабораториски анализи</a:t>
            </a:r>
            <a:r>
              <a:rPr lang="en-US" dirty="0" smtClean="0"/>
              <a:t>:</a:t>
            </a:r>
            <a:r>
              <a:rPr lang="mk-MK" dirty="0" smtClean="0"/>
              <a:t> протромбинскио време/индекс, трмбоцити и крвна група со Рх фактор, време на крварење.</a:t>
            </a:r>
            <a:br>
              <a:rPr lang="mk-MK" dirty="0" smtClean="0"/>
            </a:br>
            <a:r>
              <a:rPr lang="en-US" b="1" dirty="0" smtClean="0"/>
              <a:t/>
            </a:r>
            <a:br>
              <a:rPr lang="en-US" b="1"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Rectangle 2"/>
          <p:cNvSpPr/>
          <p:nvPr/>
        </p:nvSpPr>
        <p:spPr>
          <a:xfrm>
            <a:off x="428596" y="857232"/>
            <a:ext cx="8286808" cy="4001095"/>
          </a:xfrm>
          <a:prstGeom prst="rect">
            <a:avLst/>
          </a:prstGeom>
        </p:spPr>
        <p:txBody>
          <a:bodyPr wrap="square">
            <a:spAutoFit/>
          </a:bodyPr>
          <a:lstStyle/>
          <a:p>
            <a:r>
              <a:rPr lang="mk-MK" sz="2000" dirty="0" smtClean="0">
                <a:solidFill>
                  <a:srgbClr val="FFC000"/>
                </a:solidFill>
              </a:rPr>
              <a:t>Подготовка на пациентот пред интервенцијата</a:t>
            </a:r>
          </a:p>
          <a:p>
            <a:endParaRPr lang="mk-MK" dirty="0" smtClean="0"/>
          </a:p>
          <a:p>
            <a:pPr>
              <a:buFont typeface="Arial" charset="0"/>
              <a:buChar char="•"/>
            </a:pPr>
            <a:r>
              <a:rPr lang="en-US" dirty="0" smtClean="0"/>
              <a:t>   </a:t>
            </a:r>
            <a:r>
              <a:rPr lang="mk-MK" dirty="0" smtClean="0"/>
              <a:t>Да се земат анамнестички податоци за  проблеми со крварење, или алегија на анестетици или други лекови, бременост, прележана пнеумонија во блиско минато - бидејки биопсијата е </a:t>
            </a:r>
            <a:r>
              <a:rPr lang="mk-MK" b="1" dirty="0" smtClean="0">
                <a:solidFill>
                  <a:srgbClr val="FFCC99"/>
                </a:solidFill>
              </a:rPr>
              <a:t>КОНТРАИНДИЦИРАНА</a:t>
            </a:r>
            <a:r>
              <a:rPr lang="mk-MK" dirty="0" smtClean="0"/>
              <a:t> при вакви состојби. Доколку пациентот е дијабетичар на инсулинска терапија на денот на интервенцијата се препорачува да  не зема инсулин или минимална доза.</a:t>
            </a:r>
          </a:p>
          <a:p>
            <a:pPr>
              <a:buFont typeface="Arial" charset="0"/>
              <a:buChar char="•"/>
            </a:pPr>
            <a:r>
              <a:rPr lang="mk-MK" dirty="0" smtClean="0"/>
              <a:t>  </a:t>
            </a:r>
            <a:r>
              <a:rPr lang="en-US" dirty="0" smtClean="0"/>
              <a:t> </a:t>
            </a:r>
            <a:r>
              <a:rPr lang="mk-MK" dirty="0" smtClean="0"/>
              <a:t>Пациентот на денот на интервенцијата  треба да биде гладен и жеден. Лекарот деталнио му објаснува на пациентот за потребата од биопсијата на црниот дроб  и како таа ке биде изведена, можните компликации од истата, по што пациентот треба да потпише писмена согласност за извршување на процедурата.  </a:t>
            </a:r>
            <a:r>
              <a:rPr lang="mk-MK" b="1" dirty="0" smtClean="0">
                <a:solidFill>
                  <a:srgbClr val="FFCC99"/>
                </a:solidFill>
              </a:rPr>
              <a:t>Без потпишана согласнос не смее да се прави биопсијата.</a:t>
            </a:r>
            <a:endParaRPr lang="en-US" b="1" dirty="0">
              <a:solidFill>
                <a:srgbClr val="FFCC9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Опис </a:t>
            </a:r>
            <a:r>
              <a:rPr lang="mk-MK" sz="3200" dirty="0" smtClean="0">
                <a:solidFill>
                  <a:srgbClr val="FFC000"/>
                </a:solidFill>
              </a:rPr>
              <a:t>на </a:t>
            </a:r>
            <a:r>
              <a:rPr lang="mk-MK" sz="3200" dirty="0" smtClean="0">
                <a:solidFill>
                  <a:srgbClr val="FFC000"/>
                </a:solidFill>
              </a:rPr>
              <a:t>процедурата- биопсија </a:t>
            </a:r>
            <a:r>
              <a:rPr lang="mk-MK" sz="3200" dirty="0" smtClean="0">
                <a:solidFill>
                  <a:srgbClr val="FFC000"/>
                </a:solidFill>
              </a:rPr>
              <a:t>на црн дроб</a:t>
            </a:r>
            <a:br>
              <a:rPr lang="mk-MK" sz="3200" dirty="0" smtClean="0">
                <a:solidFill>
                  <a:srgbClr val="FFC000"/>
                </a:solidFill>
              </a:rPr>
            </a:br>
            <a:r>
              <a:rPr lang="mk-MK" sz="3200" dirty="0" smtClean="0"/>
              <a:t/>
            </a:r>
            <a:br>
              <a:rPr lang="mk-MK" sz="3200" dirty="0" smtClean="0"/>
            </a:br>
            <a:r>
              <a:rPr lang="mk-MK" sz="3200" dirty="0" smtClean="0"/>
              <a:t/>
            </a:r>
            <a:br>
              <a:rPr lang="mk-MK" sz="3200" dirty="0" smtClean="0"/>
            </a:br>
            <a:r>
              <a:rPr lang="mk-MK" sz="2400" dirty="0" smtClean="0"/>
              <a:t/>
            </a:r>
            <a:br>
              <a:rPr lang="mk-MK" sz="2400" dirty="0" smtClean="0"/>
            </a:br>
            <a:r>
              <a:rPr lang="mk-MK" sz="2400" dirty="0" smtClean="0"/>
              <a:t>    </a:t>
            </a:r>
            <a:r>
              <a:rPr lang="mk-MK" dirty="0" smtClean="0"/>
              <a:t>Пациентот се хоспитализира еден ден </a:t>
            </a:r>
            <a:br>
              <a:rPr lang="mk-MK" dirty="0" smtClean="0"/>
            </a:br>
            <a:r>
              <a:rPr lang="mk-MK" dirty="0" smtClean="0"/>
              <a:t>     пред интервенцијата.</a:t>
            </a:r>
            <a:br>
              <a:rPr lang="mk-MK" dirty="0" smtClean="0"/>
            </a:br>
            <a:r>
              <a:rPr lang="mk-MK" dirty="0" smtClean="0"/>
              <a:t/>
            </a:r>
            <a:br>
              <a:rPr lang="mk-MK" dirty="0" smtClean="0"/>
            </a:br>
            <a:r>
              <a:rPr lang="mk-MK" dirty="0" smtClean="0"/>
              <a:t>Бидејќи е инвазивна метода мора да се запазат условите за стерилност.</a:t>
            </a:r>
            <a:br>
              <a:rPr lang="mk-MK"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defRPr/>
            </a:pP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
            </a:r>
            <a:br>
              <a:rPr lang="mk-MK" sz="3200" dirty="0" smtClean="0">
                <a:solidFill>
                  <a:srgbClr val="FFC000"/>
                </a:solidFill>
              </a:rPr>
            </a:br>
            <a:r>
              <a:rPr lang="mk-MK" sz="3200" dirty="0" smtClean="0">
                <a:solidFill>
                  <a:srgbClr val="FFC000"/>
                </a:solidFill>
              </a:rPr>
              <a:t>Редослед </a:t>
            </a:r>
            <a:r>
              <a:rPr lang="mk-MK" sz="3200" dirty="0" smtClean="0">
                <a:solidFill>
                  <a:srgbClr val="FFC000"/>
                </a:solidFill>
              </a:rPr>
              <a:t>на настани</a:t>
            </a:r>
            <a:r>
              <a:rPr lang="en-US" sz="3200" dirty="0" smtClean="0">
                <a:solidFill>
                  <a:srgbClr val="FFC000"/>
                </a:solidFill>
              </a:rPr>
              <a:t> </a:t>
            </a:r>
            <a:r>
              <a:rPr lang="mk-MK" sz="3200" dirty="0" smtClean="0">
                <a:solidFill>
                  <a:srgbClr val="FFC000"/>
                </a:solidFill>
              </a:rPr>
              <a:t> при биопсија</a:t>
            </a:r>
            <a:r>
              <a:rPr lang="en-US" sz="3200" dirty="0" smtClean="0">
                <a:solidFill>
                  <a:srgbClr val="FFC000"/>
                </a:solidFill>
              </a:rPr>
              <a:t>:</a:t>
            </a:r>
            <a:r>
              <a:rPr lang="mk-MK" sz="3200" dirty="0" smtClean="0">
                <a:solidFill>
                  <a:srgbClr val="FFC000"/>
                </a:solidFill>
              </a:rPr>
              <a:t/>
            </a:r>
            <a:br>
              <a:rPr lang="mk-MK" sz="3200" dirty="0" smtClean="0">
                <a:solidFill>
                  <a:srgbClr val="FFC000"/>
                </a:solidFill>
              </a:rPr>
            </a:br>
            <a:r>
              <a:rPr lang="mk-MK" sz="2400" dirty="0" smtClean="0"/>
              <a:t/>
            </a:r>
            <a:br>
              <a:rPr lang="mk-MK" sz="2400" dirty="0" smtClean="0"/>
            </a:br>
            <a:r>
              <a:rPr lang="mk-MK" sz="2400" dirty="0" smtClean="0"/>
              <a:t>1.Медицинската </a:t>
            </a:r>
            <a:r>
              <a:rPr lang="mk-MK" sz="2400" dirty="0" smtClean="0"/>
              <a:t>сестра го подготвува </a:t>
            </a:r>
            <a:r>
              <a:rPr lang="mk-MK" sz="2400" dirty="0" smtClean="0"/>
              <a:t>потребниот </a:t>
            </a:r>
            <a:r>
              <a:rPr lang="mk-MK" sz="2400" dirty="0" smtClean="0"/>
              <a:t>материјал, го сместува пациентот во лежечка положба и дава мускулна премедикација ординирана од лекарот.</a:t>
            </a:r>
            <a:br>
              <a:rPr lang="mk-MK" sz="2400" dirty="0" smtClean="0"/>
            </a:br>
            <a:r>
              <a:rPr lang="mk-MK" sz="2400" dirty="0" smtClean="0"/>
              <a:t/>
            </a:r>
            <a:br>
              <a:rPr lang="mk-MK" sz="2400" dirty="0" smtClean="0"/>
            </a:br>
            <a:r>
              <a:rPr lang="mk-MK" sz="2400" dirty="0" smtClean="0"/>
              <a:t>2.Лекарот </a:t>
            </a:r>
            <a:r>
              <a:rPr lang="mk-MK" sz="2400" dirty="0" smtClean="0"/>
              <a:t>прави ултразвучен преглед и го маркира местото за биопсија.</a:t>
            </a:r>
            <a:br>
              <a:rPr lang="mk-MK" sz="2400" dirty="0" smtClean="0"/>
            </a:br>
            <a:r>
              <a:rPr lang="mk-MK" sz="2400" dirty="0" smtClean="0"/>
              <a:t/>
            </a:r>
            <a:br>
              <a:rPr lang="mk-MK" sz="2400" dirty="0" smtClean="0"/>
            </a:br>
            <a:r>
              <a:rPr lang="mk-MK" sz="2400" dirty="0" smtClean="0"/>
              <a:t>3. Сестрата </a:t>
            </a:r>
            <a:r>
              <a:rPr lang="mk-MK" sz="2400" dirty="0" smtClean="0"/>
              <a:t>ја дезинфицира кожата со Бетадин, става стерилна компреса со отвор, а лекарот дава локален анестетик.</a:t>
            </a:r>
            <a:br>
              <a:rPr lang="mk-MK" sz="2400" dirty="0" smtClean="0"/>
            </a:br>
            <a:r>
              <a:rPr lang="mk-MK" sz="2400" dirty="0" smtClean="0"/>
              <a:t/>
            </a:r>
            <a:br>
              <a:rPr lang="mk-MK" sz="2400" dirty="0" smtClean="0"/>
            </a:br>
            <a:r>
              <a:rPr lang="mk-MK" sz="2400" dirty="0" smtClean="0"/>
              <a:t>4.Лекарот </a:t>
            </a:r>
            <a:r>
              <a:rPr lang="mk-MK" sz="2400" dirty="0" smtClean="0"/>
              <a:t>прави убод со ланцета во кожата на истото </a:t>
            </a:r>
            <a:r>
              <a:rPr lang="mk-MK" sz="2400" dirty="0" smtClean="0"/>
              <a:t>место </a:t>
            </a:r>
            <a:r>
              <a:rPr lang="mk-MK" sz="2400" dirty="0" smtClean="0"/>
              <a:t>каде е даден анестетикот.</a:t>
            </a:r>
            <a:br>
              <a:rPr lang="mk-MK" sz="2400" dirty="0" smtClean="0"/>
            </a:br>
            <a:endParaRPr lang="en-US" sz="2400" dirty="0"/>
          </a:p>
        </p:txBody>
      </p:sp>
    </p:spTree>
  </p:cSld>
  <p:clrMapOvr>
    <a:masterClrMapping/>
  </p:clrMapOvr>
</p:sld>
</file>

<file path=ppt/theme/theme1.xml><?xml version="1.0" encoding="utf-8"?>
<a:theme xmlns:a="http://schemas.openxmlformats.org/drawingml/2006/main" name="MoH_Presentation_TEMP">
  <a:themeElements>
    <a:clrScheme name="MoH_Presentation_TEM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H_Presentation_TE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H_Presentation_TEM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H_Presentation_TEM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H_Presentation_TEM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H_Presentation_TEM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H_Presentation_TEM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H_Presentation_TEM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H_Presentation_TEM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H_Presentation_TEM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H_Presentation_TEM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H_Presentation_TEM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H_Presentation_TEM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H_Presentation_TEM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5332</TotalTime>
  <Words>456</Words>
  <Application>Microsoft Office PowerPoint</Application>
  <PresentationFormat>On-screen Show (4:3)</PresentationFormat>
  <Paragraphs>52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MoH_Presentation_TEMP</vt:lpstr>
      <vt:lpstr>Наслов на презентација  (Биопсија на црниот дроб)</vt:lpstr>
      <vt:lpstr>Биопсија на црниот дроб</vt:lpstr>
      <vt:lpstr>Заклучоци/Научени лекции</vt:lpstr>
      <vt:lpstr>Медицински персонал вклучен во тимот за изведување на процедурата-биопсија на црн дроб     Лекар обучен за изведување на интервенти ултрасонографски методи.   Сестра/медицински техничар кои се обучени за интервентна ехотомографија.   Лекар асистент кој е потребно да има основи познавања од базична ултрасонографија.</vt:lpstr>
      <vt:lpstr>Slide 5</vt:lpstr>
      <vt:lpstr>            Подготовка на пациентот пред интервенцијата     Пациентот една недела пред интервенцијата да прекине со антикоагулантна, антиинфламаторна терапија, аспирин или терпија со клопидогрил, доколку ги зема.   Кардиолошката терапија да ја земе неколку часа пред интервенцијата.   Да се напртават лабораториски анализи: протромбинскио време/индекс, трмбоцити и крвна група со Рх фактор, време на крварење.  </vt:lpstr>
      <vt:lpstr>Slide 7</vt:lpstr>
      <vt:lpstr>        Опис на процедурата- биопсија на црн дроб        Пациентот се хоспитализира еден ден       пред интервенцијата.  Бидејќи е инвазивна метода мора да се запазат условите за стерилност. </vt:lpstr>
      <vt:lpstr>             Редослед на настани  при биопсија:  1.Медицинската сестра го подготвува потребниот материјал, го сместува пациентот во лежечка положба и дава мускулна премедикација ординирана од лекарот.  2.Лекарот прави ултразвучен преглед и го маркира местото за биопсија.  3. Сестрата ја дезинфицира кожата со Бетадин, става стерилна компреса со отвор, а лекарот дава локален анестетик.  4.Лекарот прави убод со ланцета во кожата на истото место каде е даден анестетикот. </vt:lpstr>
      <vt:lpstr>                Редослед на настани при биопсија:  5. Лекарот асистент со ултразвучниот апарат прави приказ на органот и местото кое е цел на биопсијата.  6.   Медицинската сестра  му го подава пиштолот за биопсија на лекарот и тој вметнува стетилна игла за биопсија во пиштолот по негов избор.  7.   Низ местото на направениот убод , лекарот ја внесува иглата со саканиот орган под континуирана ехотомографска контрола.Кога лекарот ќе стигне до сегментот на органот кој сака да го биопсира испукува со пиштолот, кој ја исфрла иглата и откинува дел од ткивото. </vt:lpstr>
      <vt:lpstr>          Редослед на настани при биопсија:   8. Медицинската сестра прави компресивна стерилна преврска на местото на убодот, става специјална врекичка со песок врз истата и го советува пациентот најмалку 2-3 часа да остане во мирување.  9. Земеното парче биопсионен материјал се става во стерилен сад со формалин и ДОБРО СЕ ЗАТВОРА, и потоа се испрака во установата каде сакаме да се направи анализа. </vt:lpstr>
      <vt:lpstr>Slide 12</vt:lpstr>
    </vt:vector>
  </TitlesOfParts>
  <Company>ImagePR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 </cp:lastModifiedBy>
  <cp:revision>130</cp:revision>
  <dcterms:created xsi:type="dcterms:W3CDTF">2008-04-04T12:30:59Z</dcterms:created>
  <dcterms:modified xsi:type="dcterms:W3CDTF">2015-05-19T12:54:48Z</dcterms:modified>
</cp:coreProperties>
</file>