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2" r:id="rId3"/>
    <p:sldId id="313" r:id="rId4"/>
    <p:sldId id="319" r:id="rId5"/>
    <p:sldId id="318" r:id="rId6"/>
    <p:sldId id="324" r:id="rId7"/>
    <p:sldId id="323" r:id="rId8"/>
    <p:sldId id="327" r:id="rId9"/>
    <p:sldId id="328" r:id="rId10"/>
    <p:sldId id="322" r:id="rId11"/>
    <p:sldId id="321" r:id="rId12"/>
    <p:sldId id="329" r:id="rId13"/>
    <p:sldId id="325" r:id="rId14"/>
    <p:sldId id="330" r:id="rId15"/>
    <p:sldId id="331" r:id="rId16"/>
    <p:sldId id="332" r:id="rId17"/>
    <p:sldId id="333" r:id="rId18"/>
    <p:sldId id="320" r:id="rId19"/>
    <p:sldId id="338" r:id="rId20"/>
    <p:sldId id="326" r:id="rId21"/>
    <p:sldId id="335" r:id="rId22"/>
    <p:sldId id="336" r:id="rId23"/>
    <p:sldId id="337" r:id="rId24"/>
    <p:sldId id="339" r:id="rId25"/>
    <p:sldId id="334" r:id="rId26"/>
    <p:sldId id="342" r:id="rId27"/>
    <p:sldId id="340" r:id="rId28"/>
    <p:sldId id="341" r:id="rId29"/>
    <p:sldId id="343" r:id="rId30"/>
    <p:sldId id="34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326" autoAdjust="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24DEF-3C8D-47D3-B57C-6B71BEBFD608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EF4B-403B-47EA-B5E1-6B67509B9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DE2B59-746F-44F6-BB16-3E8DC73F10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E257ED-73A4-4AC6-9AE3-7F139EC5E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mk-MK" sz="4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mk-MK" sz="4400" dirty="0" smtClean="0">
                <a:latin typeface="Arial" pitchFamily="34" charset="0"/>
                <a:cs typeface="Arial" pitchFamily="34" charset="0"/>
              </a:rPr>
            </a:br>
            <a:r>
              <a:rPr lang="mk-MK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k-MK" sz="4400" dirty="0" smtClean="0">
                <a:latin typeface="Arial" pitchFamily="34" charset="0"/>
                <a:cs typeface="Arial" pitchFamily="34" charset="0"/>
              </a:rPr>
            </a:br>
            <a:r>
              <a:rPr lang="mk-MK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k-MK" sz="4400" dirty="0" smtClean="0">
                <a:latin typeface="Arial" pitchFamily="34" charset="0"/>
                <a:cs typeface="Arial" pitchFamily="34" charset="0"/>
              </a:rPr>
            </a:br>
            <a:r>
              <a:rPr lang="mk-MK" sz="6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Трансплантација на црн дроб</a:t>
            </a:r>
            <a:r>
              <a:rPr lang="mk-MK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k-MK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k-MK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март-април, Лион, Франција 2015 г.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4149080"/>
            <a:ext cx="8676456" cy="1584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mk-MK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	                   </a:t>
            </a:r>
          </a:p>
          <a:p>
            <a:pPr>
              <a:buNone/>
            </a:pPr>
            <a:r>
              <a:rPr lang="mk-MK" sz="36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mk-MK" sz="8000" dirty="0" smtClean="0">
                <a:latin typeface="Arial" pitchFamily="34" charset="0"/>
                <a:cs typeface="Arial" pitchFamily="34" charset="0"/>
              </a:rPr>
              <a:t>ас. д-р Бети Тодоровска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k-MK" sz="7200" dirty="0" smtClean="0">
                <a:latin typeface="Arial" pitchFamily="34" charset="0"/>
                <a:cs typeface="Arial" pitchFamily="34" charset="0"/>
              </a:rPr>
              <a:t>12.05.2015 </a:t>
            </a:r>
            <a:r>
              <a:rPr lang="mk-MK" sz="8000" dirty="0" smtClean="0">
                <a:latin typeface="Arial" pitchFamily="34" charset="0"/>
                <a:cs typeface="Arial" pitchFamily="34" charset="0"/>
              </a:rPr>
              <a:t>			УК за гастроентерохепатологија </a:t>
            </a:r>
            <a:r>
              <a:rPr lang="mk-MK" sz="8000" dirty="0" smtClean="0">
                <a:latin typeface="Arial" pitchFamily="34" charset="0"/>
                <a:cs typeface="Arial" pitchFamily="34" charset="0"/>
              </a:rPr>
              <a:t>Скопје</a:t>
            </a:r>
            <a:endParaRPr lang="mk-MK" sz="7200" dirty="0" smtClean="0">
              <a:latin typeface="Arial" pitchFamily="34" charset="0"/>
              <a:cs typeface="Arial" pitchFamily="34" charset="0"/>
            </a:endParaRPr>
          </a:p>
          <a:p>
            <a:endParaRPr lang="mk-MK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			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Подготовката на пациентот-реципиент за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Снимања</a:t>
            </a:r>
          </a:p>
          <a:p>
            <a:pPr marL="566928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2000" dirty="0" smtClean="0">
                <a:latin typeface="Arial" pitchFamily="34" charset="0"/>
                <a:cs typeface="Arial" pitchFamily="34" charset="0"/>
              </a:rPr>
              <a:t>ултразвучен преглед на абдомен со Доплер на абдоминални крвни садови</a:t>
            </a:r>
          </a:p>
          <a:p>
            <a:pPr lv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2000" dirty="0" smtClean="0">
                <a:latin typeface="Arial" pitchFamily="34" charset="0"/>
                <a:cs typeface="Arial" pitchFamily="34" charset="0"/>
              </a:rPr>
              <a:t>КТ на абдомен со контраст и ангиографија,</a:t>
            </a:r>
          </a:p>
          <a:p>
            <a:pPr lv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2000" dirty="0" smtClean="0">
                <a:latin typeface="Arial" pitchFamily="34" charset="0"/>
                <a:cs typeface="Arial" pitchFamily="34" charset="0"/>
              </a:rPr>
              <a:t>КТ на торакс (кај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HCC,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пушачи и фамилијарна анамнеза за карцином на бели дробови),</a:t>
            </a:r>
          </a:p>
          <a:p>
            <a:pPr lv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2000" dirty="0" smtClean="0">
                <a:latin typeface="Arial" pitchFamily="34" charset="0"/>
                <a:cs typeface="Arial" pitchFamily="34" charset="0"/>
              </a:rPr>
              <a:t>Опционално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MRI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кај суспекција 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HCC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при постоење на историја за хепаторенален синдром.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Подготовката на пациентот-реципиент за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AutoNum type="arabicPeriod" startAt="4"/>
            </a:pPr>
            <a:r>
              <a:rPr lang="mk-MK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Консултативни прегледи</a:t>
            </a:r>
          </a:p>
          <a:p>
            <a:pPr marL="624078" indent="-514350">
              <a:buNone/>
            </a:pPr>
            <a:endParaRPr lang="mk-MK" sz="80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8000" dirty="0" smtClean="0">
                <a:latin typeface="Arial" pitchFamily="34" charset="0"/>
                <a:cs typeface="Arial" pitchFamily="34" charset="0"/>
              </a:rPr>
              <a:t>Кардиолошки преглед: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ехокардиографија,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ЕКГ,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Доплер на каротидни артерии и на артерсики и венски крвни садови на долни    екстремитети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доколку е потребно коронарографија/ миокардна сцинтиграфија (кај пациенти над 50 години,  машки пол, фамилијарна историја за КАБ, постоечки дијабетес мелитус, алкохолна болест на црниот дроб, пушење, хиперлипидемија) </a:t>
            </a:r>
          </a:p>
          <a:p>
            <a:pPr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8000" dirty="0" smtClean="0">
                <a:latin typeface="Arial" pitchFamily="34" charset="0"/>
                <a:cs typeface="Arial" pitchFamily="34" charset="0"/>
              </a:rPr>
              <a:t>Пулмолошки преглед: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функционални тестови,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спирометрија,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8000" dirty="0" smtClean="0">
                <a:latin typeface="Arial" pitchFamily="34" charset="0"/>
                <a:cs typeface="Arial" pitchFamily="34" charset="0"/>
              </a:rPr>
              <a:t>	- Ртг на бели дробови со профил</a:t>
            </a:r>
          </a:p>
          <a:p>
            <a:pPr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8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Подготовката на пациентот-реципиент за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AutoNum type="arabicPeriod" startAt="4"/>
            </a:pPr>
            <a:r>
              <a:rPr lang="mk-MK" sz="7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Консултативни прегледи</a:t>
            </a:r>
          </a:p>
          <a:p>
            <a:pPr marL="566928" indent="-457200">
              <a:buNone/>
            </a:pP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гинеколошки преглед: вагинален УЗ, </a:t>
            </a:r>
            <a:r>
              <a:rPr lang="en-US" sz="7400" dirty="0" smtClean="0">
                <a:latin typeface="Arial" pitchFamily="34" charset="0"/>
                <a:cs typeface="Arial" pitchFamily="34" charset="0"/>
              </a:rPr>
              <a:t>PAP</a:t>
            </a:r>
            <a:r>
              <a:rPr lang="mk-MK" sz="7400" dirty="0" smtClean="0">
                <a:latin typeface="Arial" pitchFamily="34" charset="0"/>
                <a:cs typeface="Arial" pitchFamily="34" charset="0"/>
              </a:rPr>
              <a:t> тест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мамографија (жени над 40 години)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гастроскопија (скрининг за присуство на езофагеални варикозитети), 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колоноскопија (постари од 50 години, фамилијарна историја за КРК, примарен склерозантен холангит, улцерозен колит)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психијатриски преглед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анестезиолошки преглед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k-MK" sz="7400" dirty="0" smtClean="0">
                <a:latin typeface="Arial" pitchFamily="34" charset="0"/>
                <a:cs typeface="Arial" pitchFamily="34" charset="0"/>
              </a:rPr>
              <a:t>по потреба консултативен уролошки, нефролошки, хематолошки, ендокринолошки преглед</a:t>
            </a: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5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Медикаментозен третман при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Имуносупресивна терапија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Целта на имуносупресијата во клиничка пракса е да се контролира несакан имун одговор, а доколку е можно, да се одбегнат компликациите од  имунодефициенцијата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Терапијата за превенција на отфрлањето на графтот е поделена на:</a:t>
            </a: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Индукциона (се состои во употреба на антитела против имуни протеини-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Basiliximab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ATG, ALG)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и се дава на денот на трансплантација</a:t>
            </a: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Иницијална – која се дава веднаш по трансплантација, најчесто во повисока доза на комбинација на три имуносупресиви </a:t>
            </a: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Терапија на одржување-слична на иницијалната, но во пониски дози кои се намалуваат после одреден период на стабилност на графтот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Имуносупресивна терапија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Калцинеурински инхибитори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најупотребувани и најпотентни, но со голема претпазливост при ренално нарушување</a:t>
            </a:r>
            <a:endParaRPr lang="mk-M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Tacrolimus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Prograf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се дозира два пати дневно) и   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Advagraf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(се дозира еднаш дневно)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Cyclosporin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Neoral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66928" indent="-457200">
              <a:buFont typeface="+mj-lt"/>
              <a:buAutoNum type="arabi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mTOR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инхибитори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 ретко се започнува со нив, поради ризик од тромбоза на хепатична артерија, но доколку има ренална инсуфициенција или појава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 novo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карцином се лек на избор.</a:t>
            </a:r>
          </a:p>
          <a:p>
            <a:pPr marL="566928" indent="-457200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Sirolimus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Rapamune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Everolimus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Certican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Имуносупресивна терапија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Кортикостероиди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задолжително се започнува со висока доза на денот на трансплантација, но потоа брзо се намалува дозата со тенденција за неколку месеци да се прекине, освен ако претходната примарна болест е од автоимуно потекло (тогаш се одржува минимална доза долгорочно). Лек на избор се и при акутно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тфрлање на графтот.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Инхибитори на пуринска синтеза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– прават зголемена склоност кон инфекции</a:t>
            </a:r>
          </a:p>
          <a:p>
            <a:pPr marL="566928" indent="-457200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Mycophenolate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mofetil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(Cell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Cept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Mycophenolic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acid</a:t>
            </a: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Медикаментозен третман при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Профилакса на инфекција со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Pneumocystis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carinii</a:t>
            </a:r>
            <a:endParaRPr lang="mk-MK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Trimetoprin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sulfamehoxazole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Bactrim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поради честа застапеност на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Pneumocystis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 пнеумонија потребно е да се прима профилактички од денот на трансплантација се до 6 месеци, а понекогаш  и подолго, до 12 месеци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Профилакса на инфекција со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CMV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- оваа терапија се дава доколку донираниот графт  бил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 позитив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н за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CMV,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а реципиентот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негативен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пред трансплантацијата. Терапијата се започнува 4-5от ден после трансплантацијата и трае 12 недели.</a:t>
            </a: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Gancyclovir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Vangacyclovir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endParaRPr lang="mk-MK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Медикаментозен третман при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Протокол за третман на претходно постоечка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HBV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инфекција</a:t>
            </a:r>
          </a:p>
          <a:p>
            <a:pPr>
              <a:buNone/>
            </a:pPr>
            <a:endParaRPr lang="mk-MK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Хепатитис Б имун глобулин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HBIG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Lamivudin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Tenofovir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или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Entecavir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Останата терапија </a:t>
            </a:r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во зависност од присуство на дијабет, артериска хипертензија, хиперлипидемија, остеопороза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Примарна афункционалност на графтот</a:t>
            </a:r>
          </a:p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се среќава кај 5% од трансплантираните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се манифестира со енцефалопатија, коагулопатија, намалена синтеза на жолчка, ренално и мултиорганско попуштање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хистолошка потврда за  хепатоцитна некроза во отсуство на васкуларна  компликација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најчесто се присутни некои од следните ризик фактори кај донорот: продолжено време на ладна исхемија, нестабилен донор, поголем степен на стеатоза на графтот, постар донор, високо ниво на Натриум кај донорот.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најчесто има потреба од ретранплантација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2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Тромбоза на хепатичната артерија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води до некроза на графтот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   се открива со Доплер ултрасонографија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   промптна интервенција (тромбектомија) може да го спаси      графтот и да превенира потреба од ретрансплантација</a:t>
            </a:r>
          </a:p>
          <a:p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Билијарен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leakage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или опструкција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Хеморагија</a:t>
            </a:r>
          </a:p>
          <a:p>
            <a:pPr marL="566928" indent="-457200">
              <a:buAutoNum type="arabicPeriod" startAt="3"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Интраабдоминална сепса</a:t>
            </a:r>
          </a:p>
          <a:p>
            <a:pPr marL="566928" indent="-457200">
              <a:buAutoNum type="arabicPeriod" startAt="3"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Тромбоза на портната вена или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VCI 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(поретко)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Трансплантација на црн дроб</a:t>
            </a:r>
            <a:endParaRPr lang="en-US" sz="3200" b="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5942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Трансплантација на црн дроб претставува единствена куративна метода за третман на краен стадиум на црнодробна болест. 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Преживувањето  после трансплантација по една година изнесува 87-93%, а после три години повеќе од 75 %.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Најчесто се работи за ортотопична трансплантација на црн дроб (најчесто употребувана), но може да биде и хетеротопична</a:t>
            </a:r>
          </a:p>
          <a:p>
            <a:pPr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2627784" y="5733446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buAutoNum type="arabicPeriod"/>
            </a:pPr>
            <a:endParaRPr lang="mk-MK" sz="1200" dirty="0" smtClean="0"/>
          </a:p>
          <a:p>
            <a:pPr marL="685800" lvl="1" indent="-228600"/>
            <a:endParaRPr lang="mk-MK" sz="1200" dirty="0" smtClean="0">
              <a:latin typeface="Arial" pitchFamily="34" charset="0"/>
              <a:cs typeface="Arial" pitchFamily="34" charset="0"/>
            </a:endParaRPr>
          </a:p>
          <a:p>
            <a:pPr marL="685800" lvl="1" indent="-228600"/>
            <a:endParaRPr lang="mk-MK" sz="1200" dirty="0" smtClean="0">
              <a:latin typeface="Arial" pitchFamily="34" charset="0"/>
              <a:cs typeface="Arial" pitchFamily="34" charset="0"/>
            </a:endParaRPr>
          </a:p>
          <a:p>
            <a:pPr marL="685800" lvl="1" indent="-228600"/>
            <a:endParaRPr lang="mk-MK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7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Акутно отфрлање на графтот</a:t>
            </a:r>
          </a:p>
          <a:p>
            <a:pPr marL="566928" indent="-457200"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не е толку често како кај бубрежна трансплантација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се јавува најрано 7 до 10 дена од транспланатцијата, а може и после неколку месеци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се докажува со црнодробна биопсија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се лекува најчесто со  метилпреднизолонски удар и со зголемување на дозата на имуносупресивите.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вообичаено не влијае на понатамошната функционалност на графтот.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Хронична алографт дисфункција-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(chronic allograft dysfunction)</a:t>
            </a: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во минатото се нарекувало хронично отфрлање и вообичаено се работи за целуларно отфрлање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се докажува со црнодробна биопсија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хистолошки се карактеризира со билијарна дуктопенија,  намален број на хепатични артериоли во портниот тракт, артериоларна облитерација,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Најголем проблем претставува хуморалното отфрлање  (антитело посредувано отфрлање) за кое е потребна употреба на плазмафереза,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IVIG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(интравенски имуноглобулин) 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Rituximab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(многу поскапа терапија)</a:t>
            </a:r>
          </a:p>
          <a:p>
            <a:pPr marL="566928" indent="-457200"/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2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Ренална дисфункција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најчесто предизвикана од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CNI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имуносупресивите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потребен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switch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во терапијата кон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MMF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Sirolimus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Everolimus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агресивен третман на артериската хипертензија, дијабетот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одбегнување на други нефротоксични лекови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одбегнување на контрастни средства</a:t>
            </a: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Кардиоваскуларни заболувања</a:t>
            </a: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Дијабетес мелитус</a:t>
            </a:r>
          </a:p>
          <a:p>
            <a:pPr marL="566928" indent="-457200">
              <a:buAutoNum type="arabicPeriod" startAt="3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Дислипидемија</a:t>
            </a:r>
          </a:p>
          <a:p>
            <a:pPr marL="566928" indent="-457200">
              <a:buAutoNum type="arabicPeriod" startAt="3"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6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Обезитас</a:t>
            </a:r>
          </a:p>
          <a:p>
            <a:pPr marL="566928" indent="-457200">
              <a:buAutoNum type="arabicPeriod" startAt="6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Остеопороза</a:t>
            </a:r>
          </a:p>
          <a:p>
            <a:pPr marL="566928" indent="-457200">
              <a:buAutoNum type="arabicPeriod" startAt="6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Инфекции, најчесто со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CMV</a:t>
            </a: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6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novo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малигноми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карциноми на кожа-најчест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лимфопролиферативни заболувања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PTLD (post transplant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lymphoproliferative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disease)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колонски канцер-кај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PSC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улцеративен колит, но и кај алкохолна атиологија на цирозата поради која е направена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OLT.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карцином на езофагус исто така кај алкохолна етиологија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други карциноми како на пр. на вулва, на цервикс, на дојка, на простата.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Касни компликации по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10"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Рекурентност на основната црнодробна болест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хепатитис Ц инфекција-кај 90%</a:t>
            </a:r>
          </a:p>
          <a:p>
            <a:pPr marL="566928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PBC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-кај 20-50%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автоимун хепатитис-кај 20-30%</a:t>
            </a:r>
          </a:p>
          <a:p>
            <a:pPr marL="566928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PSC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-кај 20-30%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хепатитис Б инфекција-кај 10%</a:t>
            </a:r>
          </a:p>
          <a:p>
            <a:pPr marL="566928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NAFLD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-кај 20-40%</a:t>
            </a:r>
          </a:p>
          <a:p>
            <a:pPr marL="566928" indent="-457200">
              <a:buAutoNum type="arabicPeriod" startAt="11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novo 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црнодробна болест</a:t>
            </a:r>
          </a:p>
          <a:p>
            <a:pPr marL="566928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NAFLD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-честа, поради присуство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HTA, DM,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dyslipidemia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AIH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-најчесто кај детска популација</a:t>
            </a:r>
          </a:p>
          <a:p>
            <a:pPr marL="566928" indent="-457200"/>
            <a:r>
              <a:rPr lang="mk-MK" sz="2000" dirty="0" smtClean="0">
                <a:latin typeface="Arial" pitchFamily="34" charset="0"/>
                <a:cs typeface="Arial" pitchFamily="34" charset="0"/>
              </a:rPr>
              <a:t>хепатитис Б и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Следење на пациенти со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Честота на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follow up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пациентот по испис од болница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првиот месец по испис еднаш неделно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2-3 месец по испис-на две недели,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4-12 месец-еднаш месечно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после една година, на шест месеци (а ако има потреба и пократко)</a:t>
            </a:r>
          </a:p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Потребни параметри за следење на пациентот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телесна тежина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крвен притисок и пулс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телесна температура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Следење на пациенти со трансплантација на црн дроб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Потребни лабораториски анализи за следење на пациентот</a:t>
            </a:r>
          </a:p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крвна слика,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хепатограм со билирубин,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INR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протеински статус, деградациони продукти, креатинин клиренс, електролитен статус, 24 часовна протеинурија, уринокултура, липиден статус, гликемија со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HbA1c, TSH, fT4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Концентрација на имуносупресивот во крвта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HBsAg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AntiHBs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титар 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HBV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позитивни пациенти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HCV RNA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 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HCV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позитивни пациенти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Евалуација на пациентите 1, 5, 10, 15, 20...години после транплантација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Потребни анализи: 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крвна слика,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CRP,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хепатограм со билирубин,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INR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протеински статус, деградациони продукти, креатинин клиренс, електролитен статус, 24 часовна протеинурија, липиден статус, гликемија со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HbA1c, TSH, fT4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Концентрација на имуносупресивот во крвта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Туморски маркери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CEA, CA 19-9, CA 125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Автоантитела: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ANA, AMA,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LKM,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pANCA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Вирусолошки профил 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HAV, HBV, HCV, CMV, EBV, HIV, Herpes,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Toxoplasmosa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Syphilis</a:t>
            </a:r>
          </a:p>
          <a:p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Евалуација на пациентите 1, 5, 10, 15, 20...години после транплантација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Потребни прегледи: 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EKG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кардиолошки преглед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Ртг на бели дробови и пулмолошки преглед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Ехо на абдомен со Доплер и со биопсија на црн дроб (само кај пациентите со ХЦВ инфекција се прави секоја година)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КТ на абдомен и бели дробови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Дерматовенеролошки преглед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Гастроскопија</a:t>
            </a:r>
          </a:p>
          <a:p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колоноскопија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ТРАНПЛАНТАЦИЈА НА ЦРН ДРОБ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k-MK" sz="43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k-MK" sz="4300" b="1" dirty="0" smtClean="0">
                <a:latin typeface="Arial" pitchFamily="34" charset="0"/>
                <a:cs typeface="Arial" pitchFamily="34" charset="0"/>
              </a:rPr>
              <a:t>М У Л Т И </a:t>
            </a:r>
          </a:p>
          <a:p>
            <a:pPr algn="ctr">
              <a:buNone/>
            </a:pPr>
            <a:r>
              <a:rPr lang="mk-MK" sz="4300" b="1" dirty="0" smtClean="0">
                <a:latin typeface="Arial" pitchFamily="34" charset="0"/>
                <a:cs typeface="Arial" pitchFamily="34" charset="0"/>
              </a:rPr>
              <a:t>Д И С Ц И П Л И Н А Р Е Н  </a:t>
            </a:r>
          </a:p>
          <a:p>
            <a:pPr algn="ctr">
              <a:buNone/>
            </a:pPr>
            <a:r>
              <a:rPr lang="mk-MK" sz="4300" b="1" dirty="0" smtClean="0">
                <a:latin typeface="Arial" pitchFamily="34" charset="0"/>
                <a:cs typeface="Arial" pitchFamily="34" charset="0"/>
              </a:rPr>
              <a:t>П Р И С Т А П</a:t>
            </a:r>
            <a:endParaRPr lang="en-US" sz="43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Црнодробната трансплантација во однос на донорот може да биде: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кадаверична (од починато лице)-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DDLT (deceased donor liver transplantation)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при што може да биде искористен целиот црн дроб или пак да се работи 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split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трансплантација каде левиот лобус (сег. 2 и 3) се користи за деца, а десниот лобус за возрасни.</a:t>
            </a:r>
          </a:p>
          <a:p>
            <a:pPr marL="566928" indent="-457200">
              <a:buFont typeface="+mj-lt"/>
              <a:buAutoNum type="arabicPeriod"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од  жив донор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LDLT (living donor liver transplantation)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при што за адултен реципиент се зема 60% од црниот дроб на дарителот-најчесто десен лобус (5,6,7 и 8 сегмент), а за дете најчесто 2 и 3 сег. од лев лобус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20150315_1506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915400" cy="562672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  </a:t>
            </a:r>
            <a:r>
              <a:rPr lang="mk-MK" sz="4000" b="1" dirty="0" smtClean="0">
                <a:latin typeface="Arial" pitchFamily="34" charset="0"/>
                <a:cs typeface="Arial" pitchFamily="34" charset="0"/>
              </a:rPr>
              <a:t>Лион Франција</a:t>
            </a:r>
            <a:br>
              <a:rPr lang="mk-MK" sz="4000" b="1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/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Црнодробната трансплантација во однос на донорот може да биде: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endParaRPr lang="mk-MK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endParaRPr lang="mk-MK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AutoNum type="arabicPeriod" startAt="3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домино трансплантација – црнииот дроб се зема од пациент кој се подвргнува на црнодробна трансплантација, кој има некоја метаболопатија, најчесто фамилијарна амилоидоична полинеуропатија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FAP)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и се дава на повозрасен пациент  (над 60 год.) со црнодробна болест кај кој не се очекува да се појавата симптомите на болеста пред крајот од неговиот животен век.</a:t>
            </a:r>
          </a:p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Индикација за црнодробна трансплантација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Декомпензирана црнодробна цироза од различна етиологија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mk-M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лкохолн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цироза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црниот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дроб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хроничн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вирусн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хепатит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иси (Б и Ц  хепатит)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 криптогена цироза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втоимун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хепатит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холестатск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нарушувања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примарна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секундарна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билијарна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цироза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п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римарен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склерозантен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холангитис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метаболни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нарушувања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(а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лфа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1–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антитрипсин дефициенција,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Вилсонова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болест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х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емохроматоза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амилоидоза и др).</a:t>
            </a:r>
          </a:p>
          <a:p>
            <a:pPr marL="566928" indent="-457200">
              <a:buNone/>
            </a:pPr>
            <a:r>
              <a:rPr lang="mk-MK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Budd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Chiari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синдром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Индикација за црнодробна трансплантација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None/>
            </a:pPr>
            <a:r>
              <a:rPr lang="mk-MK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Х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епато-билијарни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малигн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оми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епатоцелулар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н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карцином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единечен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помал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 cm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или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повеќе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еден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нодус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најголем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дијаметар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на нодус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помал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без присутна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васкуларна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инвазија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и без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метастази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роендокрин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тумор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црн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дроб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олангиокарцином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mk-MK" sz="1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k-MK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	 	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кутн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фулминантна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хепатална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инсуфициенција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било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која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причина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mk-MK" sz="1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Контраиндикации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трансплантација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црн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дроб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665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сепса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односно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еконтролирана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системск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инфекци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ја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еконтролиран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системски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малигнитет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напредната </a:t>
            </a: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кардиопулмонална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болест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СИДА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односно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ХИВ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позитивен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пациент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вирусна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репликација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тешки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невро-психијатриски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нарушувања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Подготовката на пациентот-реципиент за трансплантација на црн дроб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детална 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анамнеза 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клинички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преглед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со преглед по системи</a:t>
            </a:r>
          </a:p>
          <a:p>
            <a:pPr marL="566928" lvl="0" indent="-457200">
              <a:buFont typeface="+mj-lt"/>
              <a:buAutoNum type="arabicPeriod"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лабораториск</a:t>
            </a: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анализи: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крвна група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фактор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проценка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црнодроб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ната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функци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ја (крвна слика, хепатограм со билирубин,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INR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 протеински статус),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проценка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бубре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жната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функци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ја (деградациони продукти, креатинин клиренс, електролитен статус, протеинурија, уринокултура),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Подготовката на пациентот-реципиент за трансплантација на црн дроб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604448" cy="4665662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ендокрин профил: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TSH, fT4,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глукоза,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HgA1c,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cortisol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туморски маркери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CEA, CA 19-9, CA 72-4,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FP, CA 125, Ca 15-3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(жени),</a:t>
            </a:r>
          </a:p>
          <a:p>
            <a:pPr>
              <a:buNone/>
            </a:pPr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вирусолошка анализа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HBV, HCV, HAV, HIV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CMV, EBV, HSV, VZ)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хемостаза со фактори на коагулација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PT, APTT,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време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крварење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F II, V, VII, X, VIII,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Wilebrand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FDP, D-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dimeri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Protein 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Antitrombin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III,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Antiphospholipid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Layden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FII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FV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mk-MK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автоантитела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ANA, AMA,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LKM1, SLA,ANCA, alfa1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antitripsin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mk-MK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5720</TotalTime>
  <Words>1708</Words>
  <Application>Microsoft Office PowerPoint</Application>
  <PresentationFormat>On-screen Show (4:3)</PresentationFormat>
  <Paragraphs>288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     Трансплантација на црн дроб март-април, Лион, Франција 2015 г. </vt:lpstr>
      <vt:lpstr>Трансплантација на црн дроб</vt:lpstr>
      <vt:lpstr>Црнодробната трансплантација во однос на донорот може да биде:</vt:lpstr>
      <vt:lpstr>Црнодробната трансплантација во однос на донорот може да биде:</vt:lpstr>
      <vt:lpstr>Индикација за црнодробна трансплантација</vt:lpstr>
      <vt:lpstr>Индикација за црнодробна трансплантација</vt:lpstr>
      <vt:lpstr>Контраиндикации за трансплантација на црн дроб: </vt:lpstr>
      <vt:lpstr>Подготовката на пациентот-реципиент за трансплантација на црн дроб </vt:lpstr>
      <vt:lpstr>Подготовката на пациентот-реципиент за трансплантација на црн дроб</vt:lpstr>
      <vt:lpstr>Подготовката на пациентот-реципиент за трансплантација на црн дроб</vt:lpstr>
      <vt:lpstr>Подготовката на пациентот-реципиент за трансплантација на црн дроб</vt:lpstr>
      <vt:lpstr>Подготовката на пациентот-реципиент за трансплантација на црн дроб</vt:lpstr>
      <vt:lpstr>Медикаментозен третман при трансплантација на црн дроб</vt:lpstr>
      <vt:lpstr>Имуносупресивна терапија</vt:lpstr>
      <vt:lpstr>Имуносупресивна терапија</vt:lpstr>
      <vt:lpstr>Медикаментозен третман при трансплантација на црн дроб</vt:lpstr>
      <vt:lpstr>Медикаментозен третман при трансплантација на црн дроб</vt:lpstr>
      <vt:lpstr>Рани компликации по трансплантација на црн дроб</vt:lpstr>
      <vt:lpstr>Рани компликации по трансплантација на црн дроб</vt:lpstr>
      <vt:lpstr>Рани компликации по трансплантација на црн дроб</vt:lpstr>
      <vt:lpstr>Касни компликации по трансплантација на црн дроб</vt:lpstr>
      <vt:lpstr>Касни компликации по трансплантација на црн дроб</vt:lpstr>
      <vt:lpstr>Касни компликации по трансплантација на црн дроб</vt:lpstr>
      <vt:lpstr>Касни компликации по трансплантација на црн дроб</vt:lpstr>
      <vt:lpstr>Следење на пациенти со трансплантација на црн дроб</vt:lpstr>
      <vt:lpstr>Следење на пациенти со трансплантација на црн дроб</vt:lpstr>
      <vt:lpstr>Евалуација на пациентите 1, 5, 10, 15, 20...години после транплантација</vt:lpstr>
      <vt:lpstr>Евалуација на пациентите 1, 5, 10, 15, 20...години после транплантација</vt:lpstr>
      <vt:lpstr>ТРАНПЛАНТАЦИЈА НА ЦРН ДРОБ</vt:lpstr>
      <vt:lpstr>  Лион Франција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Метаболни и имунолошки алтерации кај пациенти со хроничен Ц хепатитис</dc:title>
  <dc:creator>User</dc:creator>
  <cp:lastModifiedBy>inspiron</cp:lastModifiedBy>
  <cp:revision>286</cp:revision>
  <dcterms:created xsi:type="dcterms:W3CDTF">2013-05-11T19:03:33Z</dcterms:created>
  <dcterms:modified xsi:type="dcterms:W3CDTF">2015-05-11T21:59:25Z</dcterms:modified>
</cp:coreProperties>
</file>