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70" r:id="rId2"/>
    <p:sldId id="271" r:id="rId3"/>
    <p:sldId id="272" r:id="rId4"/>
    <p:sldId id="262" r:id="rId5"/>
    <p:sldId id="263" r:id="rId6"/>
    <p:sldId id="264" r:id="rId7"/>
    <p:sldId id="268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1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5B813F-1B81-4B99-9DC4-8EAC5E13E823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AC4500-3209-4B07-89E9-CDECC45B0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015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32500" lnSpcReduction="20000"/>
          </a:bodyPr>
          <a:lstStyle/>
          <a:p>
            <a:endParaRPr lang="mk-M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C4500-3209-4B07-89E9-CDECC45B004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1066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C4500-3209-4B07-89E9-CDECC45B004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mk-MK" sz="2600" dirty="0" smtClean="0">
                <a:latin typeface="Arial" pitchFamily="34" charset="0"/>
                <a:cs typeface="Arial" pitchFamily="34" charset="0"/>
              </a:rPr>
              <a:t>Во РМ две децении во употреба се вакцини од најреномирани производители од Европските земји, пред се добро познатите фармацевтски компании - оригинатори, како што се Санофи, Глаксо, Мерк Шарп &amp; Дохме, чие производство во областа на биолошките лекови е добро етаблирано не само во Европа туку и во сите региони. 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mk-MK" sz="2600" dirty="0" smtClean="0">
                <a:latin typeface="Arial" pitchFamily="34" charset="0"/>
                <a:cs typeface="Arial" pitchFamily="34" charset="0"/>
              </a:rPr>
              <a:t>Вакцините од овие призводители долги години се присутни во прометот во Европа и кај нас, и ги имаат поминато неопходните постапки за регистрација на еден лек без кои вакцините како и другите лекови не би можеле да се стават во клиничка употреба и натамошен промет.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200" dirty="0" smtClean="0"/>
              <a:t>РЕГУЛАТИВА НА ВАКЦИНИ	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2870963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533400"/>
            <a:ext cx="838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k-MK" sz="2400" dirty="0"/>
              <a:t>Во РМ до овој момент се регистрирани и во употреба се вакцините од споменатите производители кои се применуваат за редовна имунизација и според епидемиолошки индикации и тоа:</a:t>
            </a:r>
          </a:p>
          <a:p>
            <a:endParaRPr lang="mk-MK" sz="2400" dirty="0"/>
          </a:p>
          <a:p>
            <a:r>
              <a:rPr lang="mk-MK" sz="2400" dirty="0"/>
              <a:t>Санофи (АЦТ-ХиБ, Аваксим, ДТ вакс, Дултавакс, Еувакс Б, Имовакс дт адулт, Имовакс полио, Пентаксим, Стамарил, Тифус, Верораб,</a:t>
            </a:r>
          </a:p>
          <a:p>
            <a:endParaRPr lang="mk-MK" sz="2400" dirty="0"/>
          </a:p>
          <a:p>
            <a:r>
              <a:rPr lang="mk-MK" sz="2400" dirty="0"/>
              <a:t>Глаксо (Церварикс, Енгерикс Б, Флуарикс, Хиберикс, Инфанрикс хекса, Приорикс, Инфанрикс ИПВ+ХиБ)</a:t>
            </a:r>
          </a:p>
          <a:p>
            <a:endParaRPr lang="mk-MK" sz="2400" dirty="0"/>
          </a:p>
          <a:p>
            <a:r>
              <a:rPr lang="mk-MK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3800101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305800" cy="4953000"/>
          </a:xfrm>
        </p:spPr>
        <p:txBody>
          <a:bodyPr/>
          <a:lstStyle/>
          <a:p>
            <a:r>
              <a:rPr lang="mk-MK" sz="2800" b="1" dirty="0" smtClean="0">
                <a:latin typeface="Arial" pitchFamily="34" charset="0"/>
                <a:cs typeface="Arial" pitchFamily="34" charset="0"/>
              </a:rPr>
              <a:t>МСД</a:t>
            </a:r>
            <a:r>
              <a:rPr lang="mk-MK" sz="2800" dirty="0" smtClean="0">
                <a:latin typeface="Arial" pitchFamily="34" charset="0"/>
                <a:cs typeface="Arial" pitchFamily="34" charset="0"/>
              </a:rPr>
              <a:t> (Ротавирус, Силгард, МРП)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mk-MK" sz="2800" b="1" dirty="0" smtClean="0">
                <a:latin typeface="Arial" pitchFamily="34" charset="0"/>
                <a:cs typeface="Arial" pitchFamily="34" charset="0"/>
              </a:rPr>
              <a:t>Вает</a:t>
            </a:r>
            <a:r>
              <a:rPr lang="mk-MK" sz="2800" dirty="0" smtClean="0">
                <a:latin typeface="Arial" pitchFamily="34" charset="0"/>
                <a:cs typeface="Arial" pitchFamily="34" charset="0"/>
              </a:rPr>
              <a:t> (Превенар)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mk-MK" sz="2800" dirty="0" smtClean="0">
                <a:latin typeface="Arial" pitchFamily="34" charset="0"/>
                <a:cs typeface="Arial" pitchFamily="34" charset="0"/>
              </a:rPr>
              <a:t>Сите вакцини ја имаат поминато постапката за регистрација во РМ, што истовремено значи уште една проверка и потврдување на нивниот квалитет, безбедност и ефикасност како монокомпоненти препарати и нивни комбинации  во постигнување на превентивните цели.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37982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mk-MK" dirty="0" smtClean="0">
                <a:latin typeface="Arial" pitchFamily="34" charset="0"/>
                <a:cs typeface="Arial" pitchFamily="34" charset="0"/>
              </a:rPr>
              <a:t>Секоја пристигната пратка на вакцини во  Р.М е под будно око на Министерството за здравство.</a:t>
            </a:r>
          </a:p>
          <a:p>
            <a:r>
              <a:rPr lang="mk-MK" dirty="0" smtClean="0">
                <a:latin typeface="Arial" pitchFamily="34" charset="0"/>
                <a:cs typeface="Arial" pitchFamily="34" charset="0"/>
              </a:rPr>
              <a:t>Инспектори ја проверуваат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k-MK" dirty="0" smtClean="0">
                <a:latin typeface="Arial" pitchFamily="34" charset="0"/>
                <a:cs typeface="Arial" pitchFamily="34" charset="0"/>
              </a:rPr>
              <a:t> секоја увезена серија на вакцини по однос на запазување на ладниот ланец и обезебдување на стандарди за безбеден транспорт на истите.</a:t>
            </a:r>
          </a:p>
          <a:p>
            <a:r>
              <a:rPr lang="mk-MK" dirty="0" smtClean="0">
                <a:latin typeface="Arial" pitchFamily="34" charset="0"/>
                <a:cs typeface="Arial" pitchFamily="34" charset="0"/>
              </a:rPr>
              <a:t>Секоја увезена серија на вакцини подлежи на проценка на документацијата за квалитет на вакцините.</a:t>
            </a:r>
          </a:p>
          <a:p>
            <a:endParaRPr lang="mk-MK" dirty="0" smtClean="0">
              <a:latin typeface="Arial" pitchFamily="34" charset="0"/>
              <a:cs typeface="Arial" pitchFamily="34" charset="0"/>
            </a:endParaRPr>
          </a:p>
          <a:p>
            <a:endParaRPr lang="mk-MK" dirty="0" smtClean="0">
              <a:latin typeface="Arial" pitchFamily="34" charset="0"/>
              <a:cs typeface="Arial" pitchFamily="34" charset="0"/>
            </a:endParaRPr>
          </a:p>
          <a:p>
            <a:endParaRPr lang="mk-MK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k-MK" dirty="0" smtClean="0"/>
              <a:t>Контрола на квалитет на вакцини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k-MK" dirty="0" smtClean="0"/>
              <a:t>Партнери на Министерството за здравство во обезбедување на квалитетни производи се две  меѓународно сертифицирани лаборатории:</a:t>
            </a:r>
          </a:p>
          <a:p>
            <a:r>
              <a:rPr lang="mk-MK" dirty="0" smtClean="0"/>
              <a:t>1. Лабораторијата за испитување и контрола на квалитет на лекови при Институтот за јавно здравје и</a:t>
            </a:r>
          </a:p>
          <a:p>
            <a:r>
              <a:rPr lang="mk-MK" dirty="0" smtClean="0"/>
              <a:t>2. Центарот за испитување и контрола на квалитет на лекови при Фармацевтскиотфакултет во Скопје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k-MK" dirty="0" smtClean="0"/>
              <a:t>Ниту една серија на вакцини не смее да се употребува без претходно да се добие стручното мислење од овластените лаборатории</a:t>
            </a:r>
          </a:p>
          <a:p>
            <a:r>
              <a:rPr lang="mk-MK" dirty="0" smtClean="0"/>
              <a:t>Министерството за здравство-Бирото за лекови никогаш нема да дозволи  во нашата земја да се употреби вакцина со сомнителен квалитет!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79034472"/>
              </p:ext>
            </p:extLst>
          </p:nvPr>
        </p:nvGraphicFramePr>
        <p:xfrm>
          <a:off x="2590800" y="4343400"/>
          <a:ext cx="4761865" cy="2194560"/>
        </p:xfrm>
        <a:graphic>
          <a:graphicData uri="http://schemas.openxmlformats.org/drawingml/2006/table">
            <a:tbl>
              <a:tblPr/>
              <a:tblGrid>
                <a:gridCol w="1798803"/>
                <a:gridCol w="2963062"/>
              </a:tblGrid>
              <a:tr h="4771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mk-MK" sz="1800" b="1" dirty="0">
                          <a:effectLst/>
                          <a:latin typeface="Times New Roman"/>
                        </a:rPr>
                        <a:t>Година</a:t>
                      </a:r>
                      <a:endParaRPr lang="mk-MK" sz="180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</a:rPr>
                        <a:t>Вкупен број на серии на увезени вакцини</a:t>
                      </a:r>
                      <a:endParaRPr lang="ru-RU" sz="180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D"/>
                    </a:solidFill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mk-MK" sz="1800">
                          <a:effectLst/>
                          <a:latin typeface="Times New Roman"/>
                        </a:rPr>
                        <a:t>2010</a:t>
                      </a:r>
                      <a:endParaRPr lang="mk-MK" sz="180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mk-MK" sz="1800">
                          <a:effectLst/>
                          <a:latin typeface="Times New Roman"/>
                        </a:rPr>
                        <a:t>32</a:t>
                      </a:r>
                      <a:endParaRPr lang="mk-MK" sz="180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D"/>
                    </a:solidFill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mk-MK" sz="1800">
                          <a:effectLst/>
                          <a:latin typeface="Times New Roman"/>
                        </a:rPr>
                        <a:t>2011</a:t>
                      </a:r>
                      <a:endParaRPr lang="mk-MK" sz="180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mk-MK" sz="1800">
                          <a:effectLst/>
                          <a:latin typeface="Times New Roman"/>
                        </a:rPr>
                        <a:t>33</a:t>
                      </a:r>
                      <a:endParaRPr lang="mk-MK" sz="180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D"/>
                    </a:solidFill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mk-MK" sz="1800" dirty="0">
                          <a:effectLst/>
                          <a:latin typeface="Times New Roman"/>
                        </a:rPr>
                        <a:t>2012</a:t>
                      </a:r>
                      <a:endParaRPr lang="mk-MK" sz="180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mk-MK" sz="1800">
                          <a:effectLst/>
                          <a:latin typeface="Times New Roman"/>
                        </a:rPr>
                        <a:t>24</a:t>
                      </a:r>
                      <a:endParaRPr lang="mk-MK" sz="180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D"/>
                    </a:solidFill>
                  </a:tcPr>
                </a:tc>
              </a:tr>
              <a:tr h="2385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mk-MK" sz="1800" dirty="0">
                          <a:effectLst/>
                          <a:latin typeface="Times New Roman"/>
                        </a:rPr>
                        <a:t>2013</a:t>
                      </a:r>
                      <a:endParaRPr lang="mk-MK" sz="180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mk-MK" sz="1800" dirty="0">
                          <a:effectLst/>
                          <a:latin typeface="Times New Roman"/>
                        </a:rPr>
                        <a:t>40</a:t>
                      </a:r>
                      <a:endParaRPr lang="mk-MK" sz="180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D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mk-MK" sz="1800" dirty="0">
                          <a:effectLst/>
                          <a:latin typeface="Times New Roman"/>
                        </a:rPr>
                        <a:t>2014</a:t>
                      </a:r>
                      <a:endParaRPr lang="mk-MK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mk-MK" sz="1800" dirty="0">
                          <a:effectLst/>
                          <a:latin typeface="Times New Roman"/>
                        </a:rPr>
                        <a:t>(до </a:t>
                      </a:r>
                      <a:r>
                        <a:rPr lang="mk-MK" sz="1800" u="none" strike="noStrike" dirty="0">
                          <a:solidFill>
                            <a:srgbClr val="336699"/>
                          </a:solidFill>
                          <a:effectLst/>
                          <a:latin typeface="Times New Roman"/>
                        </a:rPr>
                        <a:t>05/03/2014</a:t>
                      </a:r>
                      <a:r>
                        <a:rPr lang="mk-MK" sz="1800" dirty="0">
                          <a:effectLst/>
                          <a:latin typeface="Times New Roman"/>
                        </a:rPr>
                        <a:t>)</a:t>
                      </a:r>
                      <a:endParaRPr lang="mk-MK" sz="180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mk-MK" sz="1800" dirty="0">
                          <a:effectLst/>
                          <a:latin typeface="Times New Roman"/>
                        </a:rPr>
                        <a:t>5</a:t>
                      </a:r>
                      <a:endParaRPr lang="mk-MK" sz="180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D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33400" y="-382592"/>
            <a:ext cx="8458200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mk-MK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mk-MK" altLang="mk-MK" sz="1600" b="1" dirty="0" smtClean="0">
              <a:solidFill>
                <a:srgbClr val="000000"/>
              </a:solidFill>
              <a:latin typeface="+mj-lt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mk-MK" altLang="mk-MK" sz="1600" b="1" dirty="0" smtClean="0">
                <a:solidFill>
                  <a:srgbClr val="000000"/>
                </a:solidFill>
                <a:latin typeface="+mj-lt"/>
                <a:cs typeface="Times New Roman" pitchFamily="18" charset="0"/>
              </a:rPr>
              <a:t>КОНТРОЛА НА </a:t>
            </a:r>
            <a:r>
              <a:rPr kumimoji="0" lang="mk-MK" altLang="mk-MK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ВАКЦИНИ</a:t>
            </a:r>
            <a:r>
              <a:rPr kumimoji="0" lang="en-US" altLang="mk-MK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mk-MK" altLang="mk-MK" sz="1600" b="1" dirty="0" smtClean="0">
                <a:solidFill>
                  <a:srgbClr val="000000"/>
                </a:solidFill>
                <a:latin typeface="+mj-lt"/>
                <a:cs typeface="Times New Roman" pitchFamily="18" charset="0"/>
              </a:rPr>
              <a:t>ВО</a:t>
            </a:r>
            <a:r>
              <a:rPr kumimoji="0" lang="mk-MK" altLang="mk-MK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Times New Roman" pitchFamily="18" charset="0"/>
              </a:rPr>
              <a:t> ИНСТИТУТ ЗА ЈАВНО ЗДРАВЈЕ</a:t>
            </a:r>
            <a:endParaRPr kumimoji="0" lang="en-US" altLang="mk-MK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k-MK" altLang="mk-MK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imes New Roman" pitchFamily="18" charset="0"/>
              </a:rPr>
              <a:t>  </a:t>
            </a:r>
            <a:endParaRPr kumimoji="0" lang="mk-MK" altLang="mk-MK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k-MK" altLang="mk-MK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imes New Roman" pitchFamily="18" charset="0"/>
              </a:rPr>
              <a:t>Секоја серија на увезена вакцина преку МЗ подлежи на Стручна проценка на доставен сертификат за </a:t>
            </a:r>
            <a:r>
              <a:rPr kumimoji="0" lang="ru-RU" altLang="mk-MK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imes New Roman" pitchFamily="18" charset="0"/>
              </a:rPr>
              <a:t>хемиско-</a:t>
            </a:r>
            <a:r>
              <a:rPr kumimoji="0" lang="mk-MK" altLang="mk-MK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imes New Roman" pitchFamily="18" charset="0"/>
              </a:rPr>
              <a:t> ф</a:t>
            </a:r>
            <a:r>
              <a:rPr kumimoji="0" lang="ru-RU" altLang="mk-MK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imes New Roman" pitchFamily="18" charset="0"/>
              </a:rPr>
              <a:t>армацевтско -биолошкиот  </a:t>
            </a:r>
            <a:r>
              <a:rPr kumimoji="0" lang="mk-MK" altLang="mk-MK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imes New Roman" pitchFamily="18" charset="0"/>
              </a:rPr>
              <a:t>квалитет на лекот .</a:t>
            </a:r>
            <a:endParaRPr kumimoji="0" lang="mk-MK" altLang="mk-MK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k-MK" altLang="mk-MK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imes New Roman" pitchFamily="18" charset="0"/>
              </a:rPr>
              <a:t> </a:t>
            </a:r>
            <a:endParaRPr kumimoji="0" lang="mk-MK" altLang="mk-MK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k-MK" altLang="mk-MK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imes New Roman" pitchFamily="18" charset="0"/>
              </a:rPr>
              <a:t>Сите досега увезени серии на вакцини одговараат на соодветните монографии во Ph.Eur. , барањата и препораките кои ги дава Светската Здравствена Организација за секоја вакцина поединечно , протокол од производителот за соодветната увезена серија, сертификат на анализа од производителот како и сертификат за пуштање на истата серија во промет (Batch Release Certificate) издаден од Овластена институција во земјата производител на вакцината</a:t>
            </a:r>
            <a:r>
              <a:rPr kumimoji="0" lang="mk-MK" altLang="mk-MK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imes New Roman" pitchFamily="18" charset="0"/>
              </a:rPr>
              <a:t>.</a:t>
            </a:r>
            <a:endParaRPr lang="en-US" altLang="mk-MK" sz="1600" dirty="0" smtClean="0">
              <a:solidFill>
                <a:srgbClr val="000000"/>
              </a:solidFill>
              <a:latin typeface="+mn-lt"/>
              <a:cs typeface="Times New Roman" pitchFamily="18" charset="0"/>
            </a:endParaRPr>
          </a:p>
          <a:p>
            <a:pPr lvl="0" eaLnBrk="0" hangingPunct="0"/>
            <a:r>
              <a:rPr lang="mk-MK" altLang="mk-MK" sz="16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altLang="mk-MK" sz="16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0" eaLnBrk="0" hangingPunct="0"/>
            <a:r>
              <a:rPr lang="mk-MK" altLang="mk-MK" sz="1600" dirty="0" smtClean="0">
                <a:solidFill>
                  <a:srgbClr val="000000"/>
                </a:solidFill>
                <a:cs typeface="Times New Roman" pitchFamily="18" charset="0"/>
              </a:rPr>
              <a:t>Вкупен </a:t>
            </a:r>
            <a:r>
              <a:rPr lang="mk-MK" altLang="mk-MK" sz="1600" dirty="0" smtClean="0">
                <a:solidFill>
                  <a:srgbClr val="000000"/>
                </a:solidFill>
                <a:cs typeface="Times New Roman" pitchFamily="18" charset="0"/>
              </a:rPr>
              <a:t>број на серии на увезени вакцини во РМ со цел контрола на квалитет преку проценка на сертификат во период </a:t>
            </a:r>
            <a:r>
              <a:rPr lang="mk-MK" altLang="mk-MK" sz="1600" dirty="0" smtClean="0">
                <a:solidFill>
                  <a:srgbClr val="336699"/>
                </a:solidFill>
                <a:cs typeface="Times New Roman" pitchFamily="18" charset="0"/>
              </a:rPr>
              <a:t>01/01/2010</a:t>
            </a:r>
            <a:r>
              <a:rPr lang="mk-MK" altLang="mk-MK" sz="1600" dirty="0" smtClean="0">
                <a:solidFill>
                  <a:srgbClr val="000000"/>
                </a:solidFill>
                <a:cs typeface="Times New Roman" pitchFamily="18" charset="0"/>
              </a:rPr>
              <a:t> до </a:t>
            </a:r>
            <a:r>
              <a:rPr lang="mk-MK" altLang="mk-MK" sz="1600" dirty="0" smtClean="0">
                <a:solidFill>
                  <a:srgbClr val="336699"/>
                </a:solidFill>
                <a:cs typeface="Times New Roman" pitchFamily="18" charset="0"/>
              </a:rPr>
              <a:t>05/03/2014</a:t>
            </a:r>
            <a:endParaRPr kumimoji="0" lang="mk-MK" altLang="mk-MK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k-MK" altLang="mk-MK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imes New Roman" pitchFamily="18" charset="0"/>
              </a:rPr>
              <a:t> </a:t>
            </a:r>
            <a:endParaRPr kumimoji="0" lang="mk-MK" altLang="mk-MK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k-MK" altLang="mk-MK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imes New Roman" pitchFamily="18" charset="0"/>
              </a:rPr>
              <a:t> </a:t>
            </a:r>
            <a:endParaRPr kumimoji="0" lang="mk-MK" altLang="mk-MK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k-MK" altLang="mk-MK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/>
            </a:r>
            <a:br>
              <a:rPr kumimoji="0" lang="mk-MK" altLang="mk-MK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</a:br>
            <a:endParaRPr kumimoji="0" lang="mk-MK" altLang="mk-M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357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7800" y="838200"/>
            <a:ext cx="6629400" cy="4970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304800" y="457200"/>
            <a:ext cx="8534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mk-MK" altLang="mk-MK" dirty="0" smtClean="0">
                <a:solidFill>
                  <a:srgbClr val="000000"/>
                </a:solidFill>
                <a:cs typeface="Times New Roman" pitchFamily="18" charset="0"/>
              </a:rPr>
              <a:t>2. Вакцини регистрирани во РМ во период </a:t>
            </a:r>
            <a:r>
              <a:rPr lang="mk-MK" altLang="mk-MK" dirty="0" smtClean="0">
                <a:solidFill>
                  <a:srgbClr val="336699"/>
                </a:solidFill>
                <a:cs typeface="Times New Roman" pitchFamily="18" charset="0"/>
              </a:rPr>
              <a:t>01/01/2010</a:t>
            </a:r>
            <a:r>
              <a:rPr lang="mk-MK" altLang="mk-MK" dirty="0" smtClean="0">
                <a:solidFill>
                  <a:srgbClr val="000000"/>
                </a:solidFill>
                <a:cs typeface="Times New Roman" pitchFamily="18" charset="0"/>
              </a:rPr>
              <a:t> до 31/12/2013</a:t>
            </a:r>
            <a:endParaRPr lang="mk-MK" altLang="mk-MK" dirty="0" smtClean="0"/>
          </a:p>
        </p:txBody>
      </p:sp>
    </p:spTree>
    <p:extLst>
      <p:ext uri="{BB962C8B-B14F-4D97-AF65-F5344CB8AC3E}">
        <p14:creationId xmlns:p14="http://schemas.microsoft.com/office/powerpoint/2010/main" xmlns="" val="17488137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388</TotalTime>
  <Words>417</Words>
  <Application>Microsoft Office PowerPoint</Application>
  <PresentationFormat>On-screen Show (4:3)</PresentationFormat>
  <Paragraphs>52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РЕГУЛАТИВА НА ВАКЦИНИ </vt:lpstr>
      <vt:lpstr>Slide 2</vt:lpstr>
      <vt:lpstr>Slide 3</vt:lpstr>
      <vt:lpstr>Контрола на квалитет на вакцини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Проблематика на фалцификувани лекови во РМ</dc:title>
  <dc:creator>Merjem Haxhihamza</dc:creator>
  <cp:lastModifiedBy>Medicinski fakultet</cp:lastModifiedBy>
  <cp:revision>43</cp:revision>
  <dcterms:created xsi:type="dcterms:W3CDTF">2006-08-16T00:00:00Z</dcterms:created>
  <dcterms:modified xsi:type="dcterms:W3CDTF">2014-03-15T11:14:05Z</dcterms:modified>
</cp:coreProperties>
</file>