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3"/>
  </p:notesMasterIdLst>
  <p:sldIdLst>
    <p:sldId id="256" r:id="rId3"/>
    <p:sldId id="259" r:id="rId4"/>
    <p:sldId id="260" r:id="rId5"/>
    <p:sldId id="261" r:id="rId6"/>
    <p:sldId id="293" r:id="rId7"/>
    <p:sldId id="294" r:id="rId8"/>
    <p:sldId id="295" r:id="rId9"/>
    <p:sldId id="262" r:id="rId10"/>
    <p:sldId id="263" r:id="rId11"/>
    <p:sldId id="265" r:id="rId12"/>
    <p:sldId id="264" r:id="rId13"/>
    <p:sldId id="267" r:id="rId14"/>
    <p:sldId id="291" r:id="rId15"/>
    <p:sldId id="290" r:id="rId16"/>
    <p:sldId id="268" r:id="rId17"/>
    <p:sldId id="269" r:id="rId18"/>
    <p:sldId id="274" r:id="rId19"/>
    <p:sldId id="277" r:id="rId20"/>
    <p:sldId id="278" r:id="rId21"/>
    <p:sldId id="299" r:id="rId22"/>
    <p:sldId id="279" r:id="rId23"/>
    <p:sldId id="280" r:id="rId24"/>
    <p:sldId id="281" r:id="rId25"/>
    <p:sldId id="282" r:id="rId26"/>
    <p:sldId id="283" r:id="rId27"/>
    <p:sldId id="284" r:id="rId28"/>
    <p:sldId id="298" r:id="rId29"/>
    <p:sldId id="296" r:id="rId30"/>
    <p:sldId id="286" r:id="rId31"/>
    <p:sldId id="297" r:id="rId32"/>
  </p:sldIdLst>
  <p:sldSz cx="9144000" cy="6858000" type="screen4x3"/>
  <p:notesSz cx="6858000" cy="9144000"/>
  <p:defaultTextStyle>
    <a:defPPr>
      <a:defRPr lang="mk-M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15533" autoAdjust="0"/>
    <p:restoredTop sz="92294" autoAdjust="0"/>
  </p:normalViewPr>
  <p:slideViewPr>
    <p:cSldViewPr>
      <p:cViewPr>
        <p:scale>
          <a:sx n="70" d="100"/>
          <a:sy n="70" d="100"/>
        </p:scale>
        <p:origin x="-811" y="-58"/>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892"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mk-MK"/>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D17E60-2FEE-4EEB-8E3F-535E29B17015}" type="datetimeFigureOut">
              <a:rPr lang="mk-MK" smtClean="0"/>
              <a:pPr/>
              <a:t>15.03.2014</a:t>
            </a:fld>
            <a:endParaRPr lang="mk-MK"/>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mk-MK"/>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mk-MK"/>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1594BD-6C4E-4333-AC95-8C3588A569C9}" type="slidenum">
              <a:rPr lang="mk-MK" smtClean="0"/>
              <a:pPr/>
              <a:t>‹#›</a:t>
            </a:fld>
            <a:endParaRPr lang="mk-MK"/>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unicef.org/pon96/hevaccin.htm" TargetMode="External"/><Relationship Id="rId2" Type="http://schemas.openxmlformats.org/officeDocument/2006/relationships/slide" Target="../slides/slide29.xml"/><Relationship Id="rId1" Type="http://schemas.openxmlformats.org/officeDocument/2006/relationships/notesMaster" Target="../notesMasters/notesMaster1.xml"/><Relationship Id="rId5" Type="http://schemas.openxmlformats.org/officeDocument/2006/relationships/hyperlink" Target="http://whqlibdoc.who.int/fact_sheet/2005/FS_288.pdf" TargetMode="External"/><Relationship Id="rId4" Type="http://schemas.openxmlformats.org/officeDocument/2006/relationships/hyperlink" Target="http://www.who.int/mediacentre/factsheets/fs114/en/index.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688CCB9-1D98-4C75-AA47-3EFC711EE8BA}" type="slidenum">
              <a:rPr lang="fr-FR"/>
              <a:pPr/>
              <a:t>2</a:t>
            </a:fld>
            <a:endParaRPr lang="fr-FR"/>
          </a:p>
        </p:txBody>
      </p:sp>
      <p:sp>
        <p:nvSpPr>
          <p:cNvPr id="820226" name="Rectangle 7"/>
          <p:cNvSpPr txBox="1">
            <a:spLocks noGrp="1" noChangeArrowheads="1"/>
          </p:cNvSpPr>
          <p:nvPr/>
        </p:nvSpPr>
        <p:spPr bwMode="auto">
          <a:xfrm>
            <a:off x="3882904" y="8684270"/>
            <a:ext cx="2973998" cy="457622"/>
          </a:xfrm>
          <a:prstGeom prst="rect">
            <a:avLst/>
          </a:prstGeom>
          <a:noFill/>
          <a:ln w="9525">
            <a:noFill/>
            <a:miter lim="800000"/>
            <a:headEnd/>
            <a:tailEnd/>
          </a:ln>
        </p:spPr>
        <p:txBody>
          <a:bodyPr lIns="94149" tIns="47072" rIns="94149" bIns="47072" anchor="b"/>
          <a:lstStyle/>
          <a:p>
            <a:pPr algn="r" defTabSz="941388" eaLnBrk="1" hangingPunct="1"/>
            <a:fld id="{A56CFE23-C095-49ED-9627-ED031DC4E833}" type="slidenum">
              <a:rPr lang="fr-FR" sz="1200"/>
              <a:pPr algn="r" defTabSz="941388" eaLnBrk="1" hangingPunct="1"/>
              <a:t>2</a:t>
            </a:fld>
            <a:endParaRPr lang="fr-FR" sz="1200"/>
          </a:p>
        </p:txBody>
      </p:sp>
      <p:sp>
        <p:nvSpPr>
          <p:cNvPr id="820227" name="Rectangle 2"/>
          <p:cNvSpPr>
            <a:spLocks noGrp="1" noRot="1" noChangeAspect="1" noChangeArrowheads="1" noTextEdit="1"/>
          </p:cNvSpPr>
          <p:nvPr>
            <p:ph type="sldImg"/>
          </p:nvPr>
        </p:nvSpPr>
        <p:spPr>
          <a:xfrm>
            <a:off x="1143000" y="682625"/>
            <a:ext cx="4575175" cy="3432175"/>
          </a:xfrm>
          <a:ln/>
        </p:spPr>
      </p:sp>
      <p:sp>
        <p:nvSpPr>
          <p:cNvPr id="820228" name="Rectangle 3"/>
          <p:cNvSpPr>
            <a:spLocks noGrp="1" noChangeArrowheads="1"/>
          </p:cNvSpPr>
          <p:nvPr>
            <p:ph type="body" idx="1"/>
          </p:nvPr>
        </p:nvSpPr>
        <p:spPr/>
        <p:txBody>
          <a:bodyPr lIns="94149" tIns="47072" rIns="94149" bIns="47072"/>
          <a:lstStyle/>
          <a:p>
            <a:pPr>
              <a:spcBef>
                <a:spcPct val="0"/>
              </a:spcBef>
            </a:pPr>
            <a:r>
              <a:rPr lang="fr-FR" sz="1800" b="1"/>
              <a:t>Reference:</a:t>
            </a:r>
          </a:p>
          <a:p>
            <a:pPr eaLnBrk="0" hangingPunct="0">
              <a:spcBef>
                <a:spcPct val="0"/>
              </a:spcBef>
            </a:pPr>
            <a:r>
              <a:rPr lang="en-GB">
                <a:solidFill>
                  <a:srgbClr val="808080"/>
                </a:solidFill>
              </a:rPr>
              <a:t>Plotkin SL and Plotkin SA. A short history of vaccination. Chapter one. In: Plotkin and Orenstein. Vaccines, 3rd edition. Philadelphia (PA): WB Saunders, 1999, page 1</a:t>
            </a:r>
          </a:p>
          <a:p>
            <a:pPr>
              <a:spcBef>
                <a:spcPct val="0"/>
              </a:spcBef>
            </a:pPr>
            <a:endParaRPr lang="fr-FR" sz="1800" b="1"/>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0E65FA-7693-42DD-B217-4B960D04CF1C}" type="slidenum">
              <a:rPr lang="fr-FR"/>
              <a:pPr/>
              <a:t>11</a:t>
            </a:fld>
            <a:endParaRPr lang="fr-FR"/>
          </a:p>
        </p:txBody>
      </p:sp>
      <p:sp>
        <p:nvSpPr>
          <p:cNvPr id="911362" name="Rectangle 2"/>
          <p:cNvSpPr>
            <a:spLocks noGrp="1" noRot="1" noChangeAspect="1" noChangeArrowheads="1" noTextEdit="1"/>
          </p:cNvSpPr>
          <p:nvPr>
            <p:ph type="sldImg"/>
          </p:nvPr>
        </p:nvSpPr>
        <p:spPr>
          <a:ln/>
        </p:spPr>
      </p:sp>
      <p:sp>
        <p:nvSpPr>
          <p:cNvPr id="911363" name="Rectangle 3"/>
          <p:cNvSpPr>
            <a:spLocks noGrp="1" noChangeArrowheads="1"/>
          </p:cNvSpPr>
          <p:nvPr>
            <p:ph type="body" idx="1"/>
          </p:nvPr>
        </p:nvSpPr>
        <p:spPr/>
        <p:txBody>
          <a:bodyPr/>
          <a:lstStyle/>
          <a:p>
            <a:pPr>
              <a:lnSpc>
                <a:spcPct val="80000"/>
              </a:lnSpc>
            </a:pPr>
            <a:r>
              <a:rPr lang="en-GB" sz="800" b="1"/>
              <a:t>Comments on left-hand column </a:t>
            </a:r>
            <a:r>
              <a:rPr lang="en-GB" sz="800"/>
              <a:t>(see below for comments on right-hand column)</a:t>
            </a:r>
            <a:r>
              <a:rPr lang="en-GB" sz="800" b="1"/>
              <a:t>:</a:t>
            </a:r>
          </a:p>
          <a:p>
            <a:pPr>
              <a:lnSpc>
                <a:spcPct val="80000"/>
              </a:lnSpc>
            </a:pPr>
            <a:r>
              <a:rPr lang="en-US" sz="800" b="1"/>
              <a:t>Psychological distress caused by adnormal pap-smears and cervical lesions</a:t>
            </a:r>
            <a:endParaRPr lang="en-GB" sz="800" b="1"/>
          </a:p>
          <a:p>
            <a:pPr>
              <a:lnSpc>
                <a:spcPct val="80000"/>
              </a:lnSpc>
            </a:pPr>
            <a:r>
              <a:rPr lang="en-GB" sz="800"/>
              <a:t>While anxiousness often precedes screening results, awaiting new test results for 3 months to confirm or infirm an abnormal result is a source of acute anxiety for women. Women with high-grade lesions will have to undergo surgical treatment to remove the lesions with potential negative impact on fertility [1]</a:t>
            </a:r>
            <a:r>
              <a:rPr lang="fr-FR" sz="800"/>
              <a:t> </a:t>
            </a:r>
            <a:r>
              <a:rPr lang="en-GB" sz="800"/>
              <a:t>Cervical cancer treatment requires major interventions (surgery, radiotherapy, chemotherapy) [1] and is associated with considerable physiological and psychological consequences, including sex impairment </a:t>
            </a:r>
            <a:r>
              <a:rPr lang="fr-FR" sz="800"/>
              <a:t>[2].</a:t>
            </a:r>
            <a:br>
              <a:rPr lang="fr-FR" sz="800"/>
            </a:br>
            <a:r>
              <a:rPr lang="fr-FR" sz="800"/>
              <a:t/>
            </a:r>
            <a:br>
              <a:rPr lang="fr-FR" sz="800"/>
            </a:br>
            <a:r>
              <a:rPr lang="en-GB" sz="800" b="1"/>
              <a:t>Rotavirus gastroenteritis </a:t>
            </a:r>
            <a:r>
              <a:rPr lang="en-GB" sz="800"/>
              <a:t>in infants below 5 years </a:t>
            </a:r>
            <a:r>
              <a:rPr lang="en-GB" sz="900"/>
              <a:t>causes considerable stress for parents, family disruption, childcare problems and lost days from work. A</a:t>
            </a:r>
            <a:r>
              <a:rPr lang="en-GB" sz="800"/>
              <a:t> recent study of the burden of rotavirus diarrhoea among children attending day-care centres in Lyon, France, found that i</a:t>
            </a:r>
            <a:r>
              <a:rPr lang="en-GB" sz="900"/>
              <a:t>n 58% of cases at least one parent was required to take leave of absence from work [7]. When the disease is severe and requires hospitalisation, parents endure increased anxiety, one of them spends one night at the hospital and takes a longer leave from work (3 days in average). A</a:t>
            </a:r>
            <a:r>
              <a:rPr lang="en-GB" sz="800"/>
              <a:t>dditional childcare arrangements are also required for up to a quarter of cases [4].</a:t>
            </a:r>
            <a:r>
              <a:rPr lang="fr-FR" sz="800"/>
              <a:t> </a:t>
            </a:r>
            <a:r>
              <a:rPr lang="en-GB" sz="900"/>
              <a:t>The mean number of working days lost by parents or other persons caring for children with rotavirus gastroenteritis ranged from 2.3 days (hospital, France) to 7.5 days (primary care, UK) [8].</a:t>
            </a:r>
          </a:p>
          <a:p>
            <a:pPr>
              <a:lnSpc>
                <a:spcPct val="80000"/>
              </a:lnSpc>
            </a:pPr>
            <a:r>
              <a:rPr lang="en-GB" sz="900"/>
              <a:t> </a:t>
            </a:r>
            <a:endParaRPr lang="en-GB" sz="800"/>
          </a:p>
          <a:p>
            <a:pPr>
              <a:lnSpc>
                <a:spcPct val="80000"/>
              </a:lnSpc>
            </a:pPr>
            <a:r>
              <a:rPr lang="en-GB" sz="800" b="1"/>
              <a:t>Shingles</a:t>
            </a:r>
            <a:r>
              <a:rPr lang="en-GB" sz="800"/>
              <a:t> severely impacts all daily activities - work, walk, sleep, shopping – as well as social life and leisure [5]. Shingles can persist for months, limit basic activities (dressing, bathing, mobility) and cause depression and social isolation [6].</a:t>
            </a:r>
          </a:p>
          <a:p>
            <a:pPr>
              <a:lnSpc>
                <a:spcPct val="80000"/>
              </a:lnSpc>
            </a:pPr>
            <a:endParaRPr lang="en-GB" sz="700" b="1"/>
          </a:p>
          <a:p>
            <a:pPr>
              <a:lnSpc>
                <a:spcPct val="80000"/>
              </a:lnSpc>
            </a:pPr>
            <a:r>
              <a:rPr lang="fr-FR" sz="800" b="1"/>
              <a:t>Vaccination is a major contributor to UN Millenium Development Goals </a:t>
            </a:r>
          </a:p>
          <a:p>
            <a:pPr>
              <a:lnSpc>
                <a:spcPct val="80000"/>
              </a:lnSpc>
            </a:pPr>
            <a:r>
              <a:rPr lang="fr-FR" sz="800"/>
              <a:t>See </a:t>
            </a:r>
            <a:r>
              <a:rPr lang="fr-FR" sz="900"/>
              <a:t>http://www.un.org/millenniumgoals/childhealth.shtml</a:t>
            </a:r>
            <a:endParaRPr lang="fr-FR" sz="600"/>
          </a:p>
          <a:p>
            <a:pPr>
              <a:lnSpc>
                <a:spcPct val="80000"/>
              </a:lnSpc>
            </a:pPr>
            <a:endParaRPr lang="en-GB" sz="800" b="1"/>
          </a:p>
          <a:p>
            <a:pPr>
              <a:lnSpc>
                <a:spcPct val="80000"/>
              </a:lnSpc>
            </a:pPr>
            <a:r>
              <a:rPr lang="en-GB" sz="800" b="1"/>
              <a:t>References:</a:t>
            </a:r>
          </a:p>
          <a:p>
            <a:pPr>
              <a:lnSpc>
                <a:spcPct val="80000"/>
              </a:lnSpc>
            </a:pPr>
            <a:r>
              <a:rPr lang="en-GB" sz="800"/>
              <a:t>[1] </a:t>
            </a:r>
            <a:r>
              <a:rPr lang="fr-FR" sz="800"/>
              <a:t>Agence Nationale d’Accréditation et d’Évaluation en Santé. </a:t>
            </a:r>
            <a:r>
              <a:rPr lang="en-GB" sz="800"/>
              <a:t>Clinical practice guidelines: Management of a patient with an abnormal cervical smear. 2002</a:t>
            </a:r>
          </a:p>
          <a:p>
            <a:pPr>
              <a:lnSpc>
                <a:spcPct val="80000"/>
              </a:lnSpc>
            </a:pPr>
            <a:r>
              <a:rPr lang="en-GB" sz="800"/>
              <a:t>[2] NCI website www.cancer.gov/cancertopics/pdq/treatment/cervical/HealthProfessional/ – last accessed on 24 March 2009.</a:t>
            </a:r>
          </a:p>
          <a:p>
            <a:pPr>
              <a:lnSpc>
                <a:spcPct val="80000"/>
              </a:lnSpc>
            </a:pPr>
            <a:r>
              <a:rPr lang="en-GB" sz="800"/>
              <a:t>[3] Van Damme P et al.  Rotavirus vaccines: considerations for successful implementation in Europe. Lancet Infect Dis 2006;6:805-812</a:t>
            </a:r>
            <a:r>
              <a:rPr lang="fr-FR" sz="800"/>
              <a:t> </a:t>
            </a:r>
            <a:endParaRPr lang="en-GB" sz="700"/>
          </a:p>
          <a:p>
            <a:pPr>
              <a:lnSpc>
                <a:spcPct val="80000"/>
              </a:lnSpc>
            </a:pPr>
            <a:r>
              <a:rPr lang="en-GB" sz="800"/>
              <a:t>[4] </a:t>
            </a:r>
            <a:r>
              <a:rPr lang="fr-FR" sz="800"/>
              <a:t>IP N. Parez [Rotavirus gastroenteritis: impact of the disease on the parents of hospitalized children: results of a national study] La Lettre de l’Infectiologue - Tome XXI - n° 6 – Nov-Dec 2006</a:t>
            </a:r>
            <a:endParaRPr lang="en-GB" sz="800"/>
          </a:p>
          <a:p>
            <a:pPr>
              <a:lnSpc>
                <a:spcPct val="80000"/>
              </a:lnSpc>
            </a:pPr>
            <a:r>
              <a:rPr lang="en-GB" sz="800"/>
              <a:t>[5] Schmader KE et alii, The Impact of Herpes Zoster Pain and Discomfort on Fonctional Status and Quality of Life in Older Adults, Clin J Pain 2007; 23:490-96.</a:t>
            </a:r>
          </a:p>
          <a:p>
            <a:pPr>
              <a:lnSpc>
                <a:spcPct val="80000"/>
              </a:lnSpc>
            </a:pPr>
            <a:r>
              <a:rPr lang="en-GB" sz="800"/>
              <a:t>[6] Schmader KE, Epidemiology and Impact of Quality of Life of Postherpetic Neuralgia and Painful Diabetic Neuropathy, Clin J Pain 2002;18:350-54.</a:t>
            </a:r>
          </a:p>
          <a:p>
            <a:pPr>
              <a:lnSpc>
                <a:spcPct val="80000"/>
              </a:lnSpc>
            </a:pPr>
            <a:r>
              <a:rPr lang="en-GB" sz="800"/>
              <a:t>[7] </a:t>
            </a:r>
            <a:r>
              <a:rPr lang="fr-FR" sz="800"/>
              <a:t>Fau C et al. Epidemiology and burden of rotavirus diarrhea in day care centers in Lyon, France; Archives de Pediatrie 2008;xxx:1-10</a:t>
            </a:r>
          </a:p>
          <a:p>
            <a:pPr>
              <a:lnSpc>
                <a:spcPct val="80000"/>
              </a:lnSpc>
            </a:pPr>
            <a:r>
              <a:rPr lang="en-GB" sz="800"/>
              <a:t>[8] Giaquinto C et al.  Costs of community-acquired pediatric rotavirus gastroenteritis in 7 European countries: The REVEAL Study. J Infect Dis 2007;195:S36-S44.</a:t>
            </a:r>
          </a:p>
          <a:p>
            <a:pPr>
              <a:lnSpc>
                <a:spcPct val="80000"/>
              </a:lnSpc>
            </a:pPr>
            <a:r>
              <a:rPr lang="en-GB" sz="800" b="1"/>
              <a:t>Comments and additional data on right-hand column:</a:t>
            </a:r>
          </a:p>
          <a:p>
            <a:pPr>
              <a:lnSpc>
                <a:spcPct val="80000"/>
              </a:lnSpc>
            </a:pPr>
            <a:endParaRPr lang="fr-FR" sz="500"/>
          </a:p>
          <a:p>
            <a:pPr>
              <a:lnSpc>
                <a:spcPct val="80000"/>
              </a:lnSpc>
            </a:pPr>
            <a:r>
              <a:rPr lang="en-US" sz="500" b="1"/>
              <a:t>Burden of Rotavirus gastroenteritis on health system and society:</a:t>
            </a:r>
          </a:p>
          <a:p>
            <a:pPr>
              <a:lnSpc>
                <a:spcPct val="125000"/>
              </a:lnSpc>
              <a:spcBef>
                <a:spcPct val="50000"/>
              </a:spcBef>
              <a:buClr>
                <a:schemeClr val="tx1"/>
              </a:buClr>
            </a:pPr>
            <a:r>
              <a:rPr lang="en-GB" sz="500"/>
              <a:t>Rotavirus gastroenteritis in infants is a heavy burden on health systems. The disease is time-consuming for healthcare workers, causes management problems in hospitals (1-3). It is also major cause of nosocomial infections which requires extra beds and costs (4-5). </a:t>
            </a:r>
          </a:p>
          <a:p>
            <a:pPr>
              <a:lnSpc>
                <a:spcPct val="125000"/>
              </a:lnSpc>
              <a:spcBef>
                <a:spcPct val="50000"/>
              </a:spcBef>
              <a:buClr>
                <a:schemeClr val="tx1"/>
              </a:buClr>
            </a:pPr>
            <a:r>
              <a:rPr lang="en-GB" sz="500"/>
              <a:t>In France, it results annually in 33,000 hospitalisations, 55,000 office visits and 11,000 nosocomial infections leading to extra work and costs. Overall in France the disease costs 63 M€ to healthcare-payer and 117 M€ to society when all direct and indirect costs are included (1). </a:t>
            </a:r>
          </a:p>
          <a:p>
            <a:pPr>
              <a:lnSpc>
                <a:spcPct val="80000"/>
              </a:lnSpc>
            </a:pPr>
            <a:endParaRPr lang="en-GB" sz="700" b="1"/>
          </a:p>
          <a:p>
            <a:pPr>
              <a:lnSpc>
                <a:spcPct val="80000"/>
              </a:lnSpc>
            </a:pPr>
            <a:r>
              <a:rPr lang="en-GB" sz="500" b="1"/>
              <a:t>Absenteism:</a:t>
            </a:r>
          </a:p>
          <a:p>
            <a:pPr>
              <a:lnSpc>
                <a:spcPct val="80000"/>
              </a:lnSpc>
            </a:pPr>
            <a:r>
              <a:rPr lang="en-GB" sz="500"/>
              <a:t>The number of </a:t>
            </a:r>
            <a:r>
              <a:rPr lang="en-GB" sz="500" b="1"/>
              <a:t>sick leave days and the related cost</a:t>
            </a:r>
            <a:r>
              <a:rPr lang="en-GB" sz="500"/>
              <a:t> were approximately twice less important for vaccinated employees, economically justifying this vaccination including a period of weak epidemic, as checked over three consecutive years in France (6-7). </a:t>
            </a:r>
            <a:endParaRPr lang="fr-FR" sz="500"/>
          </a:p>
          <a:p>
            <a:pPr>
              <a:lnSpc>
                <a:spcPct val="80000"/>
              </a:lnSpc>
            </a:pPr>
            <a:endParaRPr lang="fr-FR" sz="500" b="1"/>
          </a:p>
          <a:p>
            <a:pPr>
              <a:lnSpc>
                <a:spcPct val="80000"/>
              </a:lnSpc>
            </a:pPr>
            <a:r>
              <a:rPr lang="fr-FR" sz="500" b="1"/>
              <a:t>Equity:</a:t>
            </a:r>
          </a:p>
          <a:p>
            <a:pPr>
              <a:lnSpc>
                <a:spcPct val="80000"/>
              </a:lnSpc>
            </a:pPr>
            <a:r>
              <a:rPr lang="fr-FR" sz="500" b="1"/>
              <a:t>Belgium:</a:t>
            </a:r>
            <a:r>
              <a:rPr lang="fr-FR" sz="500"/>
              <a:t> School vaccination programmes appears as an effective strategy to reduce social inequalities regarding vaccine preventable diseases. (8)</a:t>
            </a:r>
          </a:p>
          <a:p>
            <a:pPr>
              <a:lnSpc>
                <a:spcPct val="80000"/>
              </a:lnSpc>
            </a:pPr>
            <a:r>
              <a:rPr lang="fr-FR" sz="500" b="1"/>
              <a:t>UK:</a:t>
            </a:r>
            <a:r>
              <a:rPr lang="fr-FR" sz="500"/>
              <a:t> « </a:t>
            </a:r>
            <a:r>
              <a:rPr lang="fr-FR" sz="1000"/>
              <a:t>Specific interventions exist to reduce the risk of disease in the UK:</a:t>
            </a:r>
            <a:r>
              <a:rPr lang="fr-FR" sz="1000" b="1"/>
              <a:t> </a:t>
            </a:r>
            <a:r>
              <a:rPr lang="fr-FR" sz="1000"/>
              <a:t>immunisation, hygiene and travel medicine Initiatives… All have the potential to reduce health inequalities. There is evidence that many of these interventions are effective and some could achieve rapid improvements. However, it has been shown that immunisation uptake is lower in deprived areas » (9)</a:t>
            </a:r>
          </a:p>
          <a:p>
            <a:pPr>
              <a:lnSpc>
                <a:spcPct val="80000"/>
              </a:lnSpc>
            </a:pPr>
            <a:r>
              <a:rPr lang="fr-FR" sz="500" b="1"/>
              <a:t>WHO</a:t>
            </a:r>
            <a:r>
              <a:rPr lang="fr-FR" sz="500"/>
              <a:t> Director-General Dr. Margaret Chan noted, "The objective of Vaccination Week is to promote </a:t>
            </a:r>
            <a:r>
              <a:rPr lang="fr-FR" sz="500" b="1"/>
              <a:t>equity and access to vaccination</a:t>
            </a:r>
            <a:r>
              <a:rPr lang="fr-FR" sz="500"/>
              <a:t>," and commended the American and European initiatives, saying they are "helpful to the countries in building their own vaccination programs and reaching out to people in need."  (10)</a:t>
            </a:r>
          </a:p>
          <a:p>
            <a:pPr>
              <a:lnSpc>
                <a:spcPct val="125000"/>
              </a:lnSpc>
              <a:spcBef>
                <a:spcPct val="50000"/>
              </a:spcBef>
              <a:buClr>
                <a:schemeClr val="tx1"/>
              </a:buClr>
            </a:pPr>
            <a:endParaRPr lang="en-GB" sz="500"/>
          </a:p>
          <a:p>
            <a:pPr>
              <a:lnSpc>
                <a:spcPct val="80000"/>
              </a:lnSpc>
            </a:pPr>
            <a:r>
              <a:rPr lang="en-US" sz="500" b="1"/>
              <a:t>References:</a:t>
            </a:r>
          </a:p>
          <a:p>
            <a:pPr>
              <a:lnSpc>
                <a:spcPct val="125000"/>
              </a:lnSpc>
              <a:spcBef>
                <a:spcPct val="50000"/>
              </a:spcBef>
              <a:buClr>
                <a:schemeClr val="tx1"/>
              </a:buClr>
            </a:pPr>
            <a:r>
              <a:rPr lang="en-GB" sz="500"/>
              <a:t>(1) Huet F et al.  Burden of paediatric rotavirus gastroenteritis and potential benefits of a universal rotavirus vaccination programme with RotaTeq® in France. Vaccine 2007;25:6348-6358.</a:t>
            </a:r>
          </a:p>
          <a:p>
            <a:pPr>
              <a:lnSpc>
                <a:spcPct val="125000"/>
              </a:lnSpc>
              <a:spcBef>
                <a:spcPct val="50000"/>
              </a:spcBef>
              <a:buClr>
                <a:schemeClr val="tx1"/>
              </a:buClr>
            </a:pPr>
            <a:r>
              <a:rPr lang="fr-FR" sz="500"/>
              <a:t>(2) H. Haas et al. Assessment of workload in pediatric emergency units due to acute gastroenteritis during the epidemic season in France, Médecine et maladies infectieuses 38 (2008) 642–647</a:t>
            </a:r>
          </a:p>
          <a:p>
            <a:pPr>
              <a:lnSpc>
                <a:spcPct val="80000"/>
              </a:lnSpc>
            </a:pPr>
            <a:r>
              <a:rPr lang="en-GB" sz="500"/>
              <a:t>(3) Statement from the German Academy for Children and young people's medicine</a:t>
            </a:r>
            <a:r>
              <a:rPr lang="en-GB" sz="500" i="1"/>
              <a:t> </a:t>
            </a:r>
            <a:r>
              <a:rPr lang="en-GB" sz="500"/>
              <a:t>[Deutsche Akademie für Kinder- und Jugendmedizin e.V. ] - Committee for infectious diseases and vaccination queries), Rotavirus vaccination recommendation, 06/06/06.</a:t>
            </a:r>
            <a:r>
              <a:rPr lang="fr-FR" sz="500"/>
              <a:t> </a:t>
            </a:r>
          </a:p>
          <a:p>
            <a:pPr>
              <a:lnSpc>
                <a:spcPct val="80000"/>
              </a:lnSpc>
            </a:pPr>
            <a:r>
              <a:rPr lang="en-GB" sz="500"/>
              <a:t>(4) Gleizes O et al.  Nosocomial rotavirus infection in European countries - A review of the epidemiology, severity and economic burden of hospital-acquired rotavirus disease. Pediatr Infect Dis J 2006;25:S12-S21.</a:t>
            </a:r>
            <a:r>
              <a:rPr lang="fr-FR" sz="500"/>
              <a:t> </a:t>
            </a:r>
          </a:p>
          <a:p>
            <a:pPr>
              <a:lnSpc>
                <a:spcPct val="80000"/>
              </a:lnSpc>
            </a:pPr>
            <a:r>
              <a:rPr lang="en-GB" sz="500"/>
              <a:t>(5) Cunliffe NA et al.  Healthcare-associated rotavirus gastroenteritis in a large paediatric hospital in the UK. J Hosp Infect 2007;67:240-244.</a:t>
            </a:r>
            <a:r>
              <a:rPr lang="fr-FR" sz="500"/>
              <a:t> </a:t>
            </a:r>
          </a:p>
          <a:p>
            <a:pPr>
              <a:lnSpc>
                <a:spcPct val="80000"/>
              </a:lnSpc>
            </a:pPr>
            <a:r>
              <a:rPr lang="fr-FR" sz="500"/>
              <a:t>(6) </a:t>
            </a:r>
            <a:r>
              <a:rPr lang="en-GB" sz="500"/>
              <a:t>F. Dutheil et al., Médecine et maladies infectieuses 38 (2008) 567–573</a:t>
            </a:r>
          </a:p>
          <a:p>
            <a:pPr>
              <a:lnSpc>
                <a:spcPct val="80000"/>
              </a:lnSpc>
            </a:pPr>
            <a:r>
              <a:rPr lang="fr-FR" sz="500"/>
              <a:t>(7) </a:t>
            </a:r>
            <a:r>
              <a:rPr lang="en-GB" sz="500"/>
              <a:t>Ryan J, Zoellner Y et al. Establishing the health and economic impact of influenza vaccination within the European Union 25 countries, Vaccine 2006; 24 (47-48): 6812-22</a:t>
            </a:r>
            <a:r>
              <a:rPr lang="fr-FR" sz="500"/>
              <a:t> </a:t>
            </a:r>
            <a:endParaRPr lang="en-US" sz="500"/>
          </a:p>
          <a:p>
            <a:pPr>
              <a:lnSpc>
                <a:spcPct val="80000"/>
              </a:lnSpc>
            </a:pPr>
            <a:r>
              <a:rPr lang="fr-FR" sz="500"/>
              <a:t>(8) De Spiegelaere M et al., Inégalités sociales et prévention : le statut vaccinal des adolescents = Social inequalities and prevention : vaccinal status of the adolescents Revue d'épidémiologie et de santé publique 1996, vol. 44, no3, pp. 228-236  </a:t>
            </a:r>
            <a:endParaRPr lang="en-GB" sz="500" b="1"/>
          </a:p>
          <a:p>
            <a:pPr>
              <a:lnSpc>
                <a:spcPct val="80000"/>
              </a:lnSpc>
            </a:pPr>
            <a:r>
              <a:rPr lang="en-GB" sz="500"/>
              <a:t>http://cat.inist.fr/?aModele=afficheN&amp;cpsidt=3117232</a:t>
            </a:r>
            <a:r>
              <a:rPr lang="fr-FR" sz="500"/>
              <a:t> </a:t>
            </a:r>
          </a:p>
          <a:p>
            <a:pPr>
              <a:lnSpc>
                <a:spcPct val="80000"/>
              </a:lnSpc>
            </a:pPr>
            <a:r>
              <a:rPr lang="fr-FR" sz="500"/>
              <a:t>(9) </a:t>
            </a:r>
            <a:r>
              <a:rPr lang="fr-FR" sz="1000"/>
              <a:t>Health Protection Agency, Health Protection in the 21th Century – Understanding the burden of disease, Preparing the future, 2005</a:t>
            </a:r>
          </a:p>
          <a:p>
            <a:pPr>
              <a:lnSpc>
                <a:spcPct val="80000"/>
              </a:lnSpc>
            </a:pPr>
            <a:r>
              <a:rPr lang="fr-FR" sz="1000"/>
              <a:t>(10) </a:t>
            </a:r>
            <a:r>
              <a:rPr lang="en-GB" sz="500"/>
              <a:t>http://www.paho.org/English/DD/PIN/pr080416.htm</a:t>
            </a:r>
          </a:p>
          <a:p>
            <a:pPr>
              <a:lnSpc>
                <a:spcPct val="80000"/>
              </a:lnSpc>
            </a:pPr>
            <a:endParaRPr lang="fr-FR" sz="1000"/>
          </a:p>
          <a:p>
            <a:pPr>
              <a:lnSpc>
                <a:spcPct val="80000"/>
              </a:lnSpc>
            </a:pPr>
            <a:endParaRPr lang="fr-FR" sz="500"/>
          </a:p>
          <a:p>
            <a:pPr>
              <a:lnSpc>
                <a:spcPct val="80000"/>
              </a:lnSpc>
            </a:pPr>
            <a:endParaRPr lang="fr-FR" sz="7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73FFCF-430D-4945-ADFA-65464AF7AEEA}" type="slidenum">
              <a:rPr lang="fr-FR"/>
              <a:pPr/>
              <a:t>12</a:t>
            </a:fld>
            <a:endParaRPr lang="fr-FR"/>
          </a:p>
        </p:txBody>
      </p:sp>
      <p:sp>
        <p:nvSpPr>
          <p:cNvPr id="915458" name="Rectangle 2"/>
          <p:cNvSpPr>
            <a:spLocks noGrp="1" noRot="1" noChangeAspect="1" noChangeArrowheads="1" noTextEdit="1"/>
          </p:cNvSpPr>
          <p:nvPr>
            <p:ph type="sldImg"/>
          </p:nvPr>
        </p:nvSpPr>
        <p:spPr>
          <a:ln/>
        </p:spPr>
      </p:sp>
      <p:sp>
        <p:nvSpPr>
          <p:cNvPr id="915459" name="Rectangle 3"/>
          <p:cNvSpPr>
            <a:spLocks noGrp="1" noChangeArrowheads="1"/>
          </p:cNvSpPr>
          <p:nvPr>
            <p:ph type="body" idx="1"/>
          </p:nvPr>
        </p:nvSpPr>
        <p:spPr>
          <a:xfrm>
            <a:off x="685800" y="4342136"/>
            <a:ext cx="5802923" cy="4118595"/>
          </a:xfrm>
        </p:spPr>
        <p:txBody>
          <a:bodyPr/>
          <a:lstStyle/>
          <a:p>
            <a:pPr>
              <a:lnSpc>
                <a:spcPct val="80000"/>
              </a:lnSpc>
            </a:pPr>
            <a:r>
              <a:rPr lang="fr-FR" sz="1000" b="1" u="sng" dirty="0"/>
              <a:t>Note: </a:t>
            </a:r>
            <a:r>
              <a:rPr lang="fr-FR" sz="1000" b="1" u="sng" dirty="0" err="1"/>
              <a:t>Adapt</a:t>
            </a:r>
            <a:r>
              <a:rPr lang="fr-FR" sz="1000" b="1" u="sng" dirty="0"/>
              <a:t> and </a:t>
            </a:r>
            <a:r>
              <a:rPr lang="fr-FR" sz="1000" b="1" u="sng" dirty="0" err="1"/>
              <a:t>add</a:t>
            </a:r>
            <a:r>
              <a:rPr lang="fr-FR" sz="1000" b="1" u="sng" dirty="0"/>
              <a:t> local data </a:t>
            </a:r>
            <a:r>
              <a:rPr lang="fr-FR" sz="1000" u="sng" dirty="0"/>
              <a:t>(</a:t>
            </a:r>
            <a:r>
              <a:rPr lang="fr-FR" sz="1000" u="sng" dirty="0" err="1"/>
              <a:t>other</a:t>
            </a:r>
            <a:r>
              <a:rPr lang="fr-FR" sz="1000" u="sng" dirty="0"/>
              <a:t> </a:t>
            </a:r>
            <a:r>
              <a:rPr lang="fr-FR" sz="1000" u="sng" dirty="0" err="1"/>
              <a:t>diseases</a:t>
            </a:r>
            <a:r>
              <a:rPr lang="fr-FR" sz="1000" u="sng" dirty="0"/>
              <a:t>)</a:t>
            </a:r>
            <a:r>
              <a:rPr lang="fr-FR" sz="1000" b="1" u="sng" dirty="0"/>
              <a:t> </a:t>
            </a:r>
            <a:r>
              <a:rPr lang="fr-FR" sz="1000" b="1" u="sng" dirty="0" err="1"/>
              <a:t>according</a:t>
            </a:r>
            <a:r>
              <a:rPr lang="fr-FR" sz="1000" b="1" u="sng" dirty="0"/>
              <a:t> to </a:t>
            </a:r>
            <a:r>
              <a:rPr lang="fr-FR" sz="1000" b="1" u="sng" dirty="0" err="1"/>
              <a:t>your</a:t>
            </a:r>
            <a:r>
              <a:rPr lang="fr-FR" sz="1000" b="1" u="sng" dirty="0"/>
              <a:t> local </a:t>
            </a:r>
            <a:r>
              <a:rPr lang="fr-FR" sz="1000" b="1" u="sng" dirty="0" err="1"/>
              <a:t>context</a:t>
            </a:r>
            <a:endParaRPr lang="fr-FR" sz="1000" b="1" u="sng" dirty="0"/>
          </a:p>
          <a:p>
            <a:pPr eaLnBrk="0" hangingPunct="0">
              <a:lnSpc>
                <a:spcPct val="80000"/>
              </a:lnSpc>
              <a:spcBef>
                <a:spcPct val="50000"/>
              </a:spcBef>
            </a:pPr>
            <a:r>
              <a:rPr lang="fr-FR" sz="800" b="1" dirty="0" err="1"/>
              <a:t>Comments</a:t>
            </a:r>
            <a:r>
              <a:rPr lang="fr-FR" sz="800" b="1" dirty="0"/>
              <a:t> and </a:t>
            </a:r>
            <a:r>
              <a:rPr lang="fr-FR" sz="800" b="1" dirty="0" err="1"/>
              <a:t>additional</a:t>
            </a:r>
            <a:r>
              <a:rPr lang="fr-FR" sz="800" b="1" dirty="0"/>
              <a:t> data:</a:t>
            </a:r>
          </a:p>
          <a:p>
            <a:pPr eaLnBrk="0" hangingPunct="0">
              <a:lnSpc>
                <a:spcPct val="80000"/>
              </a:lnSpc>
              <a:spcBef>
                <a:spcPct val="50000"/>
              </a:spcBef>
            </a:pPr>
            <a:r>
              <a:rPr lang="fr-FR" sz="800" b="1" dirty="0"/>
              <a:t>Vaccine-</a:t>
            </a:r>
            <a:r>
              <a:rPr lang="fr-FR" sz="800" b="1" dirty="0" err="1"/>
              <a:t>preventable</a:t>
            </a:r>
            <a:r>
              <a:rPr lang="fr-FR" sz="800" b="1" dirty="0"/>
              <a:t> </a:t>
            </a:r>
            <a:r>
              <a:rPr lang="fr-FR" sz="800" b="1" dirty="0" err="1"/>
              <a:t>disease</a:t>
            </a:r>
            <a:r>
              <a:rPr lang="fr-FR" sz="800" b="1" dirty="0"/>
              <a:t> </a:t>
            </a:r>
            <a:r>
              <a:rPr lang="fr-FR" sz="800" dirty="0"/>
              <a:t>(VPD)</a:t>
            </a:r>
            <a:r>
              <a:rPr lang="fr-FR" sz="800" b="1" dirty="0"/>
              <a:t> </a:t>
            </a:r>
            <a:r>
              <a:rPr lang="fr-FR" sz="800" b="1" dirty="0" err="1"/>
              <a:t>mortality</a:t>
            </a:r>
            <a:r>
              <a:rPr lang="fr-FR" sz="800" b="1" dirty="0"/>
              <a:t> in </a:t>
            </a:r>
            <a:r>
              <a:rPr lang="fr-FR" sz="800" b="1" dirty="0" err="1"/>
              <a:t>adults</a:t>
            </a:r>
            <a:r>
              <a:rPr lang="fr-FR" sz="800" b="1" dirty="0"/>
              <a:t> vs </a:t>
            </a:r>
            <a:r>
              <a:rPr lang="fr-FR" sz="800" b="1" dirty="0" err="1"/>
              <a:t>children</a:t>
            </a:r>
            <a:r>
              <a:rPr lang="fr-FR" sz="800" b="1" dirty="0"/>
              <a:t> in the US</a:t>
            </a:r>
            <a:r>
              <a:rPr lang="fr-FR" sz="800" dirty="0"/>
              <a:t>:                                                                « </a:t>
            </a:r>
            <a:r>
              <a:rPr lang="fr-FR" sz="800" dirty="0" err="1"/>
              <a:t>At</a:t>
            </a:r>
            <a:r>
              <a:rPr lang="fr-FR" sz="800" dirty="0"/>
              <a:t> the </a:t>
            </a:r>
            <a:r>
              <a:rPr lang="fr-FR" sz="800" dirty="0" err="1"/>
              <a:t>current</a:t>
            </a:r>
            <a:r>
              <a:rPr lang="fr-FR" sz="800" dirty="0"/>
              <a:t> time, </a:t>
            </a:r>
            <a:r>
              <a:rPr lang="fr-FR" sz="800" dirty="0" err="1"/>
              <a:t>approximately</a:t>
            </a:r>
            <a:r>
              <a:rPr lang="fr-FR" sz="800" dirty="0"/>
              <a:t> 200 </a:t>
            </a:r>
            <a:r>
              <a:rPr lang="fr-FR" sz="800" dirty="0" err="1"/>
              <a:t>children</a:t>
            </a:r>
            <a:r>
              <a:rPr lang="fr-FR" sz="800" dirty="0"/>
              <a:t> die of </a:t>
            </a:r>
            <a:r>
              <a:rPr lang="fr-FR" sz="800" dirty="0" err="1"/>
              <a:t>VPDs</a:t>
            </a:r>
            <a:r>
              <a:rPr lang="fr-FR" sz="800" dirty="0"/>
              <a:t> </a:t>
            </a:r>
            <a:r>
              <a:rPr lang="fr-FR" sz="800" dirty="0" err="1"/>
              <a:t>each</a:t>
            </a:r>
            <a:r>
              <a:rPr lang="fr-FR" sz="800" dirty="0"/>
              <a:t> </a:t>
            </a:r>
            <a:r>
              <a:rPr lang="fr-FR" sz="800" dirty="0" err="1"/>
              <a:t>year</a:t>
            </a:r>
            <a:r>
              <a:rPr lang="fr-FR" sz="800" dirty="0"/>
              <a:t>, </a:t>
            </a:r>
            <a:r>
              <a:rPr lang="fr-FR" sz="800" dirty="0" err="1"/>
              <a:t>while</a:t>
            </a:r>
            <a:r>
              <a:rPr lang="fr-FR" sz="800" dirty="0"/>
              <a:t> 70,000 </a:t>
            </a:r>
            <a:r>
              <a:rPr lang="fr-FR" sz="800" dirty="0" err="1"/>
              <a:t>adults</a:t>
            </a:r>
            <a:r>
              <a:rPr lang="fr-FR" sz="800" dirty="0"/>
              <a:t> die due to VPD - a </a:t>
            </a:r>
            <a:r>
              <a:rPr lang="fr-FR" sz="800" dirty="0" err="1"/>
              <a:t>stunning</a:t>
            </a:r>
            <a:r>
              <a:rPr lang="fr-FR" sz="800" dirty="0"/>
              <a:t> 350-</a:t>
            </a:r>
            <a:r>
              <a:rPr lang="fr-FR" sz="800" dirty="0" err="1"/>
              <a:t>fold</a:t>
            </a:r>
            <a:r>
              <a:rPr lang="fr-FR" sz="800" dirty="0"/>
              <a:t> </a:t>
            </a:r>
            <a:r>
              <a:rPr lang="fr-FR" sz="800" dirty="0" err="1"/>
              <a:t>difference</a:t>
            </a:r>
            <a:r>
              <a:rPr lang="fr-FR" sz="800" dirty="0"/>
              <a:t>. </a:t>
            </a:r>
            <a:r>
              <a:rPr lang="fr-FR" sz="800" dirty="0" err="1"/>
              <a:t>With</a:t>
            </a:r>
            <a:r>
              <a:rPr lang="fr-FR" sz="800" dirty="0"/>
              <a:t> </a:t>
            </a:r>
            <a:r>
              <a:rPr lang="fr-FR" sz="800" dirty="0" err="1"/>
              <a:t>further</a:t>
            </a:r>
            <a:r>
              <a:rPr lang="fr-FR" sz="800" dirty="0"/>
              <a:t> </a:t>
            </a:r>
            <a:r>
              <a:rPr lang="fr-FR" sz="800" dirty="0" err="1"/>
              <a:t>movement</a:t>
            </a:r>
            <a:r>
              <a:rPr lang="fr-FR" sz="800" dirty="0"/>
              <a:t> of the population structure to </a:t>
            </a:r>
            <a:r>
              <a:rPr lang="fr-FR" sz="800" dirty="0" err="1"/>
              <a:t>older</a:t>
            </a:r>
            <a:r>
              <a:rPr lang="fr-FR" sz="800" dirty="0"/>
              <a:t> </a:t>
            </a:r>
            <a:r>
              <a:rPr lang="fr-FR" sz="800" dirty="0" err="1"/>
              <a:t>ages,the</a:t>
            </a:r>
            <a:r>
              <a:rPr lang="fr-FR" sz="800" dirty="0"/>
              <a:t> </a:t>
            </a:r>
            <a:r>
              <a:rPr lang="fr-FR" sz="800" dirty="0" err="1"/>
              <a:t>absolute</a:t>
            </a:r>
            <a:r>
              <a:rPr lang="fr-FR" sz="800" dirty="0"/>
              <a:t> and relative </a:t>
            </a:r>
            <a:r>
              <a:rPr lang="fr-FR" sz="800" dirty="0" err="1"/>
              <a:t>number</a:t>
            </a:r>
            <a:r>
              <a:rPr lang="fr-FR" sz="800" dirty="0"/>
              <a:t> of </a:t>
            </a:r>
            <a:r>
              <a:rPr lang="fr-FR" sz="800" dirty="0" err="1"/>
              <a:t>adults</a:t>
            </a:r>
            <a:r>
              <a:rPr lang="fr-FR" sz="800" dirty="0"/>
              <a:t> </a:t>
            </a:r>
            <a:r>
              <a:rPr lang="fr-FR" sz="800" dirty="0" err="1"/>
              <a:t>ill</a:t>
            </a:r>
            <a:r>
              <a:rPr lang="fr-FR" sz="800" dirty="0"/>
              <a:t> or </a:t>
            </a:r>
            <a:r>
              <a:rPr lang="fr-FR" sz="800" dirty="0" err="1"/>
              <a:t>dying</a:t>
            </a:r>
            <a:r>
              <a:rPr lang="fr-FR" sz="800" dirty="0"/>
              <a:t> of </a:t>
            </a:r>
            <a:r>
              <a:rPr lang="fr-FR" sz="800" dirty="0" err="1"/>
              <a:t>VPDs</a:t>
            </a:r>
            <a:r>
              <a:rPr lang="fr-FR" sz="800" dirty="0"/>
              <a:t> </a:t>
            </a:r>
            <a:r>
              <a:rPr lang="fr-FR" sz="800" dirty="0" err="1"/>
              <a:t>will</a:t>
            </a:r>
            <a:r>
              <a:rPr lang="fr-FR" sz="800" dirty="0"/>
              <a:t> continue to </a:t>
            </a:r>
            <a:r>
              <a:rPr lang="fr-FR" sz="800" dirty="0" err="1"/>
              <a:t>increase</a:t>
            </a:r>
            <a:r>
              <a:rPr lang="fr-FR" sz="800" dirty="0"/>
              <a:t>. </a:t>
            </a:r>
            <a:r>
              <a:rPr lang="fr-FR" sz="800" dirty="0" err="1"/>
              <a:t>Thus</a:t>
            </a:r>
            <a:r>
              <a:rPr lang="fr-FR" sz="800" dirty="0"/>
              <a:t>, </a:t>
            </a:r>
            <a:r>
              <a:rPr lang="fr-FR" sz="800" dirty="0" err="1"/>
              <a:t>improving</a:t>
            </a:r>
            <a:r>
              <a:rPr lang="fr-FR" sz="800" dirty="0"/>
              <a:t> the </a:t>
            </a:r>
            <a:r>
              <a:rPr lang="fr-FR" sz="800" dirty="0" err="1"/>
              <a:t>immunogenicity</a:t>
            </a:r>
            <a:r>
              <a:rPr lang="fr-FR" sz="800" dirty="0"/>
              <a:t> and </a:t>
            </a:r>
            <a:r>
              <a:rPr lang="fr-FR" sz="800" dirty="0" err="1"/>
              <a:t>efficacy</a:t>
            </a:r>
            <a:r>
              <a:rPr lang="fr-FR" sz="800" dirty="0"/>
              <a:t> of vaccines in the </a:t>
            </a:r>
            <a:r>
              <a:rPr lang="fr-FR" sz="800" dirty="0" err="1"/>
              <a:t>elderly</a:t>
            </a:r>
            <a:r>
              <a:rPr lang="fr-FR" sz="800" dirty="0"/>
              <a:t>, as </a:t>
            </a:r>
            <a:r>
              <a:rPr lang="fr-FR" sz="800" dirty="0" err="1"/>
              <a:t>well</a:t>
            </a:r>
            <a:r>
              <a:rPr lang="fr-FR" sz="800" dirty="0"/>
              <a:t> as the </a:t>
            </a:r>
            <a:r>
              <a:rPr lang="fr-FR" sz="800" dirty="0" err="1"/>
              <a:t>further</a:t>
            </a:r>
            <a:r>
              <a:rPr lang="fr-FR" sz="800" dirty="0"/>
              <a:t> </a:t>
            </a:r>
            <a:r>
              <a:rPr lang="fr-FR" sz="800" dirty="0" err="1"/>
              <a:t>development</a:t>
            </a:r>
            <a:r>
              <a:rPr lang="fr-FR" sz="800" dirty="0"/>
              <a:t> of </a:t>
            </a:r>
            <a:r>
              <a:rPr lang="fr-FR" sz="800" dirty="0" err="1"/>
              <a:t>directed</a:t>
            </a:r>
            <a:r>
              <a:rPr lang="fr-FR" sz="800" dirty="0"/>
              <a:t> adjuvants to </a:t>
            </a:r>
            <a:r>
              <a:rPr lang="fr-FR" sz="800" dirty="0" err="1"/>
              <a:t>aid</a:t>
            </a:r>
            <a:r>
              <a:rPr lang="fr-FR" sz="800" dirty="0"/>
              <a:t> </a:t>
            </a:r>
            <a:r>
              <a:rPr lang="fr-FR" sz="800" dirty="0" err="1"/>
              <a:t>immunogenicity</a:t>
            </a:r>
            <a:r>
              <a:rPr lang="fr-FR" sz="800" dirty="0"/>
              <a:t>, </a:t>
            </a:r>
            <a:r>
              <a:rPr lang="fr-FR" sz="800" dirty="0" err="1"/>
              <a:t>is</a:t>
            </a:r>
            <a:r>
              <a:rPr lang="fr-FR" sz="800" dirty="0"/>
              <a:t> </a:t>
            </a:r>
            <a:r>
              <a:rPr lang="fr-FR" sz="800" dirty="0" err="1"/>
              <a:t>key</a:t>
            </a:r>
            <a:r>
              <a:rPr lang="fr-FR" sz="800" dirty="0"/>
              <a:t> to </a:t>
            </a:r>
            <a:r>
              <a:rPr lang="fr-FR" sz="800" dirty="0" err="1"/>
              <a:t>addressing</a:t>
            </a:r>
            <a:r>
              <a:rPr lang="fr-FR" sz="800" dirty="0"/>
              <a:t> </a:t>
            </a:r>
            <a:r>
              <a:rPr lang="fr-FR" sz="800" dirty="0" err="1"/>
              <a:t>this</a:t>
            </a:r>
            <a:r>
              <a:rPr lang="fr-FR" sz="800" dirty="0"/>
              <a:t> issue. » (1)</a:t>
            </a:r>
          </a:p>
          <a:p>
            <a:pPr eaLnBrk="0" hangingPunct="0">
              <a:lnSpc>
                <a:spcPct val="80000"/>
              </a:lnSpc>
              <a:spcBef>
                <a:spcPct val="50000"/>
              </a:spcBef>
            </a:pPr>
            <a:endParaRPr lang="en-GB" sz="100" b="1" dirty="0">
              <a:solidFill>
                <a:srgbClr val="191470"/>
              </a:solidFill>
            </a:endParaRPr>
          </a:p>
          <a:p>
            <a:pPr eaLnBrk="0" hangingPunct="0">
              <a:lnSpc>
                <a:spcPct val="80000"/>
              </a:lnSpc>
              <a:spcBef>
                <a:spcPct val="50000"/>
              </a:spcBef>
            </a:pPr>
            <a:r>
              <a:rPr lang="en-GB" sz="800" b="1" dirty="0"/>
              <a:t>WHO recommends universal influenza vaccination for the elderly</a:t>
            </a:r>
            <a:r>
              <a:rPr lang="en-GB" sz="800" dirty="0"/>
              <a:t> with 75% target coverage by 2010</a:t>
            </a:r>
          </a:p>
          <a:p>
            <a:pPr eaLnBrk="0" hangingPunct="0">
              <a:lnSpc>
                <a:spcPct val="80000"/>
              </a:lnSpc>
              <a:spcBef>
                <a:spcPct val="50000"/>
              </a:spcBef>
            </a:pPr>
            <a:endParaRPr lang="fr-FR" sz="200" dirty="0"/>
          </a:p>
          <a:p>
            <a:pPr eaLnBrk="0" hangingPunct="0">
              <a:lnSpc>
                <a:spcPct val="80000"/>
              </a:lnSpc>
              <a:spcBef>
                <a:spcPct val="50000"/>
              </a:spcBef>
            </a:pPr>
            <a:r>
              <a:rPr lang="en-GB" sz="800" dirty="0"/>
              <a:t>Every year </a:t>
            </a:r>
            <a:r>
              <a:rPr lang="en-GB" sz="800" b="1" dirty="0"/>
              <a:t>in France flu</a:t>
            </a:r>
            <a:r>
              <a:rPr lang="en-GB" sz="800" dirty="0"/>
              <a:t> viruses cause respiratory infections in around 2,5 million people. Before vaccination was introduced, between 4,000 and 33,000 people died of flu every year (2). Today in France, 1,500 to 2000 people die every year of flu. 75% are more than 65 of age.</a:t>
            </a:r>
          </a:p>
          <a:p>
            <a:pPr eaLnBrk="0" hangingPunct="0">
              <a:lnSpc>
                <a:spcPct val="80000"/>
              </a:lnSpc>
              <a:spcBef>
                <a:spcPct val="50000"/>
              </a:spcBef>
            </a:pPr>
            <a:endParaRPr lang="en-GB" sz="400" dirty="0"/>
          </a:p>
          <a:p>
            <a:pPr>
              <a:lnSpc>
                <a:spcPct val="80000"/>
              </a:lnSpc>
              <a:buFont typeface="Wingdings" pitchFamily="2" charset="2"/>
              <a:buNone/>
            </a:pPr>
            <a:r>
              <a:rPr lang="en-GB" sz="800" b="1" dirty="0"/>
              <a:t>In France </a:t>
            </a:r>
            <a:r>
              <a:rPr lang="en-GB" sz="800" dirty="0"/>
              <a:t>every year, there around 123,000 cases of</a:t>
            </a:r>
            <a:r>
              <a:rPr lang="en-GB" sz="800" b="1" dirty="0"/>
              <a:t> </a:t>
            </a:r>
            <a:r>
              <a:rPr lang="en-GB" sz="800" b="1" dirty="0" err="1"/>
              <a:t>pneumoccocal</a:t>
            </a:r>
            <a:r>
              <a:rPr lang="en-GB" sz="800" b="1" dirty="0"/>
              <a:t> pneumonia </a:t>
            </a:r>
            <a:r>
              <a:rPr lang="en-GB" sz="800" dirty="0"/>
              <a:t>(</a:t>
            </a:r>
            <a:r>
              <a:rPr lang="en-GB" sz="800" dirty="0" err="1"/>
              <a:t>Léophonte</a:t>
            </a:r>
            <a:r>
              <a:rPr lang="en-GB" sz="800" dirty="0"/>
              <a:t>, 2002).</a:t>
            </a:r>
            <a:r>
              <a:rPr lang="en-GB" sz="800" b="1" dirty="0"/>
              <a:t> </a:t>
            </a:r>
            <a:r>
              <a:rPr lang="en-GB" sz="800" dirty="0"/>
              <a:t>Annually, between 5,900 and 15,800 people die of community acquired pneumonia.</a:t>
            </a:r>
            <a:r>
              <a:rPr lang="en-GB" sz="800" b="1" dirty="0"/>
              <a:t> </a:t>
            </a:r>
            <a:r>
              <a:rPr lang="en-GB" sz="800" dirty="0"/>
              <a:t> More than 90% are above 60 years of age.</a:t>
            </a:r>
            <a:r>
              <a:rPr lang="en-GB" sz="800" b="1" dirty="0"/>
              <a:t> </a:t>
            </a:r>
            <a:r>
              <a:rPr lang="fr-FR" sz="800" dirty="0"/>
              <a:t>(3). </a:t>
            </a:r>
          </a:p>
          <a:p>
            <a:pPr>
              <a:lnSpc>
                <a:spcPct val="80000"/>
              </a:lnSpc>
              <a:buFont typeface="Wingdings" pitchFamily="2" charset="2"/>
              <a:buNone/>
            </a:pPr>
            <a:endParaRPr lang="fr-FR" sz="500" dirty="0"/>
          </a:p>
          <a:p>
            <a:pPr>
              <a:lnSpc>
                <a:spcPct val="80000"/>
              </a:lnSpc>
              <a:buFont typeface="Wingdings" pitchFamily="2" charset="2"/>
              <a:buNone/>
            </a:pPr>
            <a:r>
              <a:rPr lang="en-GB" sz="800" dirty="0"/>
              <a:t>10 to 15% of people hospitalised for</a:t>
            </a:r>
            <a:r>
              <a:rPr lang="en-GB" sz="800" b="1" dirty="0"/>
              <a:t> pneumonia</a:t>
            </a:r>
            <a:r>
              <a:rPr lang="en-GB" sz="800" dirty="0"/>
              <a:t> die, </a:t>
            </a:r>
            <a:r>
              <a:rPr lang="en-GB" sz="800" b="1" dirty="0"/>
              <a:t>mortality</a:t>
            </a:r>
            <a:r>
              <a:rPr lang="en-GB" sz="800" dirty="0"/>
              <a:t> is 12% higher in people over 65 in the first month after admission (4) Mortality rate ranges from 40 to 57% in nursing home and residential institutions (5)</a:t>
            </a:r>
            <a:endParaRPr lang="fr-FR" sz="800" dirty="0"/>
          </a:p>
          <a:p>
            <a:pPr>
              <a:lnSpc>
                <a:spcPct val="80000"/>
              </a:lnSpc>
              <a:buFont typeface="Wingdings" pitchFamily="2" charset="2"/>
              <a:buNone/>
            </a:pPr>
            <a:endParaRPr lang="en-US" sz="400" b="1" dirty="0"/>
          </a:p>
          <a:p>
            <a:pPr>
              <a:lnSpc>
                <a:spcPct val="80000"/>
              </a:lnSpc>
              <a:buFont typeface="Wingdings" pitchFamily="2" charset="2"/>
              <a:buNone/>
            </a:pPr>
            <a:r>
              <a:rPr lang="en-US" sz="800" b="1" dirty="0"/>
              <a:t>Healthy ageing:</a:t>
            </a:r>
            <a:r>
              <a:rPr lang="en-US" sz="800" dirty="0"/>
              <a:t> </a:t>
            </a:r>
          </a:p>
          <a:p>
            <a:pPr>
              <a:lnSpc>
                <a:spcPct val="80000"/>
              </a:lnSpc>
            </a:pPr>
            <a:r>
              <a:rPr lang="en-GB" sz="800" dirty="0"/>
              <a:t>“Ageing is not only a major risk factor for infection, but infection may also contribute to the ageing process. […] Infections may participate in ageing throughout life and certainly participate towards the end of life. Infectious disease specialists will be increasingly confronted in the next few decades with the problems and issues of a fast-growing elderly </a:t>
            </a:r>
            <a:r>
              <a:rPr lang="fr-FR" sz="800" dirty="0"/>
              <a:t>population » (6</a:t>
            </a:r>
            <a:r>
              <a:rPr lang="en-US" sz="800" dirty="0"/>
              <a:t>)</a:t>
            </a:r>
          </a:p>
          <a:p>
            <a:pPr>
              <a:lnSpc>
                <a:spcPct val="80000"/>
              </a:lnSpc>
            </a:pPr>
            <a:endParaRPr lang="fr-FR" sz="400" b="1" dirty="0"/>
          </a:p>
          <a:p>
            <a:pPr>
              <a:lnSpc>
                <a:spcPct val="80000"/>
              </a:lnSpc>
            </a:pPr>
            <a:r>
              <a:rPr lang="fr-FR" sz="800" b="1" dirty="0" err="1"/>
              <a:t>Foreign</a:t>
            </a:r>
            <a:r>
              <a:rPr lang="fr-FR" sz="800" b="1" dirty="0"/>
              <a:t> travel </a:t>
            </a:r>
            <a:r>
              <a:rPr lang="fr-FR" sz="800" b="1" dirty="0" err="1"/>
              <a:t>can</a:t>
            </a:r>
            <a:r>
              <a:rPr lang="fr-FR" sz="800" b="1" dirty="0"/>
              <a:t> </a:t>
            </a:r>
            <a:r>
              <a:rPr lang="fr-FR" sz="800" dirty="0"/>
              <a:t>expose us to a </a:t>
            </a:r>
            <a:r>
              <a:rPr lang="fr-FR" sz="800" dirty="0" err="1"/>
              <a:t>variety</a:t>
            </a:r>
            <a:r>
              <a:rPr lang="fr-FR" sz="800" dirty="0"/>
              <a:t> of </a:t>
            </a:r>
            <a:r>
              <a:rPr lang="fr-FR" sz="800" dirty="0" err="1"/>
              <a:t>diseases</a:t>
            </a:r>
            <a:r>
              <a:rPr lang="fr-FR" sz="800" dirty="0"/>
              <a:t> (</a:t>
            </a:r>
            <a:r>
              <a:rPr lang="fr-FR" sz="800" dirty="0" err="1"/>
              <a:t>hepatitis</a:t>
            </a:r>
            <a:r>
              <a:rPr lang="fr-FR" sz="800" dirty="0"/>
              <a:t> A, </a:t>
            </a:r>
            <a:r>
              <a:rPr lang="fr-FR" sz="800" dirty="0" err="1"/>
              <a:t>typhoid</a:t>
            </a:r>
            <a:r>
              <a:rPr lang="fr-FR" sz="800" dirty="0"/>
              <a:t> </a:t>
            </a:r>
            <a:r>
              <a:rPr lang="fr-FR" sz="800" dirty="0" err="1"/>
              <a:t>fever</a:t>
            </a:r>
            <a:r>
              <a:rPr lang="fr-FR" sz="800" dirty="0"/>
              <a:t>, cholera, </a:t>
            </a:r>
            <a:r>
              <a:rPr lang="fr-FR" sz="800" dirty="0" err="1"/>
              <a:t>rabies</a:t>
            </a:r>
            <a:r>
              <a:rPr lang="fr-FR" sz="800" dirty="0"/>
              <a:t>…).</a:t>
            </a:r>
          </a:p>
          <a:p>
            <a:pPr>
              <a:lnSpc>
                <a:spcPct val="80000"/>
              </a:lnSpc>
            </a:pPr>
            <a:endParaRPr lang="fr-FR" sz="400" b="1" dirty="0"/>
          </a:p>
          <a:p>
            <a:pPr eaLnBrk="0" hangingPunct="0">
              <a:lnSpc>
                <a:spcPct val="80000"/>
              </a:lnSpc>
              <a:spcBef>
                <a:spcPct val="50000"/>
              </a:spcBef>
            </a:pPr>
            <a:r>
              <a:rPr lang="fr-FR" sz="800" b="1" dirty="0" err="1"/>
              <a:t>Hepatitis</a:t>
            </a:r>
            <a:r>
              <a:rPr lang="fr-FR" sz="800" b="1" dirty="0"/>
              <a:t> B</a:t>
            </a:r>
            <a:r>
              <a:rPr lang="fr-FR" sz="800" dirty="0"/>
              <a:t> : In Europe HBV </a:t>
            </a:r>
            <a:r>
              <a:rPr lang="fr-FR" sz="800" dirty="0" err="1"/>
              <a:t>accounts</a:t>
            </a:r>
            <a:r>
              <a:rPr lang="fr-FR" sz="800" dirty="0"/>
              <a:t> for 22,000 </a:t>
            </a:r>
            <a:r>
              <a:rPr lang="fr-FR" sz="800" dirty="0" err="1"/>
              <a:t>deaths</a:t>
            </a:r>
            <a:r>
              <a:rPr lang="fr-FR" sz="800" dirty="0"/>
              <a:t> </a:t>
            </a:r>
            <a:r>
              <a:rPr lang="fr-FR" sz="800" dirty="0" err="1"/>
              <a:t>every</a:t>
            </a:r>
            <a:r>
              <a:rPr lang="fr-FR" sz="800" dirty="0"/>
              <a:t> </a:t>
            </a:r>
            <a:r>
              <a:rPr lang="fr-FR" sz="800" dirty="0" err="1"/>
              <a:t>year</a:t>
            </a:r>
            <a:r>
              <a:rPr lang="fr-FR" sz="800" dirty="0"/>
              <a:t> </a:t>
            </a:r>
            <a:r>
              <a:rPr lang="fr-FR" sz="800" dirty="0" err="1"/>
              <a:t>with</a:t>
            </a:r>
            <a:r>
              <a:rPr lang="fr-FR" sz="800" dirty="0"/>
              <a:t> up to 25% of </a:t>
            </a:r>
            <a:r>
              <a:rPr lang="fr-FR" sz="800" dirty="0" err="1"/>
              <a:t>chronic</a:t>
            </a:r>
            <a:r>
              <a:rPr lang="fr-FR" sz="800" dirty="0"/>
              <a:t> carriers </a:t>
            </a:r>
            <a:r>
              <a:rPr lang="fr-FR" sz="800" dirty="0" err="1"/>
              <a:t>dying</a:t>
            </a:r>
            <a:r>
              <a:rPr lang="fr-FR" sz="800" dirty="0"/>
              <a:t> </a:t>
            </a:r>
            <a:r>
              <a:rPr lang="fr-FR" sz="800" dirty="0" err="1"/>
              <a:t>from</a:t>
            </a:r>
            <a:r>
              <a:rPr lang="fr-FR" sz="800" dirty="0"/>
              <a:t> </a:t>
            </a:r>
            <a:r>
              <a:rPr lang="fr-FR" sz="800" dirty="0" err="1"/>
              <a:t>cirrhosis</a:t>
            </a:r>
            <a:r>
              <a:rPr lang="fr-FR" sz="800" dirty="0"/>
              <a:t> or HBV-</a:t>
            </a:r>
            <a:r>
              <a:rPr lang="fr-FR" sz="800" dirty="0" err="1"/>
              <a:t>related</a:t>
            </a:r>
            <a:r>
              <a:rPr lang="fr-FR" sz="800" dirty="0"/>
              <a:t> </a:t>
            </a:r>
            <a:r>
              <a:rPr lang="fr-FR" sz="800" dirty="0" err="1"/>
              <a:t>liver</a:t>
            </a:r>
            <a:r>
              <a:rPr lang="fr-FR" sz="800" dirty="0"/>
              <a:t> cancer. (7)</a:t>
            </a:r>
          </a:p>
          <a:p>
            <a:pPr>
              <a:lnSpc>
                <a:spcPct val="80000"/>
              </a:lnSpc>
            </a:pPr>
            <a:endParaRPr lang="en-US" sz="400" dirty="0"/>
          </a:p>
          <a:p>
            <a:pPr>
              <a:lnSpc>
                <a:spcPct val="80000"/>
              </a:lnSpc>
            </a:pPr>
            <a:r>
              <a:rPr lang="en-US" sz="800" b="1" dirty="0"/>
              <a:t>Mumps:</a:t>
            </a:r>
            <a:r>
              <a:rPr lang="en-US" sz="800" dirty="0"/>
              <a:t> 50% rise in students in England and Wales</a:t>
            </a:r>
          </a:p>
          <a:p>
            <a:pPr>
              <a:lnSpc>
                <a:spcPct val="80000"/>
              </a:lnSpc>
            </a:pPr>
            <a:r>
              <a:rPr lang="fr-FR" sz="800" dirty="0"/>
              <a:t>The </a:t>
            </a:r>
            <a:r>
              <a:rPr lang="fr-FR" sz="800" dirty="0" err="1"/>
              <a:t>number</a:t>
            </a:r>
            <a:r>
              <a:rPr lang="fr-FR" sz="800" dirty="0"/>
              <a:t> of </a:t>
            </a:r>
            <a:r>
              <a:rPr lang="fr-FR" sz="800" dirty="0" err="1"/>
              <a:t>mumps</a:t>
            </a:r>
            <a:r>
              <a:rPr lang="fr-FR" sz="800" dirty="0"/>
              <a:t> cases </a:t>
            </a:r>
            <a:r>
              <a:rPr lang="fr-FR" sz="800" dirty="0" err="1"/>
              <a:t>notified</a:t>
            </a:r>
            <a:r>
              <a:rPr lang="fr-FR" sz="800" dirty="0"/>
              <a:t> in </a:t>
            </a:r>
            <a:r>
              <a:rPr lang="fr-FR" sz="800" dirty="0" err="1"/>
              <a:t>England</a:t>
            </a:r>
            <a:r>
              <a:rPr lang="fr-FR" sz="800" dirty="0"/>
              <a:t> and Wales has </a:t>
            </a:r>
            <a:r>
              <a:rPr lang="fr-FR" sz="800" dirty="0" err="1"/>
              <a:t>increased</a:t>
            </a:r>
            <a:r>
              <a:rPr lang="fr-FR" sz="800" dirty="0"/>
              <a:t> in the first part of 2009 in association </a:t>
            </a:r>
            <a:r>
              <a:rPr lang="fr-FR" sz="800" dirty="0" err="1"/>
              <a:t>with</a:t>
            </a:r>
            <a:r>
              <a:rPr lang="fr-FR" sz="800" dirty="0"/>
              <a:t> </a:t>
            </a:r>
            <a:r>
              <a:rPr lang="fr-FR" sz="800" dirty="0" err="1"/>
              <a:t>outbreaks</a:t>
            </a:r>
            <a:r>
              <a:rPr lang="fr-FR" sz="800" dirty="0"/>
              <a:t> in </a:t>
            </a:r>
            <a:r>
              <a:rPr lang="fr-FR" sz="800" dirty="0" err="1"/>
              <a:t>several</a:t>
            </a:r>
            <a:r>
              <a:rPr lang="fr-FR" sz="800" dirty="0"/>
              <a:t> </a:t>
            </a:r>
            <a:r>
              <a:rPr lang="fr-FR" sz="800" dirty="0" err="1"/>
              <a:t>universities</a:t>
            </a:r>
            <a:r>
              <a:rPr lang="fr-FR" sz="800" dirty="0"/>
              <a:t> and </a:t>
            </a:r>
            <a:r>
              <a:rPr lang="fr-FR" sz="800" dirty="0" err="1"/>
              <a:t>colleges</a:t>
            </a:r>
            <a:r>
              <a:rPr lang="fr-FR" sz="800" dirty="0"/>
              <a:t>. </a:t>
            </a:r>
            <a:r>
              <a:rPr lang="en-US" sz="800" dirty="0"/>
              <a:t>In January there were 265 cases of mumps, compared to 177 in the same month last year and 150 in January 2007. The cases are mostly among older teenagers and adults in their twenties as they were too old to have been vaccinated with the measles, mumps and rubella jab when it was introduced in 1998. An epidemic of mumps struck the same group in 2005 when there were 43,000 cases. Since then cases of mumps have declined but remained higher than normal. The rise is not due to low uptake rates of the MMR jab because the cases have not been seen in the younger age groups who should receive the vaccine. (Health Protection Agency 13 March 2009; BBC News 11 March 09; Daily Telegraph 14 March 09)</a:t>
            </a:r>
          </a:p>
          <a:p>
            <a:pPr>
              <a:lnSpc>
                <a:spcPct val="80000"/>
              </a:lnSpc>
            </a:pPr>
            <a:endParaRPr lang="en-US" sz="800" b="1" dirty="0"/>
          </a:p>
          <a:p>
            <a:pPr>
              <a:lnSpc>
                <a:spcPct val="80000"/>
              </a:lnSpc>
            </a:pPr>
            <a:r>
              <a:rPr lang="en-US" sz="800" b="1" dirty="0"/>
              <a:t>References:</a:t>
            </a:r>
          </a:p>
          <a:p>
            <a:pPr eaLnBrk="0" hangingPunct="0">
              <a:lnSpc>
                <a:spcPct val="80000"/>
              </a:lnSpc>
              <a:spcBef>
                <a:spcPct val="50000"/>
              </a:spcBef>
            </a:pPr>
            <a:r>
              <a:rPr lang="fr-FR" sz="800" dirty="0"/>
              <a:t>For more </a:t>
            </a:r>
            <a:r>
              <a:rPr lang="fr-FR" sz="800" dirty="0" err="1"/>
              <a:t>details</a:t>
            </a:r>
            <a:r>
              <a:rPr lang="fr-FR" sz="800" dirty="0"/>
              <a:t> about </a:t>
            </a:r>
            <a:r>
              <a:rPr lang="fr-FR" sz="800" dirty="0" err="1"/>
              <a:t>each</a:t>
            </a:r>
            <a:r>
              <a:rPr lang="fr-FR" sz="800" dirty="0"/>
              <a:t> vaccine by </a:t>
            </a:r>
            <a:r>
              <a:rPr lang="fr-FR" sz="800" dirty="0" err="1"/>
              <a:t>age</a:t>
            </a:r>
            <a:r>
              <a:rPr lang="fr-FR" sz="800" dirty="0"/>
              <a:t>: </a:t>
            </a:r>
            <a:r>
              <a:rPr lang="en-GB" sz="800" dirty="0"/>
              <a:t>Zimmerman RK, Routine vaccines across the life span, The Journal of Family Practice, Feb 2007, vol. 56, No. 2</a:t>
            </a:r>
          </a:p>
          <a:p>
            <a:pPr eaLnBrk="0" hangingPunct="0">
              <a:lnSpc>
                <a:spcPct val="80000"/>
              </a:lnSpc>
              <a:spcBef>
                <a:spcPct val="50000"/>
              </a:spcBef>
            </a:pPr>
            <a:r>
              <a:rPr lang="en-US" sz="500" dirty="0"/>
              <a:t>(1) </a:t>
            </a:r>
            <a:r>
              <a:rPr lang="en-US" sz="800" dirty="0"/>
              <a:t>Poland GA, et al. Trends affecting the future of vaccine development and delivery: The role of demographics, regulatory science, the anti-vaccine movement, and </a:t>
            </a:r>
            <a:r>
              <a:rPr lang="en-US" sz="800" dirty="0" err="1"/>
              <a:t>vaccinomics</a:t>
            </a:r>
            <a:r>
              <a:rPr lang="en-US" sz="800" dirty="0"/>
              <a:t>. Vaccine (2009)</a:t>
            </a:r>
          </a:p>
          <a:p>
            <a:pPr>
              <a:lnSpc>
                <a:spcPct val="80000"/>
              </a:lnSpc>
            </a:pPr>
            <a:r>
              <a:rPr lang="en-US" sz="800" dirty="0"/>
              <a:t>(2) </a:t>
            </a:r>
            <a:r>
              <a:rPr lang="en-GB" sz="800" dirty="0"/>
              <a:t>Le Pen C; Look, J </a:t>
            </a:r>
            <a:r>
              <a:rPr lang="en-GB" sz="800" dirty="0" err="1"/>
              <a:t>Livre</a:t>
            </a:r>
            <a:r>
              <a:rPr lang="en-GB" sz="800" dirty="0"/>
              <a:t> Blanc </a:t>
            </a:r>
            <a:r>
              <a:rPr lang="en-GB" sz="800" dirty="0" err="1"/>
              <a:t>sur</a:t>
            </a:r>
            <a:r>
              <a:rPr lang="en-GB" sz="800" dirty="0"/>
              <a:t> la vaccination </a:t>
            </a:r>
            <a:r>
              <a:rPr lang="en-GB" sz="800" dirty="0" err="1"/>
              <a:t>contre</a:t>
            </a:r>
            <a:r>
              <a:rPr lang="en-GB" sz="800" dirty="0"/>
              <a:t> les pathologies </a:t>
            </a:r>
            <a:r>
              <a:rPr lang="en-GB" sz="800" dirty="0" err="1"/>
              <a:t>respiratoires</a:t>
            </a:r>
            <a:r>
              <a:rPr lang="en-GB" sz="800" dirty="0"/>
              <a:t> (grippe, </a:t>
            </a:r>
            <a:r>
              <a:rPr lang="en-GB" sz="800" dirty="0" err="1"/>
              <a:t>pneumonie</a:t>
            </a:r>
            <a:r>
              <a:rPr lang="en-GB" sz="800" dirty="0"/>
              <a:t> à </a:t>
            </a:r>
            <a:r>
              <a:rPr lang="en-GB" sz="800" dirty="0" err="1"/>
              <a:t>peneumocoque</a:t>
            </a:r>
            <a:r>
              <a:rPr lang="en-GB" sz="800" dirty="0"/>
              <a:t>), January 2008, p13</a:t>
            </a:r>
            <a:endParaRPr lang="en-US" sz="800" dirty="0"/>
          </a:p>
          <a:p>
            <a:pPr>
              <a:lnSpc>
                <a:spcPct val="80000"/>
              </a:lnSpc>
            </a:pPr>
            <a:r>
              <a:rPr lang="fr-FR" sz="800" dirty="0"/>
              <a:t>(3) </a:t>
            </a:r>
            <a:r>
              <a:rPr lang="fr-FR" sz="800" dirty="0" err="1"/>
              <a:t>Gaillat</a:t>
            </a:r>
            <a:r>
              <a:rPr lang="fr-FR" sz="800" dirty="0"/>
              <a:t> J Epidémiologie des infections systémiques à </a:t>
            </a:r>
            <a:r>
              <a:rPr lang="fr-FR" sz="800" dirty="0" err="1"/>
              <a:t>Streptococcus</a:t>
            </a:r>
            <a:r>
              <a:rPr lang="fr-FR" sz="800" dirty="0"/>
              <a:t> </a:t>
            </a:r>
            <a:r>
              <a:rPr lang="fr-FR" sz="800" dirty="0" err="1"/>
              <a:t>pneumoniae</a:t>
            </a:r>
            <a:r>
              <a:rPr lang="fr-FR" sz="800" dirty="0"/>
              <a:t>. Presse Med 1998,27 :S9-S16 </a:t>
            </a:r>
          </a:p>
          <a:p>
            <a:pPr>
              <a:lnSpc>
                <a:spcPct val="80000"/>
              </a:lnSpc>
            </a:pPr>
            <a:r>
              <a:rPr lang="en-GB" sz="800" dirty="0"/>
              <a:t>(4) Houck PM, </a:t>
            </a:r>
            <a:r>
              <a:rPr lang="en-GB" sz="800" dirty="0" err="1"/>
              <a:t>Bratzler</a:t>
            </a:r>
            <a:r>
              <a:rPr lang="en-GB" sz="800" dirty="0"/>
              <a:t> DW, </a:t>
            </a:r>
            <a:r>
              <a:rPr lang="en-GB" sz="800" dirty="0" err="1"/>
              <a:t>Nsa</a:t>
            </a:r>
            <a:r>
              <a:rPr lang="en-GB" sz="800" dirty="0"/>
              <a:t> W et al. Timing of antibiotic administration and outcomes for </a:t>
            </a:r>
            <a:r>
              <a:rPr lang="en-GB" sz="800" dirty="0" err="1"/>
              <a:t>medicare</a:t>
            </a:r>
            <a:r>
              <a:rPr lang="en-GB" sz="800" dirty="0"/>
              <a:t> patients hospitalized with community-acquired pneumonia. Arch Intern Med 2004, 164:637-44</a:t>
            </a:r>
          </a:p>
          <a:p>
            <a:pPr>
              <a:lnSpc>
                <a:spcPct val="80000"/>
              </a:lnSpc>
            </a:pPr>
            <a:r>
              <a:rPr lang="en-GB" sz="800" dirty="0"/>
              <a:t>(5) </a:t>
            </a:r>
            <a:r>
              <a:rPr lang="en-GB" sz="800" dirty="0" err="1"/>
              <a:t>Marrie</a:t>
            </a:r>
            <a:r>
              <a:rPr lang="en-GB" sz="800" dirty="0"/>
              <a:t> TJ. Community-acquired pneumonia : Infect </a:t>
            </a:r>
            <a:r>
              <a:rPr lang="en-GB" sz="800" dirty="0" err="1"/>
              <a:t>Dis</a:t>
            </a:r>
            <a:r>
              <a:rPr lang="en-GB" sz="800" dirty="0"/>
              <a:t> </a:t>
            </a:r>
            <a:r>
              <a:rPr lang="en-GB" sz="800" dirty="0" err="1"/>
              <a:t>Clin</a:t>
            </a:r>
            <a:r>
              <a:rPr lang="en-GB" sz="800" dirty="0"/>
              <a:t> North Am 1998,12 :723-40 </a:t>
            </a:r>
          </a:p>
          <a:p>
            <a:pPr>
              <a:lnSpc>
                <a:spcPct val="80000"/>
              </a:lnSpc>
            </a:pPr>
            <a:r>
              <a:rPr lang="en-US" sz="800" dirty="0"/>
              <a:t>(6) </a:t>
            </a:r>
            <a:r>
              <a:rPr lang="fr-FR" sz="800" dirty="0" err="1"/>
              <a:t>Gavazzi</a:t>
            </a:r>
            <a:r>
              <a:rPr lang="fr-FR" sz="800" dirty="0"/>
              <a:t> G, </a:t>
            </a:r>
            <a:r>
              <a:rPr lang="fr-FR" sz="800" dirty="0" err="1"/>
              <a:t>Krause</a:t>
            </a:r>
            <a:r>
              <a:rPr lang="fr-FR" sz="800" dirty="0"/>
              <a:t> HK, </a:t>
            </a:r>
            <a:r>
              <a:rPr lang="fr-FR" sz="800" dirty="0" err="1"/>
              <a:t>Ageing</a:t>
            </a:r>
            <a:r>
              <a:rPr lang="fr-FR" sz="800" dirty="0"/>
              <a:t> and Infection, </a:t>
            </a:r>
            <a:r>
              <a:rPr lang="en-US" sz="800" dirty="0"/>
              <a:t>The Lancet Infectious Diseases </a:t>
            </a:r>
            <a:r>
              <a:rPr lang="en-US" sz="800" dirty="0" err="1"/>
              <a:t>Vol</a:t>
            </a:r>
            <a:r>
              <a:rPr lang="en-US" sz="800" dirty="0"/>
              <a:t> 2 November 2002</a:t>
            </a:r>
          </a:p>
          <a:p>
            <a:pPr>
              <a:lnSpc>
                <a:spcPct val="80000"/>
              </a:lnSpc>
            </a:pPr>
            <a:r>
              <a:rPr lang="en-US" sz="900" dirty="0"/>
              <a:t>(7)</a:t>
            </a:r>
            <a:r>
              <a:rPr lang="en-US" dirty="0"/>
              <a:t> </a:t>
            </a:r>
            <a:r>
              <a:rPr lang="en-US" sz="800" dirty="0"/>
              <a:t>Zuckerman J et al. Lancet Infect </a:t>
            </a:r>
            <a:r>
              <a:rPr lang="en-US" sz="800" dirty="0" err="1"/>
              <a:t>Dis</a:t>
            </a:r>
            <a:r>
              <a:rPr lang="en-US" sz="800" dirty="0"/>
              <a:t> 2007;7:410-19</a:t>
            </a:r>
          </a:p>
          <a:p>
            <a:pPr>
              <a:lnSpc>
                <a:spcPct val="80000"/>
              </a:lnSpc>
            </a:pPr>
            <a:endParaRPr lang="en-US" sz="800" dirty="0"/>
          </a:p>
          <a:p>
            <a:pPr>
              <a:lnSpc>
                <a:spcPct val="80000"/>
              </a:lnSpc>
            </a:pPr>
            <a:endParaRPr lang="en-US" sz="800" dirty="0"/>
          </a:p>
          <a:p>
            <a:pPr>
              <a:lnSpc>
                <a:spcPct val="80000"/>
              </a:lnSpc>
            </a:pPr>
            <a:endParaRPr lang="en-US" sz="8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5309EA14-7BF5-40D4-8739-5F9DF989B7DF}" type="slidenum">
              <a:rPr lang="en-GB" smtClean="0"/>
              <a:pPr/>
              <a:t>13</a:t>
            </a:fld>
            <a:endParaRPr lang="en-GB" smtClean="0"/>
          </a:p>
        </p:txBody>
      </p:sp>
      <p:sp>
        <p:nvSpPr>
          <p:cNvPr id="57347" name="Rectangle 2"/>
          <p:cNvSpPr>
            <a:spLocks noGrp="1" noRot="1" noChangeAspect="1" noChangeArrowheads="1" noTextEdit="1"/>
          </p:cNvSpPr>
          <p:nvPr>
            <p:ph type="sldImg"/>
          </p:nvPr>
        </p:nvSpPr>
        <p:spPr>
          <a:solidFill>
            <a:srgbClr val="FFFFFF"/>
          </a:solidFill>
          <a:ln/>
        </p:spPr>
      </p:sp>
      <p:sp>
        <p:nvSpPr>
          <p:cNvPr id="5734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GB" smtClean="0">
                <a:cs typeface="Times New Roman" pitchFamily="18" charset="0"/>
              </a:rPr>
              <a:t>We saw in the second part of this course how we acquire immunity as a consequence of infection. </a:t>
            </a:r>
          </a:p>
          <a:p>
            <a:pPr eaLnBrk="1" hangingPunct="1"/>
            <a:r>
              <a:rPr lang="en-GB" smtClean="0"/>
              <a:t>(</a:t>
            </a:r>
            <a:r>
              <a:rPr lang="en-GB" smtClean="0">
                <a:cs typeface="Times New Roman" pitchFamily="18" charset="0"/>
              </a:rPr>
              <a:t>→</a:t>
            </a:r>
            <a:r>
              <a:rPr lang="en-GB" smtClean="0"/>
              <a:t>)</a:t>
            </a:r>
            <a:r>
              <a:rPr lang="en-GB" smtClean="0">
                <a:cs typeface="Times New Roman" pitchFamily="18" charset="0"/>
              </a:rPr>
              <a:t> Because this involves activation of the immune system, it’s sometimes referred to as active immunity. </a:t>
            </a:r>
          </a:p>
          <a:p>
            <a:pPr eaLnBrk="1" hangingPunct="1"/>
            <a:r>
              <a:rPr lang="en-GB" smtClean="0"/>
              <a:t>(</a:t>
            </a:r>
            <a:r>
              <a:rPr lang="en-GB" smtClean="0">
                <a:cs typeface="Times New Roman" pitchFamily="18" charset="0"/>
              </a:rPr>
              <a:t>→</a:t>
            </a:r>
            <a:r>
              <a:rPr lang="en-GB" smtClean="0"/>
              <a:t>)</a:t>
            </a:r>
            <a:r>
              <a:rPr lang="en-GB" smtClean="0">
                <a:cs typeface="Times New Roman" pitchFamily="18" charset="0"/>
              </a:rPr>
              <a:t> Immunity is also acquired naturally when maternal antibodies are transferred across the placenta from a pregnant woman to her unborn child. These antibodies provide protection to babies during their first few months of life. Since there’s no active contribution from the immune system of the baby, this type of natural immunity is described as passive immunity. </a:t>
            </a:r>
          </a:p>
          <a:p>
            <a:pPr eaLnBrk="1" hangingPunct="1"/>
            <a:r>
              <a:rPr lang="en-GB" smtClean="0">
                <a:cs typeface="Times New Roman" pitchFamily="18" charset="0"/>
              </a:rPr>
              <a:t>Immunity can also be produced artificially in two ways.</a:t>
            </a:r>
          </a:p>
          <a:p>
            <a:pPr eaLnBrk="1" hangingPunct="1"/>
            <a:r>
              <a:rPr lang="en-GB" smtClean="0"/>
              <a:t>(</a:t>
            </a:r>
            <a:r>
              <a:rPr lang="en-GB" smtClean="0">
                <a:cs typeface="Times New Roman" pitchFamily="18" charset="0"/>
              </a:rPr>
              <a:t>→</a:t>
            </a:r>
            <a:r>
              <a:rPr lang="en-GB" smtClean="0"/>
              <a:t>)</a:t>
            </a:r>
            <a:r>
              <a:rPr lang="en-GB" smtClean="0">
                <a:cs typeface="Times New Roman" pitchFamily="18" charset="0"/>
              </a:rPr>
              <a:t> Antibodies can be directly injected into someone’s circulation. These react with antigens and neutralise them, providing some protection against the consequences of infection. This is the principle behind passive immunisation – it’s passive because there’s no direct involvement of the subject’s immune system.</a:t>
            </a:r>
          </a:p>
          <a:p>
            <a:pPr eaLnBrk="1" hangingPunct="1"/>
            <a:r>
              <a:rPr lang="en-GB" smtClean="0"/>
              <a:t>(</a:t>
            </a:r>
            <a:r>
              <a:rPr lang="en-GB" smtClean="0">
                <a:cs typeface="Times New Roman" pitchFamily="18" charset="0"/>
              </a:rPr>
              <a:t>→</a:t>
            </a:r>
            <a:r>
              <a:rPr lang="en-GB" smtClean="0"/>
              <a:t>)</a:t>
            </a:r>
            <a:r>
              <a:rPr lang="en-GB" smtClean="0">
                <a:cs typeface="Times New Roman" pitchFamily="18" charset="0"/>
              </a:rPr>
              <a:t> And finally, it’s possible to stimulate immunity actively, by deliberate exposure to an antigen so as to induce an immune response. This, of course, is how vaccines work.</a:t>
            </a:r>
          </a:p>
          <a:p>
            <a:pPr eaLnBrk="1" hangingPunct="1"/>
            <a:r>
              <a:rPr lang="en-GB" smtClean="0">
                <a:cs typeface="Times New Roman" pitchFamily="18" charset="0"/>
              </a:rPr>
              <a:t>It’s worth noting that the terms immunisation and vaccination are often used to mean the same thing. </a:t>
            </a:r>
          </a:p>
          <a:p>
            <a:pPr eaLnBrk="1" hangingPunct="1"/>
            <a:r>
              <a:rPr lang="en-GB" smtClean="0"/>
              <a:t>(</a:t>
            </a:r>
            <a:r>
              <a:rPr lang="en-GB" smtClean="0">
                <a:cs typeface="Times New Roman" pitchFamily="18" charset="0"/>
              </a:rPr>
              <a:t>→</a:t>
            </a:r>
            <a:r>
              <a:rPr lang="en-GB" smtClean="0"/>
              <a:t>)</a:t>
            </a:r>
            <a:r>
              <a:rPr lang="en-GB" smtClean="0">
                <a:cs typeface="Times New Roman" pitchFamily="18" charset="0"/>
              </a:rPr>
              <a:t> For clarity, we prefer to use the word immunisation to refer to the passive transfer of pre-formed antibodies and </a:t>
            </a:r>
          </a:p>
          <a:p>
            <a:pPr eaLnBrk="1" hangingPunct="1"/>
            <a:r>
              <a:rPr lang="en-GB" smtClean="0"/>
              <a:t>(</a:t>
            </a:r>
            <a:r>
              <a:rPr lang="en-GB" smtClean="0">
                <a:cs typeface="Times New Roman" pitchFamily="18" charset="0"/>
              </a:rPr>
              <a:t>→</a:t>
            </a:r>
            <a:r>
              <a:rPr lang="en-GB" smtClean="0"/>
              <a:t>)</a:t>
            </a:r>
            <a:r>
              <a:rPr lang="en-GB" smtClean="0">
                <a:cs typeface="Times New Roman" pitchFamily="18" charset="0"/>
              </a:rPr>
              <a:t> use vaccination to mean the administration of a vaccine that contains antigens.     </a:t>
            </a:r>
          </a:p>
          <a:p>
            <a:pPr eaLnBrk="1" hangingPunct="1"/>
            <a:endParaRPr lang="en-GB" smtClean="0">
              <a:cs typeface="Times New Roman" pitchFamily="18" charset="0"/>
            </a:endParaRPr>
          </a:p>
          <a:p>
            <a:pPr eaLnBrk="1" hangingPunct="1"/>
            <a:endParaRPr lang="en-GB" smtClean="0">
              <a:cs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5805AF25-FD75-4DC0-9597-76BECF487300}" type="slidenum">
              <a:rPr lang="en-GB" smtClean="0"/>
              <a:pPr/>
              <a:t>14</a:t>
            </a:fld>
            <a:endParaRPr lang="en-GB" smtClean="0"/>
          </a:p>
        </p:txBody>
      </p:sp>
      <p:sp>
        <p:nvSpPr>
          <p:cNvPr id="60419" name="Rectangle 2"/>
          <p:cNvSpPr>
            <a:spLocks noGrp="1" noRot="1" noChangeAspect="1" noChangeArrowheads="1" noTextEdit="1"/>
          </p:cNvSpPr>
          <p:nvPr>
            <p:ph type="sldImg"/>
          </p:nvPr>
        </p:nvSpPr>
        <p:spPr>
          <a:solidFill>
            <a:srgbClr val="FFFFFF"/>
          </a:solidFill>
          <a:ln/>
        </p:spPr>
      </p:sp>
      <p:sp>
        <p:nvSpPr>
          <p:cNvPr id="6042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GB" smtClean="0">
                <a:cs typeface="Times New Roman" pitchFamily="18" charset="0"/>
              </a:rPr>
              <a:t>What about vaccination?</a:t>
            </a:r>
          </a:p>
          <a:p>
            <a:pPr eaLnBrk="1" hangingPunct="1"/>
            <a:r>
              <a:rPr lang="en-GB" smtClean="0"/>
              <a:t>(</a:t>
            </a:r>
            <a:r>
              <a:rPr lang="en-GB" smtClean="0">
                <a:cs typeface="Times New Roman" pitchFamily="18" charset="0"/>
              </a:rPr>
              <a:t>→</a:t>
            </a:r>
            <a:r>
              <a:rPr lang="en-GB" smtClean="0"/>
              <a:t>)</a:t>
            </a:r>
            <a:r>
              <a:rPr lang="en-GB" smtClean="0">
                <a:cs typeface="Times New Roman" pitchFamily="18" charset="0"/>
              </a:rPr>
              <a:t> In vaccination, the person to be protected is deliberately exposed to an antigen derived from a pathogen. </a:t>
            </a:r>
          </a:p>
          <a:p>
            <a:pPr eaLnBrk="1" hangingPunct="1"/>
            <a:r>
              <a:rPr lang="en-GB" smtClean="0"/>
              <a:t>(</a:t>
            </a:r>
            <a:r>
              <a:rPr lang="en-GB" smtClean="0">
                <a:cs typeface="Times New Roman" pitchFamily="18" charset="0"/>
              </a:rPr>
              <a:t>→</a:t>
            </a:r>
            <a:r>
              <a:rPr lang="en-GB" smtClean="0"/>
              <a:t>)</a:t>
            </a:r>
            <a:r>
              <a:rPr lang="en-GB" smtClean="0">
                <a:cs typeface="Times New Roman" pitchFamily="18" charset="0"/>
              </a:rPr>
              <a:t> The antigen, which has been treated so that it can’t produce disease symptoms, activates the immune system and stimulates a specific immune response with the production of sensitised lymphocytes, antibodies and memory cells. When the pathogen from which  the antigen is derived is encountered later in the course of a natural infection, it will be rapidly and effectively neutralised before it can cause any damage.</a:t>
            </a:r>
          </a:p>
          <a:p>
            <a:pPr eaLnBrk="1" hangingPunct="1"/>
            <a:r>
              <a:rPr lang="en-GB" smtClean="0">
                <a:cs typeface="Times New Roman" pitchFamily="18" charset="0"/>
              </a:rPr>
              <a:t>Some antibodies and T-cells may be available to counter the infection immediately. There will also be a secondary response in which much greater numbers of sensitised lymphocytes and specific antibodies will be formed to attack the invading pathogen.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4F42CE-F7AD-4337-AB5B-2046F4327D51}" type="slidenum">
              <a:rPr lang="fr-FR"/>
              <a:pPr/>
              <a:t>15</a:t>
            </a:fld>
            <a:endParaRPr lang="fr-FR"/>
          </a:p>
        </p:txBody>
      </p:sp>
      <p:sp>
        <p:nvSpPr>
          <p:cNvPr id="919554" name="Rectangle 2"/>
          <p:cNvSpPr>
            <a:spLocks noGrp="1" noRot="1" noChangeAspect="1" noChangeArrowheads="1" noTextEdit="1"/>
          </p:cNvSpPr>
          <p:nvPr>
            <p:ph type="sldImg"/>
          </p:nvPr>
        </p:nvSpPr>
        <p:spPr>
          <a:ln/>
        </p:spPr>
      </p:sp>
      <p:sp>
        <p:nvSpPr>
          <p:cNvPr id="919555" name="Rectangle 3"/>
          <p:cNvSpPr>
            <a:spLocks noGrp="1" noChangeArrowheads="1"/>
          </p:cNvSpPr>
          <p:nvPr>
            <p:ph type="body" idx="1"/>
          </p:nvPr>
        </p:nvSpPr>
        <p:spPr>
          <a:xfrm>
            <a:off x="685801" y="4342136"/>
            <a:ext cx="5871063" cy="4118595"/>
          </a:xfrm>
        </p:spPr>
        <p:txBody>
          <a:bodyPr/>
          <a:lstStyle/>
          <a:p>
            <a:pPr>
              <a:lnSpc>
                <a:spcPct val="80000"/>
              </a:lnSpc>
            </a:pPr>
            <a:r>
              <a:rPr lang="en-US" sz="900" b="1" dirty="0"/>
              <a:t>Comments:</a:t>
            </a:r>
          </a:p>
          <a:p>
            <a:pPr>
              <a:lnSpc>
                <a:spcPct val="80000"/>
              </a:lnSpc>
            </a:pPr>
            <a:r>
              <a:rPr lang="en-US" sz="900" dirty="0"/>
              <a:t>“ T</a:t>
            </a:r>
            <a:r>
              <a:rPr lang="en-GB" sz="900" dirty="0"/>
              <a:t>he principle upon which immunisation is based - namely, exposure to a non-harmful version of the naturally occurring infection in order to induce a natural and protective immune response - can be seen to be a far more natural process than the drug- and surgery-based therapies most widely venerated as the main achievements of modern medicine.” Adam Finn, Professor of paediatrics, University of Bristol (Viewpoint on BBC News, 13 March 2009 - </a:t>
            </a:r>
            <a:r>
              <a:rPr lang="fr-FR" sz="900" dirty="0"/>
              <a:t>http://news.bbc.co.uk/go/pr/fr/-/1/hi/health/7947863.stm)</a:t>
            </a:r>
            <a:endParaRPr lang="en-US" sz="900" dirty="0"/>
          </a:p>
          <a:p>
            <a:pPr>
              <a:lnSpc>
                <a:spcPct val="80000"/>
              </a:lnSpc>
            </a:pPr>
            <a:r>
              <a:rPr lang="en-US" sz="900" b="1" dirty="0"/>
              <a:t>How vaccines work: Harnessing the power of the immune system</a:t>
            </a:r>
          </a:p>
          <a:p>
            <a:pPr>
              <a:lnSpc>
                <a:spcPct val="80000"/>
              </a:lnSpc>
              <a:spcBef>
                <a:spcPct val="35000"/>
              </a:spcBef>
              <a:buClr>
                <a:schemeClr val="tx1"/>
              </a:buClr>
            </a:pPr>
            <a:r>
              <a:rPr lang="en-GB" sz="900" b="1" dirty="0"/>
              <a:t>In Brief:</a:t>
            </a:r>
            <a:r>
              <a:rPr lang="en-GB" sz="900" dirty="0"/>
              <a:t> By using killed or modified micro-organisms (or parts or substances from these microbes) vaccines spark a natural immune response.</a:t>
            </a:r>
          </a:p>
          <a:p>
            <a:pPr>
              <a:lnSpc>
                <a:spcPct val="80000"/>
              </a:lnSpc>
              <a:spcBef>
                <a:spcPct val="35000"/>
              </a:spcBef>
              <a:buClr>
                <a:schemeClr val="tx1"/>
              </a:buClr>
            </a:pPr>
            <a:r>
              <a:rPr lang="en-GB" sz="900" dirty="0"/>
              <a:t>This process generates infection-fighting antibodies which provide immunity. A vaccine course (one or several doses) builds immunologic memory providing long-lasting protection. The immune system has unlimited capacity to respond.</a:t>
            </a:r>
            <a:endParaRPr lang="en-US" sz="900" dirty="0"/>
          </a:p>
          <a:p>
            <a:pPr>
              <a:lnSpc>
                <a:spcPct val="80000"/>
              </a:lnSpc>
            </a:pPr>
            <a:r>
              <a:rPr lang="en-US" sz="900" b="1" dirty="0"/>
              <a:t>Longer explanation:</a:t>
            </a:r>
            <a:r>
              <a:rPr lang="en-US" sz="900" dirty="0"/>
              <a:t> </a:t>
            </a:r>
          </a:p>
          <a:p>
            <a:pPr>
              <a:lnSpc>
                <a:spcPct val="80000"/>
              </a:lnSpc>
            </a:pPr>
            <a:r>
              <a:rPr lang="en-US" sz="900" dirty="0"/>
              <a:t>“When a person is exposed to a disease-causing germ, the immune system attempts to mount a defense against it. When the defense is successful, immunity results. When the defense is not successful, an encounter with the bacteria or virus can result in disease and its consequences. In the process of developing immunity, the body produces substances known as antibodies against a specific germ and creates a “memory” of this experience that can be called upon for protection, when needed, many months or years later. The next time the person encounters that germ, the antibodies that circulate in the bloodstream prevent it from causing disease, or decrease the disease’s severity, and eliminate the germ from the body.</a:t>
            </a:r>
          </a:p>
          <a:p>
            <a:pPr>
              <a:lnSpc>
                <a:spcPct val="80000"/>
              </a:lnSpc>
            </a:pPr>
            <a:r>
              <a:rPr lang="en-US" sz="900" dirty="0"/>
              <a:t>This is why a child who has had measles, for example, is unlikely to develop the disease again. The immune system has memory. The next time the child encounters the measles virus, the antibodies created during the previous infection are ready to neutralize and destroy the virus before it has a chance to cause sickness again. </a:t>
            </a:r>
          </a:p>
          <a:p>
            <a:pPr>
              <a:lnSpc>
                <a:spcPct val="80000"/>
              </a:lnSpc>
            </a:pPr>
            <a:r>
              <a:rPr lang="en-US" sz="900" dirty="0"/>
              <a:t>A vaccine works in a similar way. However, instead of suffering the natural infection and risking its consequences in order to develop this protective immunity, a vaccine creates a similar immune protection without the recipient experiencing the disease. Regardless of the way that a vaccine is made—whether it contains an inactivated (killed) germ, a greatly weakened form of the germ, or a purified component of the virus or bacteria—it engages the immune system to create immunity to prepare to fight off an infection whenever it is encountered.”  </a:t>
            </a:r>
            <a:r>
              <a:rPr lang="en-US" sz="900" b="1" dirty="0"/>
              <a:t>Source:</a:t>
            </a:r>
            <a:r>
              <a:rPr lang="en-US" sz="900" dirty="0"/>
              <a:t> The US National Network for Immunization Information (www.immunizationinfo.org) - 2002</a:t>
            </a:r>
          </a:p>
          <a:p>
            <a:pPr>
              <a:lnSpc>
                <a:spcPct val="80000"/>
              </a:lnSpc>
            </a:pPr>
            <a:endParaRPr lang="en-US" sz="700" dirty="0"/>
          </a:p>
          <a:p>
            <a:pPr>
              <a:lnSpc>
                <a:spcPct val="80000"/>
              </a:lnSpc>
            </a:pPr>
            <a:r>
              <a:rPr lang="en-US" sz="900" b="1" dirty="0"/>
              <a:t>What about giving multiple vaccines - does it overload the immune system?</a:t>
            </a:r>
          </a:p>
          <a:p>
            <a:pPr>
              <a:lnSpc>
                <a:spcPct val="80000"/>
              </a:lnSpc>
            </a:pPr>
            <a:r>
              <a:rPr lang="en-US" sz="900" dirty="0"/>
              <a:t>The immune system has an enormous capacity to fight the thousands of bacteria, viruses and other pathogens that it is bombarded with every day. A study from America shows quite clearly that even babies who are poorly can still produce protective immune responses to vaccines. This study also shows that a baby could, in theory, respond to around 10,000 vaccines at any one time. If, for example, 11 vaccines were given to a baby at one time, this might only use about a thousandth of the immune system. In providing protection vaccines prevent ‘weakening’ of the immune system.</a:t>
            </a:r>
          </a:p>
          <a:p>
            <a:pPr>
              <a:lnSpc>
                <a:spcPct val="80000"/>
              </a:lnSpc>
            </a:pPr>
            <a:r>
              <a:rPr lang="en-US" sz="900" dirty="0"/>
              <a:t>Source: NHS http://www.mmrthefacts.nhs.uk/resources/pdf/sheet2.pdf</a:t>
            </a:r>
          </a:p>
          <a:p>
            <a:pPr>
              <a:lnSpc>
                <a:spcPct val="80000"/>
              </a:lnSpc>
            </a:pPr>
            <a:r>
              <a:rPr lang="en-US" sz="900" dirty="0"/>
              <a:t>See also </a:t>
            </a:r>
            <a:r>
              <a:rPr lang="fr-FR" sz="900" dirty="0" err="1"/>
              <a:t>Offit</a:t>
            </a:r>
            <a:r>
              <a:rPr lang="fr-FR" sz="900" dirty="0"/>
              <a:t> PA, et al. </a:t>
            </a:r>
            <a:r>
              <a:rPr lang="fr-FR" sz="900" dirty="0" err="1"/>
              <a:t>Addressing</a:t>
            </a:r>
            <a:r>
              <a:rPr lang="fr-FR" sz="900" dirty="0"/>
              <a:t> parents’ </a:t>
            </a:r>
            <a:r>
              <a:rPr lang="fr-FR" sz="900" dirty="0" err="1"/>
              <a:t>concerns</a:t>
            </a:r>
            <a:r>
              <a:rPr lang="fr-FR" sz="900" dirty="0"/>
              <a:t>: Do vaccines </a:t>
            </a:r>
            <a:r>
              <a:rPr lang="fr-FR" sz="900" dirty="0" err="1"/>
              <a:t>weaken</a:t>
            </a:r>
            <a:r>
              <a:rPr lang="fr-FR" sz="900" dirty="0"/>
              <a:t> or </a:t>
            </a:r>
            <a:r>
              <a:rPr lang="fr-FR" sz="900" dirty="0" err="1"/>
              <a:t>overwhelm</a:t>
            </a:r>
            <a:r>
              <a:rPr lang="fr-FR" sz="900" dirty="0"/>
              <a:t> the </a:t>
            </a:r>
            <a:r>
              <a:rPr lang="fr-FR" sz="900" dirty="0" err="1"/>
              <a:t>infant’s</a:t>
            </a:r>
            <a:r>
              <a:rPr lang="fr-FR" sz="900" dirty="0"/>
              <a:t> immune system? </a:t>
            </a:r>
            <a:r>
              <a:rPr lang="fr-FR" sz="900" i="1" dirty="0" err="1"/>
              <a:t>Pediatrics</a:t>
            </a:r>
            <a:r>
              <a:rPr lang="fr-FR" sz="900" i="1" dirty="0"/>
              <a:t> </a:t>
            </a:r>
            <a:r>
              <a:rPr lang="fr-FR" sz="900" dirty="0"/>
              <a:t>109:124-129, 2002.</a:t>
            </a:r>
          </a:p>
          <a:p>
            <a:pPr>
              <a:lnSpc>
                <a:spcPct val="80000"/>
              </a:lnSpc>
            </a:pPr>
            <a:r>
              <a:rPr lang="fr-FR" sz="900" dirty="0"/>
              <a:t>http://www.immunizationinfo.org/immunization_issues_detail.cfv?id=140</a:t>
            </a:r>
          </a:p>
          <a:p>
            <a:pPr>
              <a:lnSpc>
                <a:spcPct val="80000"/>
              </a:lnSpc>
            </a:pPr>
            <a:endParaRPr lang="en-US" sz="900" dirty="0"/>
          </a:p>
          <a:p>
            <a:pPr>
              <a:lnSpc>
                <a:spcPct val="80000"/>
              </a:lnSpc>
            </a:pPr>
            <a:endParaRPr lang="en-US" sz="9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9A3B668-50F7-4010-BA83-BDCCC9E15BB4}" type="slidenum">
              <a:rPr lang="fr-FR"/>
              <a:pPr/>
              <a:t>16</a:t>
            </a:fld>
            <a:endParaRPr lang="fr-FR"/>
          </a:p>
        </p:txBody>
      </p:sp>
      <p:sp>
        <p:nvSpPr>
          <p:cNvPr id="921602" name="Rectangle 7"/>
          <p:cNvSpPr txBox="1">
            <a:spLocks noGrp="1" noChangeArrowheads="1"/>
          </p:cNvSpPr>
          <p:nvPr/>
        </p:nvSpPr>
        <p:spPr bwMode="auto">
          <a:xfrm>
            <a:off x="3882904" y="8684270"/>
            <a:ext cx="2973998" cy="457622"/>
          </a:xfrm>
          <a:prstGeom prst="rect">
            <a:avLst/>
          </a:prstGeom>
          <a:noFill/>
          <a:ln w="9525">
            <a:noFill/>
            <a:miter lim="800000"/>
            <a:headEnd/>
            <a:tailEnd/>
          </a:ln>
        </p:spPr>
        <p:txBody>
          <a:bodyPr lIns="94141" tIns="47067" rIns="94141" bIns="47067" anchor="b"/>
          <a:lstStyle/>
          <a:p>
            <a:pPr algn="r" defTabSz="941388" eaLnBrk="1" hangingPunct="1"/>
            <a:fld id="{1A326C2E-7F58-4956-83DA-28346052B04C}" type="slidenum">
              <a:rPr lang="fr-FR" sz="1200"/>
              <a:pPr algn="r" defTabSz="941388" eaLnBrk="1" hangingPunct="1"/>
              <a:t>16</a:t>
            </a:fld>
            <a:endParaRPr lang="fr-FR" sz="1200"/>
          </a:p>
        </p:txBody>
      </p:sp>
      <p:sp>
        <p:nvSpPr>
          <p:cNvPr id="921603" name="Rectangle 2"/>
          <p:cNvSpPr>
            <a:spLocks noGrp="1" noRot="1" noChangeAspect="1" noChangeArrowheads="1" noTextEdit="1"/>
          </p:cNvSpPr>
          <p:nvPr>
            <p:ph type="sldImg"/>
          </p:nvPr>
        </p:nvSpPr>
        <p:spPr>
          <a:xfrm>
            <a:off x="1168400" y="679450"/>
            <a:ext cx="4532313" cy="3400425"/>
          </a:xfrm>
          <a:ln/>
        </p:spPr>
      </p:sp>
      <p:sp>
        <p:nvSpPr>
          <p:cNvPr id="921604" name="Rectangle 3"/>
          <p:cNvSpPr>
            <a:spLocks noGrp="1" noChangeArrowheads="1"/>
          </p:cNvSpPr>
          <p:nvPr>
            <p:ph type="body" idx="1"/>
          </p:nvPr>
        </p:nvSpPr>
        <p:spPr>
          <a:xfrm>
            <a:off x="609967" y="4308393"/>
            <a:ext cx="5638067" cy="4156555"/>
          </a:xfrm>
        </p:spPr>
        <p:txBody>
          <a:bodyPr lIns="94141" tIns="47067" rIns="94141" bIns="47067"/>
          <a:lstStyle/>
          <a:p>
            <a:pPr>
              <a:spcBef>
                <a:spcPct val="0"/>
              </a:spcBef>
            </a:pPr>
            <a:r>
              <a:rPr lang="en-US" b="1"/>
              <a:t>Comments:</a:t>
            </a:r>
          </a:p>
          <a:p>
            <a:pPr>
              <a:spcBef>
                <a:spcPct val="0"/>
              </a:spcBef>
            </a:pPr>
            <a:r>
              <a:rPr lang="en-US"/>
              <a:t>When a person is exposed to a disease-causing germ, the immune system attempts to mount a defense against it. When the defense is successful, immunity results. When the defense is not successful, an encounter with the bacteria or virus can result in disease and its consequences. In the process of developing immunity, the body produces substances known as antibodies against a specific germ and creates a “memory” of this experience that can be called upon for protection, when needed, many months or years later. The next time the person encounters that germ, the antibodies that circulate in the bloodstream prevent it from causing disease, or decrease the disease’s severity, and eliminate the germ from the body.</a:t>
            </a:r>
          </a:p>
          <a:p>
            <a:pPr>
              <a:spcBef>
                <a:spcPct val="0"/>
              </a:spcBef>
            </a:pPr>
            <a:r>
              <a:rPr lang="en-US"/>
              <a:t>This is why a child who has had measles, for example, is unlikely to develop the disease again. The immune system has memory. The next time the child encounters the measles virus, the antibodies created during the previous infection are ready to neutralize and destroy the virus before it has a</a:t>
            </a:r>
          </a:p>
          <a:p>
            <a:pPr>
              <a:spcBef>
                <a:spcPct val="0"/>
              </a:spcBef>
            </a:pPr>
            <a:r>
              <a:rPr lang="en-US"/>
              <a:t>chance to cause sickness again. </a:t>
            </a:r>
          </a:p>
          <a:p>
            <a:pPr>
              <a:spcBef>
                <a:spcPct val="0"/>
              </a:spcBef>
            </a:pPr>
            <a:r>
              <a:rPr lang="en-US"/>
              <a:t>A vaccine works in a similar way. However, instead of suffering the natural infection and risking its consequences in order to develop this protective immunity, a vaccine creates a similar immune protection without the recipient experiencing the disease. Regardless of the way that a vaccine is made—whether it contains an inactivated (killed) germ, a greatly weakened form of the germ, or a purified component of the virus or bacteria—it engages the immune system to create immunity to prepare to fight off an infection whenever it is encountered. </a:t>
            </a:r>
          </a:p>
          <a:p>
            <a:pPr>
              <a:spcBef>
                <a:spcPct val="0"/>
              </a:spcBef>
            </a:pPr>
            <a:r>
              <a:rPr lang="en-US"/>
              <a:t>Source: The US National Network for Immunization Information (www.immunizationinfo.org) - 2002</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9F7AD4-0E04-4364-A8A6-3D7884E94681}" type="slidenum">
              <a:rPr lang="fr-FR"/>
              <a:pPr/>
              <a:t>17</a:t>
            </a:fld>
            <a:endParaRPr lang="fr-FR"/>
          </a:p>
        </p:txBody>
      </p:sp>
      <p:sp>
        <p:nvSpPr>
          <p:cNvPr id="933890" name="Rectangle 2"/>
          <p:cNvSpPr>
            <a:spLocks noGrp="1" noRot="1" noChangeAspect="1" noChangeArrowheads="1" noTextEdit="1"/>
          </p:cNvSpPr>
          <p:nvPr>
            <p:ph type="sldImg"/>
          </p:nvPr>
        </p:nvSpPr>
        <p:spPr>
          <a:ln/>
        </p:spPr>
      </p:sp>
      <p:sp>
        <p:nvSpPr>
          <p:cNvPr id="933891" name="Rectangle 3"/>
          <p:cNvSpPr>
            <a:spLocks noGrp="1" noChangeArrowheads="1"/>
          </p:cNvSpPr>
          <p:nvPr>
            <p:ph type="body" idx="1"/>
          </p:nvPr>
        </p:nvSpPr>
        <p:spPr/>
        <p:txBody>
          <a:bodyPr/>
          <a:lstStyle/>
          <a:p>
            <a:r>
              <a:rPr lang="en-US" b="1"/>
              <a:t>Note: </a:t>
            </a:r>
            <a:r>
              <a:rPr lang="en-US"/>
              <a:t>The aim of this slide is to define the responsibility of the various partners, not the responsibility of the public.</a:t>
            </a:r>
          </a:p>
          <a:p>
            <a:r>
              <a:rPr lang="en-US" sz="1400" b="1">
                <a:solidFill>
                  <a:srgbClr val="FF0000"/>
                </a:solidFill>
              </a:rPr>
              <a:t>Adapt call to action according to local context</a:t>
            </a:r>
          </a:p>
          <a:p>
            <a:endParaRPr lang="fr-FR" sz="1400" b="1">
              <a:solidFill>
                <a:srgbClr val="FF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F758A07F-8521-4BB8-8189-975149F38AD0}" type="slidenum">
              <a:rPr lang="fr-FR">
                <a:ea typeface="ヒラギノ角ゴ Pro W3" pitchFamily="-128" charset="-128"/>
              </a:rPr>
              <a:pPr/>
              <a:t>18</a:t>
            </a:fld>
            <a:endParaRPr lang="fr-FR">
              <a:ea typeface="ヒラギノ角ゴ Pro W3" pitchFamily="-128" charset="-128"/>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r>
              <a:rPr lang="fr-FR" sz="1000" b="1" smtClean="0"/>
              <a:t>Comments:</a:t>
            </a:r>
          </a:p>
          <a:p>
            <a:pPr>
              <a:spcBef>
                <a:spcPct val="50000"/>
              </a:spcBef>
            </a:pPr>
            <a:r>
              <a:rPr lang="en-GB" sz="1000" smtClean="0"/>
              <a:t>What is an adverse event following immunisation ?</a:t>
            </a:r>
            <a:br>
              <a:rPr lang="en-GB" sz="1000" smtClean="0"/>
            </a:br>
            <a:r>
              <a:rPr lang="fr-FR" sz="1000" smtClean="0"/>
              <a:t>A medical incident that occurs after immunisation and causes concerns. It is believed to be caused by the vaccine … but is not necessarily.</a:t>
            </a:r>
          </a:p>
          <a:p>
            <a:pPr eaLnBrk="1" hangingPunct="1">
              <a:spcBef>
                <a:spcPct val="60000"/>
              </a:spcBef>
            </a:pPr>
            <a:r>
              <a:rPr lang="fr-FR" sz="1000" b="1" smtClean="0"/>
              <a:t>4 types of adverse events following immunisation</a:t>
            </a:r>
            <a:endParaRPr lang="en-GB" b="1" smtClean="0"/>
          </a:p>
          <a:p>
            <a:pPr eaLnBrk="1" hangingPunct="1">
              <a:spcBef>
                <a:spcPct val="60000"/>
              </a:spcBef>
              <a:buFontTx/>
              <a:buChar char="•"/>
            </a:pPr>
            <a:r>
              <a:rPr lang="en-GB" sz="1000" b="1" smtClean="0"/>
              <a:t> “Vaccine” reaction</a:t>
            </a:r>
            <a:r>
              <a:rPr lang="en-GB" sz="1000" smtClean="0"/>
              <a:t> (local, systemic) caused by the vaccine’s inherent properties</a:t>
            </a:r>
          </a:p>
          <a:p>
            <a:pPr eaLnBrk="1" hangingPunct="1">
              <a:spcBef>
                <a:spcPct val="60000"/>
              </a:spcBef>
              <a:buFontTx/>
              <a:buChar char="•"/>
            </a:pPr>
            <a:r>
              <a:rPr lang="en-GB" sz="1000" b="1" smtClean="0"/>
              <a:t> “Injection” reaction</a:t>
            </a:r>
            <a:r>
              <a:rPr lang="en-GB" sz="1000" smtClean="0"/>
              <a:t>: caused by the injection and not the vaccine – anxiety, fainting, pain at the injection site …</a:t>
            </a:r>
          </a:p>
          <a:p>
            <a:pPr eaLnBrk="1" hangingPunct="1">
              <a:spcBef>
                <a:spcPct val="60000"/>
              </a:spcBef>
              <a:buFontTx/>
              <a:buChar char="•"/>
            </a:pPr>
            <a:r>
              <a:rPr lang="en-GB" sz="1000" b="1" smtClean="0"/>
              <a:t> Co-incidental event</a:t>
            </a:r>
            <a:r>
              <a:rPr lang="en-GB" sz="1000" smtClean="0"/>
              <a:t>: temporally associated with vaccination but not caused by it (like life accidents) </a:t>
            </a:r>
          </a:p>
          <a:p>
            <a:pPr eaLnBrk="1" hangingPunct="1">
              <a:spcBef>
                <a:spcPct val="60000"/>
              </a:spcBef>
              <a:buFontTx/>
              <a:buChar char="•"/>
            </a:pPr>
            <a:r>
              <a:rPr lang="en-GB" sz="1000" b="1" smtClean="0"/>
              <a:t> Programme-related</a:t>
            </a:r>
            <a:r>
              <a:rPr lang="en-GB" sz="1000" smtClean="0"/>
              <a:t>: </a:t>
            </a:r>
            <a:r>
              <a:rPr lang="fr-FR" sz="1000" smtClean="0"/>
              <a:t>resulted from inappropriate practices in the provision of vaccination, including but not limited to administering the wrong dose of vaccine, using vaccines beyond expiry date, using vaccines at inappropriate intervals. </a:t>
            </a:r>
            <a:r>
              <a:rPr lang="en-GB" sz="1000" smtClean="0"/>
              <a:t> </a:t>
            </a:r>
            <a:endParaRPr lang="fr-FR" sz="800" smtClean="0"/>
          </a:p>
          <a:p>
            <a:pPr eaLnBrk="1" hangingPunct="1">
              <a:spcBef>
                <a:spcPct val="90000"/>
              </a:spcBef>
            </a:pPr>
            <a:r>
              <a:rPr lang="fr-FR" sz="1000" b="1" smtClean="0"/>
              <a:t>But</a:t>
            </a:r>
            <a:r>
              <a:rPr lang="fr-FR" sz="1000" smtClean="0"/>
              <a:t> </a:t>
            </a:r>
            <a:r>
              <a:rPr lang="fr-FR" sz="1000" b="1" smtClean="0"/>
              <a:t>adverse reactions should be distinguished from adverse events</a:t>
            </a:r>
            <a:endParaRPr lang="fr-FR" b="1" smtClean="0"/>
          </a:p>
          <a:p>
            <a:pPr eaLnBrk="1" hangingPunct="1">
              <a:spcBef>
                <a:spcPct val="55000"/>
              </a:spcBef>
              <a:spcAft>
                <a:spcPct val="20000"/>
              </a:spcAft>
              <a:buFontTx/>
              <a:buChar char="•"/>
            </a:pPr>
            <a:r>
              <a:rPr lang="fr-FR" sz="1000" b="1" smtClean="0"/>
              <a:t> Adverse reactions</a:t>
            </a:r>
            <a:r>
              <a:rPr lang="fr-FR" sz="1000" smtClean="0"/>
              <a:t> are undesirable outcomes which are caused by the vaccine with </a:t>
            </a:r>
            <a:r>
              <a:rPr lang="fr-FR" sz="1000" u="sng" smtClean="0"/>
              <a:t>evidence supporting a causal link</a:t>
            </a:r>
            <a:r>
              <a:rPr lang="fr-FR" sz="1000" smtClean="0"/>
              <a:t>.</a:t>
            </a:r>
          </a:p>
          <a:p>
            <a:pPr eaLnBrk="1" hangingPunct="1">
              <a:spcBef>
                <a:spcPct val="55000"/>
              </a:spcBef>
              <a:spcAft>
                <a:spcPct val="20000"/>
              </a:spcAft>
              <a:buFontTx/>
              <a:buChar char="•"/>
            </a:pPr>
            <a:r>
              <a:rPr lang="en-GB" sz="1000" b="1" smtClean="0"/>
              <a:t> Adverse events</a:t>
            </a:r>
            <a:r>
              <a:rPr lang="en-GB" sz="1000" smtClean="0"/>
              <a:t> are undesirable outcomes which occur after immunization. It is believed to be caused by immunization but it is </a:t>
            </a:r>
            <a:r>
              <a:rPr lang="en-GB" sz="1000" u="sng" smtClean="0"/>
              <a:t>not necessarily caused by vaccination</a:t>
            </a:r>
            <a:r>
              <a:rPr lang="en-GB" sz="1000" smtClean="0"/>
              <a:t>.</a:t>
            </a:r>
          </a:p>
          <a:p>
            <a:pPr eaLnBrk="1" hangingPunct="1"/>
            <a:r>
              <a:rPr lang="fr-FR" sz="1000" smtClean="0"/>
              <a:t>Sources: WHO (P.Duclos), May 2008 and Halsey, Institute for Vaccine Safety, J Hopkins University</a:t>
            </a:r>
          </a:p>
          <a:p>
            <a:pPr eaLnBrk="1" hangingPunct="1"/>
            <a:endParaRPr lang="en-GB" smtClean="0"/>
          </a:p>
          <a:p>
            <a:pPr eaLnBrk="1" hangingPunct="1"/>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AF5DFCA0-14AD-4833-82FA-18D26AAD2674}" type="slidenum">
              <a:rPr lang="fr-FR">
                <a:ea typeface="ヒラギノ角ゴ Pro W3" pitchFamily="-128" charset="-128"/>
              </a:rPr>
              <a:pPr/>
              <a:t>19</a:t>
            </a:fld>
            <a:endParaRPr lang="fr-FR">
              <a:ea typeface="ヒラギノ角ゴ Pro W3" pitchFamily="-128" charset="-128"/>
            </a:endParaRPr>
          </a:p>
        </p:txBody>
      </p:sp>
      <p:sp>
        <p:nvSpPr>
          <p:cNvPr id="30723" name="Rectangle 2"/>
          <p:cNvSpPr>
            <a:spLocks noGrp="1" noRot="1" noChangeAspect="1" noChangeArrowheads="1" noTextEdit="1"/>
          </p:cNvSpPr>
          <p:nvPr>
            <p:ph type="sldImg"/>
          </p:nvPr>
        </p:nvSpPr>
        <p:spPr>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ln>
        </p:spPr>
        <p:txBody>
          <a:bodyPr lIns="89428" tIns="44714" rIns="89428" bIns="44714"/>
          <a:lstStyle/>
          <a:p>
            <a:pPr algn="just" eaLnBrk="1" hangingPunct="1">
              <a:lnSpc>
                <a:spcPct val="90000"/>
              </a:lnSpc>
            </a:pPr>
            <a:r>
              <a:rPr lang="en-GB" sz="1000" b="1" smtClean="0"/>
              <a:t>Study details: </a:t>
            </a:r>
            <a:r>
              <a:rPr lang="fr-FR" sz="1000" b="1" smtClean="0"/>
              <a:t>See also in back up results of a similar study conducted in Denmark</a:t>
            </a:r>
            <a:endParaRPr lang="en-GB" sz="1000" b="1" smtClean="0"/>
          </a:p>
          <a:p>
            <a:pPr algn="just" eaLnBrk="1" hangingPunct="1">
              <a:lnSpc>
                <a:spcPct val="90000"/>
              </a:lnSpc>
              <a:buFontTx/>
              <a:buChar char="•"/>
            </a:pPr>
            <a:r>
              <a:rPr lang="en-GB" sz="1000" smtClean="0"/>
              <a:t> Siegrist and colleagues performed modelling studies to assess the effects of large-scale immunisation with the HPV vaccine.</a:t>
            </a:r>
            <a:r>
              <a:rPr lang="en-GB" sz="1000" baseline="30000" smtClean="0"/>
              <a:t>1</a:t>
            </a:r>
            <a:r>
              <a:rPr lang="en-GB" sz="1000" smtClean="0"/>
              <a:t> </a:t>
            </a:r>
          </a:p>
          <a:p>
            <a:pPr algn="just" eaLnBrk="1" hangingPunct="1">
              <a:lnSpc>
                <a:spcPct val="90000"/>
              </a:lnSpc>
              <a:buFontTx/>
              <a:buChar char="•"/>
            </a:pPr>
            <a:r>
              <a:rPr lang="en-GB" sz="1000" smtClean="0"/>
              <a:t> The model was based on calculating the rates of emergency consultations, hospitalisations, outpatient consultations and risks of coincident associations in a female cohort of adolescents (n=214,896) and young adults (n=221,472) in the pre-HPV vaccination era (2005).</a:t>
            </a:r>
            <a:r>
              <a:rPr lang="en-GB" sz="1000" baseline="30000" smtClean="0"/>
              <a:t>1</a:t>
            </a:r>
          </a:p>
          <a:p>
            <a:pPr algn="just" eaLnBrk="1" hangingPunct="1">
              <a:lnSpc>
                <a:spcPct val="90000"/>
              </a:lnSpc>
              <a:buFontTx/>
              <a:buChar char="•"/>
            </a:pPr>
            <a:r>
              <a:rPr lang="en-GB" sz="1000" smtClean="0"/>
              <a:t> Various assumptions needed to be made for the purpose of creating a model including</a:t>
            </a:r>
            <a:r>
              <a:rPr lang="en-GB" sz="1000" baseline="30000" smtClean="0"/>
              <a:t>1</a:t>
            </a:r>
            <a:r>
              <a:rPr lang="en-GB" sz="1000" smtClean="0"/>
              <a:t>:</a:t>
            </a:r>
          </a:p>
          <a:p>
            <a:pPr lvl="1" algn="just" eaLnBrk="1" hangingPunct="1">
              <a:lnSpc>
                <a:spcPct val="90000"/>
              </a:lnSpc>
            </a:pPr>
            <a:r>
              <a:rPr lang="en-GB" sz="1000" smtClean="0"/>
              <a:t>The medical events that occurred during the year were considered to be random</a:t>
            </a:r>
          </a:p>
          <a:p>
            <a:pPr lvl="1" algn="just" eaLnBrk="1" hangingPunct="1">
              <a:lnSpc>
                <a:spcPct val="90000"/>
              </a:lnSpc>
            </a:pPr>
            <a:r>
              <a:rPr lang="en-GB" sz="1000" smtClean="0"/>
              <a:t>Each visit to the emergency room and hospitalisations had a medical purpose</a:t>
            </a:r>
          </a:p>
          <a:p>
            <a:pPr lvl="1" algn="just" eaLnBrk="1" hangingPunct="1">
              <a:lnSpc>
                <a:spcPct val="90000"/>
              </a:lnSpc>
            </a:pPr>
            <a:r>
              <a:rPr lang="en-GB" sz="1000" smtClean="0"/>
              <a:t>The establishment of different time windows for follow-up (e.g. daily, weekly and 6-weekly)</a:t>
            </a:r>
          </a:p>
          <a:p>
            <a:pPr lvl="1" algn="just" eaLnBrk="1" hangingPunct="1">
              <a:lnSpc>
                <a:spcPct val="90000"/>
              </a:lnSpc>
            </a:pPr>
            <a:r>
              <a:rPr lang="en-GB" sz="1000" smtClean="0"/>
              <a:t>The vaccine would be administered on a 0, 1, and 6-month schedule</a:t>
            </a:r>
          </a:p>
          <a:p>
            <a:pPr lvl="1" algn="just" eaLnBrk="1" hangingPunct="1">
              <a:lnSpc>
                <a:spcPct val="90000"/>
              </a:lnSpc>
            </a:pPr>
            <a:r>
              <a:rPr lang="en-GB" sz="1000" smtClean="0"/>
              <a:t>There were no vaccine induced adverse events. </a:t>
            </a:r>
          </a:p>
          <a:p>
            <a:pPr algn="just" eaLnBrk="1" hangingPunct="1">
              <a:lnSpc>
                <a:spcPct val="90000"/>
              </a:lnSpc>
              <a:buFontTx/>
              <a:buChar char="•"/>
            </a:pPr>
            <a:r>
              <a:rPr lang="en-GB" sz="1000" smtClean="0"/>
              <a:t> The results revealed that immune-mediated conditions accounted for 10.3% of emergency room consultations by adolescent girls.</a:t>
            </a:r>
            <a:r>
              <a:rPr lang="en-GB" sz="1000" baseline="30000" smtClean="0"/>
              <a:t>1</a:t>
            </a:r>
            <a:r>
              <a:rPr lang="en-GB" sz="1400" smtClean="0"/>
              <a:t> </a:t>
            </a:r>
            <a:r>
              <a:rPr lang="en-GB" sz="1000" smtClean="0"/>
              <a:t>Non-allergic immune-mediated conditions affected 86 per 100,000 population, with diabetes ranking first.</a:t>
            </a:r>
            <a:r>
              <a:rPr lang="en-GB" sz="1000" baseline="30000" smtClean="0"/>
              <a:t>1 </a:t>
            </a:r>
            <a:r>
              <a:rPr lang="en-GB" sz="1000" smtClean="0"/>
              <a:t> </a:t>
            </a:r>
            <a:endParaRPr lang="en-US" sz="1000" smtClean="0"/>
          </a:p>
          <a:p>
            <a:pPr algn="just" eaLnBrk="1" hangingPunct="1">
              <a:lnSpc>
                <a:spcPct val="90000"/>
              </a:lnSpc>
              <a:buFontTx/>
              <a:buChar char="•"/>
            </a:pPr>
            <a:r>
              <a:rPr lang="en-GB" sz="1000" smtClean="0"/>
              <a:t> The table presented on the slide reveals the estimated rate of emergency room visits and hospitalisations that are likely occur for the particular disease types within 24 hours, one week and six weeks of HPV vaccine administration.</a:t>
            </a:r>
          </a:p>
          <a:p>
            <a:pPr algn="just" eaLnBrk="1" hangingPunct="1">
              <a:lnSpc>
                <a:spcPct val="90000"/>
              </a:lnSpc>
            </a:pPr>
            <a:endParaRPr lang="en-GB" sz="700" b="1" smtClean="0"/>
          </a:p>
          <a:p>
            <a:pPr algn="just" eaLnBrk="1" hangingPunct="1">
              <a:lnSpc>
                <a:spcPct val="90000"/>
              </a:lnSpc>
            </a:pPr>
            <a:r>
              <a:rPr lang="en-GB" sz="1000" b="1" smtClean="0"/>
              <a:t>References:</a:t>
            </a:r>
            <a:endParaRPr lang="en-GB" sz="1000" smtClean="0"/>
          </a:p>
          <a:p>
            <a:pPr algn="just" eaLnBrk="1" hangingPunct="1">
              <a:lnSpc>
                <a:spcPct val="90000"/>
              </a:lnSpc>
              <a:buFontTx/>
              <a:buAutoNum type="arabicPeriod"/>
            </a:pPr>
            <a:r>
              <a:rPr lang="en-GB" sz="1000" smtClean="0"/>
              <a:t>Siegrist CA, Lewis EM, Eskola J et al. Human papilloma virus immunization in adolescents and young adults: A cohort study to demonstrate what event might be mistaken for adverse reactions. </a:t>
            </a:r>
            <a:r>
              <a:rPr lang="en-GB" sz="1000" i="1" smtClean="0"/>
              <a:t>Pediatr Infect Dis J</a:t>
            </a:r>
            <a:r>
              <a:rPr lang="en-GB" sz="1000" smtClean="0"/>
              <a:t> 2007;26:979–984. </a:t>
            </a:r>
            <a:endParaRPr lang="fr-FR" sz="1000" smtClean="0"/>
          </a:p>
          <a:p>
            <a:pPr eaLnBrk="1" hangingPunct="1">
              <a:lnSpc>
                <a:spcPct val="90000"/>
              </a:lnSpc>
            </a:pPr>
            <a:endParaRPr lang="fr-FR" smtClean="0"/>
          </a:p>
          <a:p>
            <a:pPr eaLnBrk="1" hangingPunct="1">
              <a:lnSpc>
                <a:spcPct val="90000"/>
              </a:lnSpc>
            </a:pPr>
            <a:endParaRPr lang="fr-F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720F45DD-C1E4-4D65-8DB9-2E2755EE5981}" type="slidenum">
              <a:rPr lang="fr-FR">
                <a:ea typeface="ヒラギノ角ゴ Pro W3" pitchFamily="-128" charset="-128"/>
              </a:rPr>
              <a:pPr/>
              <a:t>20</a:t>
            </a:fld>
            <a:endParaRPr lang="fr-FR">
              <a:ea typeface="ヒラギノ角ゴ Pro W3" pitchFamily="-128" charset="-128"/>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447476" y="4229101"/>
            <a:ext cx="6067953" cy="4687784"/>
          </a:xfrm>
          <a:noFill/>
          <a:ln/>
        </p:spPr>
        <p:txBody>
          <a:bodyPr lIns="88283" tIns="44142" rIns="88283" bIns="44142"/>
          <a:lstStyle/>
          <a:p>
            <a:pPr eaLnBrk="1" hangingPunct="1"/>
            <a:r>
              <a:rPr lang="en-US" sz="800" b="1" smtClean="0"/>
              <a:t>Comments and additional data:</a:t>
            </a:r>
          </a:p>
          <a:p>
            <a:pPr eaLnBrk="1" hangingPunct="1">
              <a:spcBef>
                <a:spcPct val="35000"/>
              </a:spcBef>
            </a:pPr>
            <a:r>
              <a:rPr lang="en-US" sz="800" smtClean="0"/>
              <a:t>It has been claimed that MMR vaccine causes acute gastrointestinal symptoms and that there should therefore have been long-term surveillance of potential long term gastrointestinal sequelae. This is but the latest in a series of unsubstantiated claims about the alleged adverse effects of the MMR vaccine, the most recent of which is that MMR vaccine causes autism.</a:t>
            </a:r>
          </a:p>
          <a:p>
            <a:pPr eaLnBrk="1" hangingPunct="1">
              <a:spcBef>
                <a:spcPct val="35000"/>
              </a:spcBef>
            </a:pPr>
            <a:r>
              <a:rPr lang="en-US" sz="800" smtClean="0"/>
              <a:t>Hypotheses have changed overtime. Measles virus (either wild or vaccine-type on its own or in the presence of mumps and/or rubella viruses) were accused of causing either Crohn’s disease and/or ulcerative colitis, or autism associated with an inflammatory bowel condition that is neither Crohn’s disease nor ulcerative colitis. All of these claims have been associated with the work of one researcher, A.J. Wakefield.</a:t>
            </a:r>
          </a:p>
          <a:p>
            <a:pPr eaLnBrk="1" hangingPunct="1">
              <a:spcBef>
                <a:spcPct val="35000"/>
              </a:spcBef>
            </a:pPr>
            <a:r>
              <a:rPr lang="en-GB" sz="800" smtClean="0"/>
              <a:t>The evidence relating to these putative long-term effects of MMR vaccine has been reviewed on repeated occasions by expert groups in the UK and the USA and in editorials and review articles published in peer-reviewed journals.</a:t>
            </a:r>
            <a:r>
              <a:rPr lang="fr-FR" sz="800" smtClean="0"/>
              <a:t> The conclusions of </a:t>
            </a:r>
            <a:r>
              <a:rPr lang="en-US" sz="800" smtClean="0"/>
              <a:t>these disparate groups have been unequivocal; there is no credible scientific evidence in support of a causal link between MMR vaccine and either inflammatory bowel disease or autism</a:t>
            </a:r>
            <a:r>
              <a:rPr lang="fr-FR" sz="800" smtClean="0"/>
              <a:t>.</a:t>
            </a:r>
            <a:r>
              <a:rPr lang="en-GB" sz="800" smtClean="0"/>
              <a:t> </a:t>
            </a:r>
          </a:p>
          <a:p>
            <a:pPr eaLnBrk="1" hangingPunct="1">
              <a:spcBef>
                <a:spcPct val="35000"/>
              </a:spcBef>
            </a:pPr>
            <a:r>
              <a:rPr lang="fr-FR" sz="800" smtClean="0"/>
              <a:t>Based on extensive review, WHO concluded in 2003 that no evidence exists of a causal association between MMR vaccine and autism or autistic disorders. WHO recommends continued vaccination. </a:t>
            </a:r>
            <a:endParaRPr lang="en-GB" sz="500" b="1" smtClean="0"/>
          </a:p>
          <a:p>
            <a:pPr eaLnBrk="1" hangingPunct="1"/>
            <a:r>
              <a:rPr lang="en-GB" sz="800" b="1" smtClean="0"/>
              <a:t>Position of authorities:  - See unchanged v</a:t>
            </a:r>
            <a:r>
              <a:rPr lang="en-US" sz="800" b="1" smtClean="0"/>
              <a:t>accination schedules within the EU</a:t>
            </a:r>
            <a:r>
              <a:rPr lang="en-US" sz="800" smtClean="0"/>
              <a:t> 2007– EU Commission: VENICE project:http://venice.cineca.org/Report_II_WP3.pdf</a:t>
            </a:r>
            <a:endParaRPr lang="en-GB" sz="800" smtClean="0"/>
          </a:p>
          <a:p>
            <a:pPr eaLnBrk="1" hangingPunct="1"/>
            <a:r>
              <a:rPr lang="en-GB" sz="800" b="1" smtClean="0"/>
              <a:t>UK: </a:t>
            </a:r>
            <a:r>
              <a:rPr lang="en-GB" sz="800" smtClean="0"/>
              <a:t>In April 2000 the Medical Research Council stated that ‘there is no new evidence to suggest a causal link between MMR vaccination and autism or inflammatory bowel disorders’. Medical Research Council press release, 3 April 2000. ‘No new evidence of a link between MMR and autism’, ref. MRC/18/00.</a:t>
            </a:r>
          </a:p>
          <a:p>
            <a:pPr eaLnBrk="1" hangingPunct="1"/>
            <a:r>
              <a:rPr lang="en-GB" sz="800" b="1" smtClean="0"/>
              <a:t>WHO:</a:t>
            </a:r>
            <a:r>
              <a:rPr lang="en-GB" sz="800" smtClean="0"/>
              <a:t> In January 2001, the World Health Organisation (WHO) released its latest view of the evidence on the safety of MMR vaccine. Their statement reads: ‘WHO strongly endorses the use of MMR (measles, mumps and rubella) vaccine on the grounds of its convincing record of safety and efficacy. The combination vaccine is recommended rather than the monovalent presentation when available and the disease burden justifies its use. There has been no new scientific evidence that would suggest impaired safety of MMR. On the contrary, all results from vaccine trials published reaffirm the high safety and efficacy of MMR vaccine.’</a:t>
            </a:r>
          </a:p>
          <a:p>
            <a:pPr eaLnBrk="1" hangingPunct="1"/>
            <a:r>
              <a:rPr lang="en-GB" sz="800" smtClean="0"/>
              <a:t>World Health Organisation statement on the use of MMR vaccine, 24 January 2001,                                                                       http://www.who.int/vaccines-diseases/safety/hottop/mmrstatement.shtml.</a:t>
            </a:r>
          </a:p>
          <a:p>
            <a:pPr eaLnBrk="1" hangingPunct="1"/>
            <a:r>
              <a:rPr lang="en-GB" sz="800" b="1" smtClean="0"/>
              <a:t>References:</a:t>
            </a:r>
            <a:r>
              <a:rPr lang="en-GB" sz="800" smtClean="0"/>
              <a:t> </a:t>
            </a:r>
          </a:p>
          <a:p>
            <a:pPr eaLnBrk="1" hangingPunct="1">
              <a:spcBef>
                <a:spcPct val="15000"/>
              </a:spcBef>
            </a:pPr>
            <a:r>
              <a:rPr lang="en-GB" sz="700" smtClean="0"/>
              <a:t>P Offit, “Vaccines and autism. A tale of shifting hypotheses” Vaccines, CID 2009:48, 15 Feb 09</a:t>
            </a:r>
          </a:p>
          <a:p>
            <a:pPr eaLnBrk="1" hangingPunct="1">
              <a:spcBef>
                <a:spcPct val="15000"/>
              </a:spcBef>
            </a:pPr>
            <a:r>
              <a:rPr lang="en-GB" sz="700" smtClean="0"/>
              <a:t>WHO - </a:t>
            </a:r>
            <a:r>
              <a:rPr lang="en-US" sz="700" smtClean="0"/>
              <a:t>http://www.who.int/vaccine_safety/topics/mmr/mmr_autism/en/ - last accessed 2 April 2009</a:t>
            </a:r>
          </a:p>
          <a:p>
            <a:pPr eaLnBrk="1" hangingPunct="1">
              <a:spcBef>
                <a:spcPct val="15000"/>
              </a:spcBef>
            </a:pPr>
            <a:r>
              <a:rPr lang="en-US" sz="700" smtClean="0"/>
              <a:t>NHS MMR fact sheet </a:t>
            </a:r>
            <a:r>
              <a:rPr lang="fr-FR" sz="700" smtClean="0"/>
              <a:t>http://www.immunisation.nhs.uk/publications/factsheets1-3.pdf</a:t>
            </a:r>
          </a:p>
          <a:p>
            <a:pPr eaLnBrk="1" hangingPunct="1">
              <a:spcBef>
                <a:spcPct val="15000"/>
              </a:spcBef>
            </a:pPr>
            <a:r>
              <a:rPr lang="en-GB" sz="700" smtClean="0"/>
              <a:t>Immunization Action Coalition fact sheet “</a:t>
            </a:r>
            <a:r>
              <a:rPr lang="fr-FR" sz="700" smtClean="0"/>
              <a:t>MMR vaccine does not cause autism Examine the evidence! » Nov 08</a:t>
            </a:r>
            <a:r>
              <a:rPr lang="fr-FR" sz="500" smtClean="0"/>
              <a:t> </a:t>
            </a:r>
            <a:r>
              <a:rPr lang="fr-FR" sz="700" smtClean="0"/>
              <a:t>www.immunize.org/catg.d/p4026.pdf </a:t>
            </a:r>
            <a:r>
              <a:rPr lang="fr-FR" sz="700" i="1" smtClean="0"/>
              <a:t>• </a:t>
            </a:r>
            <a:r>
              <a:rPr lang="fr-FR" sz="700" smtClean="0"/>
              <a:t>Item #P4026 (11/08) http://www.immunizationinfo.org/iom_reports_detail.cfv?id=15</a:t>
            </a:r>
            <a:endParaRPr lang="fr-FR" sz="500" smtClean="0"/>
          </a:p>
          <a:p>
            <a:pPr eaLnBrk="1" hangingPunct="1"/>
            <a:endParaRPr lang="fr-FR" sz="700" smtClean="0"/>
          </a:p>
          <a:p>
            <a:pPr eaLnBrk="1" hangingPunct="1"/>
            <a:endParaRPr lang="fr-FR" sz="700" smtClean="0"/>
          </a:p>
          <a:p>
            <a:pPr eaLnBrk="1" hangingPunct="1"/>
            <a:endParaRPr lang="fr-FR" sz="9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365210-37AC-4ED5-B5D2-8D826A4DEEAE}" type="slidenum">
              <a:rPr lang="fr-FR"/>
              <a:pPr/>
              <a:t>3</a:t>
            </a:fld>
            <a:endParaRPr lang="fr-FR"/>
          </a:p>
        </p:txBody>
      </p:sp>
      <p:sp>
        <p:nvSpPr>
          <p:cNvPr id="906242" name="Rectangle 2"/>
          <p:cNvSpPr>
            <a:spLocks noGrp="1" noRot="1" noChangeAspect="1" noChangeArrowheads="1" noTextEdit="1"/>
          </p:cNvSpPr>
          <p:nvPr>
            <p:ph type="sldImg"/>
          </p:nvPr>
        </p:nvSpPr>
        <p:spPr>
          <a:ln/>
        </p:spPr>
      </p:sp>
      <p:sp>
        <p:nvSpPr>
          <p:cNvPr id="906243" name="Rectangle 3"/>
          <p:cNvSpPr>
            <a:spLocks noGrp="1" noChangeArrowheads="1"/>
          </p:cNvSpPr>
          <p:nvPr>
            <p:ph type="body" idx="1"/>
          </p:nvPr>
        </p:nvSpPr>
        <p:spPr/>
        <p:txBody>
          <a:bodyPr/>
          <a:lstStyle/>
          <a:p>
            <a:pPr>
              <a:lnSpc>
                <a:spcPct val="80000"/>
              </a:lnSpc>
            </a:pPr>
            <a:r>
              <a:rPr lang="fr-FR" sz="1000" b="1" dirty="0" err="1"/>
              <a:t>Comments</a:t>
            </a:r>
            <a:r>
              <a:rPr lang="fr-FR" sz="1000" b="1" dirty="0"/>
              <a:t>- </a:t>
            </a:r>
            <a:r>
              <a:rPr lang="fr-FR" sz="1000" b="1" dirty="0" err="1"/>
              <a:t>details</a:t>
            </a:r>
            <a:r>
              <a:rPr lang="fr-FR" sz="1000" b="1" dirty="0" smtClean="0"/>
              <a:t>:</a:t>
            </a:r>
            <a:endParaRPr lang="mk-MK" sz="1000" b="1" dirty="0" smtClean="0"/>
          </a:p>
          <a:p>
            <a:r>
              <a:rPr lang="mk-MK" sz="1200" b="1" kern="1200" dirty="0" smtClean="0">
                <a:solidFill>
                  <a:schemeClr val="tx1"/>
                </a:solidFill>
                <a:latin typeface="+mn-lt"/>
                <a:ea typeface="+mn-ea"/>
                <a:cs typeface="+mn-cs"/>
              </a:rPr>
              <a:t>Вакцините ги </a:t>
            </a:r>
            <a:r>
              <a:rPr lang="mk-MK" sz="1200" b="1" kern="1200" dirty="0" err="1" smtClean="0">
                <a:solidFill>
                  <a:schemeClr val="tx1"/>
                </a:solidFill>
                <a:latin typeface="+mn-lt"/>
                <a:ea typeface="+mn-ea"/>
                <a:cs typeface="+mn-cs"/>
              </a:rPr>
              <a:t>ерадицираа</a:t>
            </a:r>
            <a:r>
              <a:rPr lang="mk-MK" sz="1200" b="1" kern="1200" dirty="0" smtClean="0">
                <a:solidFill>
                  <a:schemeClr val="tx1"/>
                </a:solidFill>
                <a:latin typeface="+mn-lt"/>
                <a:ea typeface="+mn-ea"/>
                <a:cs typeface="+mn-cs"/>
              </a:rPr>
              <a:t> големите сипаници (1980), кои претходно убиваа 5 милиони луѓе, секоја година</a:t>
            </a:r>
            <a:r>
              <a:rPr lang="mk-MK" sz="1200" b="1" kern="1200" baseline="30000" dirty="0" smtClean="0">
                <a:solidFill>
                  <a:schemeClr val="tx1"/>
                </a:solidFill>
                <a:latin typeface="+mn-lt"/>
                <a:ea typeface="+mn-ea"/>
                <a:cs typeface="+mn-cs"/>
              </a:rPr>
              <a:t>2</a:t>
            </a:r>
            <a:r>
              <a:rPr lang="mk-MK" sz="1200" b="1" kern="1200" dirty="0" smtClean="0">
                <a:solidFill>
                  <a:schemeClr val="tx1"/>
                </a:solidFill>
                <a:latin typeface="+mn-lt"/>
                <a:ea typeface="+mn-ea"/>
                <a:cs typeface="+mn-cs"/>
              </a:rPr>
              <a:t>. </a:t>
            </a:r>
            <a:endParaRPr lang="mk-MK" sz="1200" kern="1200" dirty="0" smtClean="0">
              <a:solidFill>
                <a:schemeClr val="tx1"/>
              </a:solidFill>
              <a:latin typeface="+mn-lt"/>
              <a:ea typeface="+mn-ea"/>
              <a:cs typeface="+mn-cs"/>
            </a:endParaRPr>
          </a:p>
          <a:p>
            <a:r>
              <a:rPr lang="mk-MK" sz="1200" kern="1200" dirty="0" smtClean="0">
                <a:solidFill>
                  <a:schemeClr val="tx1"/>
                </a:solidFill>
                <a:latin typeface="+mn-lt"/>
                <a:ea typeface="+mn-ea"/>
                <a:cs typeface="+mn-cs"/>
              </a:rPr>
              <a:t>Во раните педесетти – 150 години по воведувањето на вакцинацијата – се претпоставува дека, во светот, се појавувале 50 милиони случаи на голема сипаница, секоја година. Оваа бројка се намалила на околу 10-15 милиони до 1967, како резултат на вакцинацијата. Во 1967 година, кога СЗО го стартувала интензивниот план за </a:t>
            </a:r>
            <a:r>
              <a:rPr lang="mk-MK" sz="1200" kern="1200" dirty="0" err="1" smtClean="0">
                <a:solidFill>
                  <a:schemeClr val="tx1"/>
                </a:solidFill>
                <a:latin typeface="+mn-lt"/>
                <a:ea typeface="+mn-ea"/>
                <a:cs typeface="+mn-cs"/>
              </a:rPr>
              <a:t>ерадикација</a:t>
            </a:r>
            <a:r>
              <a:rPr lang="mk-MK" sz="1200" kern="1200" dirty="0" smtClean="0">
                <a:solidFill>
                  <a:schemeClr val="tx1"/>
                </a:solidFill>
                <a:latin typeface="+mn-lt"/>
                <a:ea typeface="+mn-ea"/>
                <a:cs typeface="+mn-cs"/>
              </a:rPr>
              <a:t> на големите сипаници, “древното зло” се заканувало на 60% од светската популација, го убивала секој четврти заразен, ги сакатела или ослепувала повеќето од преживеаните, а соодветна терапија не постоела. Стапката на смртност од </a:t>
            </a:r>
            <a:r>
              <a:rPr lang="mk-MK" sz="1200" kern="1200" dirty="0" err="1" smtClean="0">
                <a:solidFill>
                  <a:schemeClr val="tx1"/>
                </a:solidFill>
                <a:latin typeface="+mn-lt"/>
                <a:ea typeface="+mn-ea"/>
                <a:cs typeface="+mn-cs"/>
              </a:rPr>
              <a:t>variola</a:t>
            </a:r>
            <a:r>
              <a:rPr lang="mk-MK" sz="1200" kern="1200" dirty="0" smtClean="0">
                <a:solidFill>
                  <a:schemeClr val="tx1"/>
                </a:solidFill>
                <a:latin typeface="+mn-lt"/>
                <a:ea typeface="+mn-ea"/>
                <a:cs typeface="+mn-cs"/>
              </a:rPr>
              <a:t> </a:t>
            </a:r>
            <a:r>
              <a:rPr lang="mk-MK" sz="1200" kern="1200" dirty="0" err="1" smtClean="0">
                <a:solidFill>
                  <a:schemeClr val="tx1"/>
                </a:solidFill>
                <a:latin typeface="+mn-lt"/>
                <a:ea typeface="+mn-ea"/>
                <a:cs typeface="+mn-cs"/>
              </a:rPr>
              <a:t>vera</a:t>
            </a:r>
            <a:r>
              <a:rPr lang="mk-MK" sz="1200" kern="1200" dirty="0" smtClean="0">
                <a:solidFill>
                  <a:schemeClr val="tx1"/>
                </a:solidFill>
                <a:latin typeface="+mn-lt"/>
                <a:ea typeface="+mn-ea"/>
                <a:cs typeface="+mn-cs"/>
              </a:rPr>
              <a:t> била околу 30%</a:t>
            </a:r>
            <a:r>
              <a:rPr lang="mk-MK" sz="1200" kern="1200" baseline="30000" dirty="0" smtClean="0">
                <a:solidFill>
                  <a:schemeClr val="tx1"/>
                </a:solidFill>
                <a:latin typeface="+mn-lt"/>
                <a:ea typeface="+mn-ea"/>
                <a:cs typeface="+mn-cs"/>
              </a:rPr>
              <a:t>2</a:t>
            </a:r>
            <a:r>
              <a:rPr lang="mk-MK" sz="1200" kern="1200" dirty="0" smtClean="0">
                <a:solidFill>
                  <a:schemeClr val="tx1"/>
                </a:solidFill>
                <a:latin typeface="+mn-lt"/>
                <a:ea typeface="+mn-ea"/>
                <a:cs typeface="+mn-cs"/>
              </a:rPr>
              <a:t>.</a:t>
            </a:r>
          </a:p>
          <a:p>
            <a:r>
              <a:rPr lang="mk-MK" sz="1200" b="1" kern="1200" dirty="0" smtClean="0">
                <a:solidFill>
                  <a:schemeClr val="tx1"/>
                </a:solidFill>
                <a:latin typeface="+mn-lt"/>
                <a:ea typeface="+mn-ea"/>
                <a:cs typeface="+mn-cs"/>
              </a:rPr>
              <a:t>Вакцините го елиминираа </a:t>
            </a:r>
            <a:r>
              <a:rPr lang="mk-MK" sz="1200" b="1" kern="1200" dirty="0" err="1" smtClean="0">
                <a:solidFill>
                  <a:schemeClr val="tx1"/>
                </a:solidFill>
                <a:latin typeface="+mn-lt"/>
                <a:ea typeface="+mn-ea"/>
                <a:cs typeface="+mn-cs"/>
              </a:rPr>
              <a:t>полиото</a:t>
            </a:r>
            <a:r>
              <a:rPr lang="mk-MK" sz="1200" b="1" kern="1200" dirty="0" smtClean="0">
                <a:solidFill>
                  <a:schemeClr val="tx1"/>
                </a:solidFill>
                <a:latin typeface="+mn-lt"/>
                <a:ea typeface="+mn-ea"/>
                <a:cs typeface="+mn-cs"/>
              </a:rPr>
              <a:t> од Европа (2002) и спасија 10 милиони луѓе од парализа, ширум светот</a:t>
            </a:r>
            <a:r>
              <a:rPr lang="mk-MK" sz="1200" b="1" kern="1200" baseline="30000" dirty="0" smtClean="0">
                <a:solidFill>
                  <a:schemeClr val="tx1"/>
                </a:solidFill>
                <a:latin typeface="+mn-lt"/>
                <a:ea typeface="+mn-ea"/>
                <a:cs typeface="+mn-cs"/>
              </a:rPr>
              <a:t>3</a:t>
            </a:r>
            <a:r>
              <a:rPr lang="mk-MK" sz="1200" b="1" kern="1200" dirty="0" smtClean="0">
                <a:solidFill>
                  <a:schemeClr val="tx1"/>
                </a:solidFill>
                <a:latin typeface="+mn-lt"/>
                <a:ea typeface="+mn-ea"/>
                <a:cs typeface="+mn-cs"/>
              </a:rPr>
              <a:t>.</a:t>
            </a:r>
            <a:endParaRPr lang="mk-MK" sz="1200" kern="1200" dirty="0" smtClean="0">
              <a:solidFill>
                <a:schemeClr val="tx1"/>
              </a:solidFill>
              <a:latin typeface="+mn-lt"/>
              <a:ea typeface="+mn-ea"/>
              <a:cs typeface="+mn-cs"/>
            </a:endParaRPr>
          </a:p>
          <a:p>
            <a:r>
              <a:rPr lang="mk-MK" sz="1200" kern="1200" dirty="0" smtClean="0">
                <a:solidFill>
                  <a:schemeClr val="tx1"/>
                </a:solidFill>
                <a:latin typeface="+mn-lt"/>
                <a:ea typeface="+mn-ea"/>
                <a:cs typeface="+mn-cs"/>
              </a:rPr>
              <a:t>Глобалната иницијатива за </a:t>
            </a:r>
            <a:r>
              <a:rPr lang="mk-MK" sz="1200" kern="1200" dirty="0" err="1" smtClean="0">
                <a:solidFill>
                  <a:schemeClr val="tx1"/>
                </a:solidFill>
                <a:latin typeface="+mn-lt"/>
                <a:ea typeface="+mn-ea"/>
                <a:cs typeface="+mn-cs"/>
              </a:rPr>
              <a:t>ерадикација</a:t>
            </a:r>
            <a:r>
              <a:rPr lang="mk-MK" sz="1200" kern="1200" dirty="0" smtClean="0">
                <a:solidFill>
                  <a:schemeClr val="tx1"/>
                </a:solidFill>
                <a:latin typeface="+mn-lt"/>
                <a:ea typeface="+mn-ea"/>
                <a:cs typeface="+mn-cs"/>
              </a:rPr>
              <a:t> на </a:t>
            </a:r>
            <a:r>
              <a:rPr lang="mk-MK" sz="1200" kern="1200" dirty="0" err="1" smtClean="0">
                <a:solidFill>
                  <a:schemeClr val="tx1"/>
                </a:solidFill>
                <a:latin typeface="+mn-lt"/>
                <a:ea typeface="+mn-ea"/>
                <a:cs typeface="+mn-cs"/>
              </a:rPr>
              <a:t>полиото</a:t>
            </a:r>
            <a:r>
              <a:rPr lang="mk-MK" sz="1200" kern="1200" dirty="0" smtClean="0">
                <a:solidFill>
                  <a:schemeClr val="tx1"/>
                </a:solidFill>
                <a:latin typeface="+mn-lt"/>
                <a:ea typeface="+mn-ea"/>
                <a:cs typeface="+mn-cs"/>
              </a:rPr>
              <a:t> започнала во 1988. Повеќе од 10 милиони луѓе, кои би биле парализирани, денес одат, благодарение на тоа што биле имунизирани против </a:t>
            </a:r>
            <a:r>
              <a:rPr lang="mk-MK" sz="1200" kern="1200" dirty="0" err="1" smtClean="0">
                <a:solidFill>
                  <a:schemeClr val="tx1"/>
                </a:solidFill>
                <a:latin typeface="+mn-lt"/>
                <a:ea typeface="+mn-ea"/>
                <a:cs typeface="+mn-cs"/>
              </a:rPr>
              <a:t>полио</a:t>
            </a:r>
            <a:r>
              <a:rPr lang="mk-MK" sz="1200" kern="1200" dirty="0" smtClean="0">
                <a:solidFill>
                  <a:schemeClr val="tx1"/>
                </a:solidFill>
                <a:latin typeface="+mn-lt"/>
                <a:ea typeface="+mn-ea"/>
                <a:cs typeface="+mn-cs"/>
              </a:rPr>
              <a:t>. Бројот на случаите на </a:t>
            </a:r>
            <a:r>
              <a:rPr lang="mk-MK" sz="1200" kern="1200" dirty="0" err="1" smtClean="0">
                <a:solidFill>
                  <a:schemeClr val="tx1"/>
                </a:solidFill>
                <a:latin typeface="+mn-lt"/>
                <a:ea typeface="+mn-ea"/>
                <a:cs typeface="+mn-cs"/>
              </a:rPr>
              <a:t>полио</a:t>
            </a:r>
            <a:r>
              <a:rPr lang="mk-MK" sz="1200" kern="1200" dirty="0" smtClean="0">
                <a:solidFill>
                  <a:schemeClr val="tx1"/>
                </a:solidFill>
                <a:latin typeface="+mn-lt"/>
                <a:ea typeface="+mn-ea"/>
                <a:cs typeface="+mn-cs"/>
              </a:rPr>
              <a:t> се намалиле за повеќе од  99%, од околу 350 000 случаи во 1988 г., на 223 случаи во 2012 г. Во 2008, само 4 земји во светот остануваат да бидат </a:t>
            </a:r>
            <a:r>
              <a:rPr lang="mk-MK" sz="1200" kern="1200" dirty="0" err="1" smtClean="0">
                <a:solidFill>
                  <a:schemeClr val="tx1"/>
                </a:solidFill>
                <a:latin typeface="+mn-lt"/>
                <a:ea typeface="+mn-ea"/>
                <a:cs typeface="+mn-cs"/>
              </a:rPr>
              <a:t>полио-ендемични</a:t>
            </a:r>
            <a:r>
              <a:rPr lang="mk-MK" sz="1200" kern="1200" dirty="0" smtClean="0">
                <a:solidFill>
                  <a:schemeClr val="tx1"/>
                </a:solidFill>
                <a:latin typeface="+mn-lt"/>
                <a:ea typeface="+mn-ea"/>
                <a:cs typeface="+mn-cs"/>
              </a:rPr>
              <a:t> (Авганистан, Индија, Нигерија и Пакистан). Една од 200 инфекции води до иреверзибилна парализа (најчесто на нозете). 5% до 10% од парализираните умираат, кога нивните мускули вклучени во дишењето, се имобилизираат.</a:t>
            </a:r>
          </a:p>
          <a:p>
            <a:r>
              <a:rPr lang="mk-MK" sz="1200" kern="1200" dirty="0" smtClean="0">
                <a:solidFill>
                  <a:schemeClr val="tx1"/>
                </a:solidFill>
                <a:latin typeface="+mn-lt"/>
                <a:ea typeface="+mn-ea"/>
                <a:cs typeface="+mn-cs"/>
              </a:rPr>
              <a:t>Тетанус, дифтерија, </a:t>
            </a:r>
            <a:r>
              <a:rPr lang="mk-MK" sz="1200" kern="1200" dirty="0" err="1" smtClean="0">
                <a:solidFill>
                  <a:schemeClr val="tx1"/>
                </a:solidFill>
                <a:latin typeface="+mn-lt"/>
                <a:ea typeface="+mn-ea"/>
                <a:cs typeface="+mn-cs"/>
              </a:rPr>
              <a:t>рубела</a:t>
            </a:r>
            <a:r>
              <a:rPr lang="mk-MK" sz="1200" kern="1200" dirty="0" smtClean="0">
                <a:solidFill>
                  <a:schemeClr val="tx1"/>
                </a:solidFill>
                <a:latin typeface="+mn-lt"/>
                <a:ea typeface="+mn-ea"/>
                <a:cs typeface="+mn-cs"/>
              </a:rPr>
              <a:t>, менингитис и рак на црн дроб (како последица од хепатитис Б), се драматично редуцирани.</a:t>
            </a:r>
          </a:p>
          <a:p>
            <a:r>
              <a:rPr lang="mk-MK" sz="1200" kern="1200" dirty="0" err="1" smtClean="0">
                <a:solidFill>
                  <a:schemeClr val="tx1"/>
                </a:solidFill>
                <a:latin typeface="+mn-lt"/>
                <a:ea typeface="+mn-ea"/>
                <a:cs typeface="+mn-cs"/>
              </a:rPr>
              <a:t>Инциденцата</a:t>
            </a:r>
            <a:r>
              <a:rPr lang="mk-MK" sz="1200" kern="1200" dirty="0" smtClean="0">
                <a:solidFill>
                  <a:schemeClr val="tx1"/>
                </a:solidFill>
                <a:latin typeface="+mn-lt"/>
                <a:ea typeface="+mn-ea"/>
                <a:cs typeface="+mn-cs"/>
              </a:rPr>
              <a:t> на </a:t>
            </a:r>
            <a:r>
              <a:rPr lang="mk-MK" sz="1200" kern="1200" dirty="0" err="1" smtClean="0">
                <a:solidFill>
                  <a:schemeClr val="tx1"/>
                </a:solidFill>
                <a:latin typeface="+mn-lt"/>
                <a:ea typeface="+mn-ea"/>
                <a:cs typeface="+mn-cs"/>
              </a:rPr>
              <a:t>Haemophillus</a:t>
            </a:r>
            <a:r>
              <a:rPr lang="mk-MK" sz="1200" kern="1200" dirty="0" smtClean="0">
                <a:solidFill>
                  <a:schemeClr val="tx1"/>
                </a:solidFill>
                <a:latin typeface="+mn-lt"/>
                <a:ea typeface="+mn-ea"/>
                <a:cs typeface="+mn-cs"/>
              </a:rPr>
              <a:t> </a:t>
            </a:r>
            <a:r>
              <a:rPr lang="mk-MK" sz="1200" kern="1200" dirty="0" err="1" smtClean="0">
                <a:solidFill>
                  <a:schemeClr val="tx1"/>
                </a:solidFill>
                <a:latin typeface="+mn-lt"/>
                <a:ea typeface="+mn-ea"/>
                <a:cs typeface="+mn-cs"/>
              </a:rPr>
              <a:t>Influenza</a:t>
            </a:r>
            <a:r>
              <a:rPr lang="mk-MK" sz="1200" kern="1200" dirty="0" smtClean="0">
                <a:solidFill>
                  <a:schemeClr val="tx1"/>
                </a:solidFill>
                <a:latin typeface="+mn-lt"/>
                <a:ea typeface="+mn-ea"/>
                <a:cs typeface="+mn-cs"/>
              </a:rPr>
              <a:t> </a:t>
            </a:r>
            <a:r>
              <a:rPr lang="mk-MK" sz="1200" kern="1200" dirty="0" err="1" smtClean="0">
                <a:solidFill>
                  <a:schemeClr val="tx1"/>
                </a:solidFill>
                <a:latin typeface="+mn-lt"/>
                <a:ea typeface="+mn-ea"/>
                <a:cs typeface="+mn-cs"/>
              </a:rPr>
              <a:t>type</a:t>
            </a:r>
            <a:r>
              <a:rPr lang="mk-MK" sz="1200" kern="1200" dirty="0" smtClean="0">
                <a:solidFill>
                  <a:schemeClr val="tx1"/>
                </a:solidFill>
                <a:latin typeface="+mn-lt"/>
                <a:ea typeface="+mn-ea"/>
                <a:cs typeface="+mn-cs"/>
              </a:rPr>
              <a:t> B, во Европа, е редуцирана за преку 90%.</a:t>
            </a:r>
          </a:p>
          <a:p>
            <a:r>
              <a:rPr lang="mk-MK" sz="1200" kern="1200" dirty="0" smtClean="0">
                <a:solidFill>
                  <a:schemeClr val="tx1"/>
                </a:solidFill>
                <a:latin typeface="+mn-lt"/>
                <a:ea typeface="+mn-ea"/>
                <a:cs typeface="+mn-cs"/>
              </a:rPr>
              <a:t>Морбилите се ставени под контрола во САД и делови од Европа, а драматично се намалени во Африка, каде бројот на смртни случаи е опаднат за 91%.</a:t>
            </a:r>
          </a:p>
          <a:p>
            <a:pPr>
              <a:lnSpc>
                <a:spcPct val="80000"/>
              </a:lnSpc>
            </a:pPr>
            <a:endParaRPr lang="fr-FR" sz="1000" b="1" dirty="0"/>
          </a:p>
          <a:p>
            <a:pPr>
              <a:lnSpc>
                <a:spcPct val="80000"/>
              </a:lnSpc>
            </a:pPr>
            <a:r>
              <a:rPr lang="fr-FR" sz="1000" b="1" dirty="0"/>
              <a:t>Polio</a:t>
            </a:r>
          </a:p>
          <a:p>
            <a:pPr>
              <a:lnSpc>
                <a:spcPct val="80000"/>
              </a:lnSpc>
            </a:pPr>
            <a:r>
              <a:rPr lang="fr-FR" sz="1000" dirty="0"/>
              <a:t>The Global Polio Eradication Initiative </a:t>
            </a:r>
            <a:r>
              <a:rPr lang="fr-FR" sz="1000" dirty="0" err="1"/>
              <a:t>was</a:t>
            </a:r>
            <a:r>
              <a:rPr lang="fr-FR" sz="1000" dirty="0"/>
              <a:t> </a:t>
            </a:r>
            <a:r>
              <a:rPr lang="fr-FR" sz="1000" dirty="0" err="1"/>
              <a:t>launched</a:t>
            </a:r>
            <a:r>
              <a:rPr lang="fr-FR" sz="1000" dirty="0"/>
              <a:t> in 1988. More </a:t>
            </a:r>
            <a:r>
              <a:rPr lang="fr-FR" sz="1000" dirty="0" err="1"/>
              <a:t>than</a:t>
            </a:r>
            <a:r>
              <a:rPr lang="fr-FR" sz="1000" dirty="0"/>
              <a:t> five million people </a:t>
            </a:r>
            <a:r>
              <a:rPr lang="fr-FR" sz="1000" dirty="0" err="1"/>
              <a:t>who</a:t>
            </a:r>
            <a:r>
              <a:rPr lang="fr-FR" sz="1000" dirty="0"/>
              <a:t> </a:t>
            </a:r>
            <a:r>
              <a:rPr lang="fr-FR" sz="1000" dirty="0" err="1"/>
              <a:t>would</a:t>
            </a:r>
            <a:r>
              <a:rPr lang="fr-FR" sz="1000" dirty="0"/>
              <a:t> </a:t>
            </a:r>
            <a:r>
              <a:rPr lang="fr-FR" sz="1000" dirty="0" err="1"/>
              <a:t>otherwise</a:t>
            </a:r>
            <a:r>
              <a:rPr lang="fr-FR" sz="1000" dirty="0"/>
              <a:t> have been </a:t>
            </a:r>
            <a:r>
              <a:rPr lang="fr-FR" sz="1000" dirty="0" err="1"/>
              <a:t>paralysed</a:t>
            </a:r>
            <a:r>
              <a:rPr lang="fr-FR" sz="1000" dirty="0"/>
              <a:t> are </a:t>
            </a:r>
            <a:r>
              <a:rPr lang="fr-FR" sz="1000" dirty="0" err="1"/>
              <a:t>today</a:t>
            </a:r>
            <a:r>
              <a:rPr lang="fr-FR" sz="1000" dirty="0"/>
              <a:t> </a:t>
            </a:r>
            <a:r>
              <a:rPr lang="fr-FR" sz="1000" dirty="0" err="1"/>
              <a:t>walking</a:t>
            </a:r>
            <a:r>
              <a:rPr lang="fr-FR" sz="1000" dirty="0"/>
              <a:t> </a:t>
            </a:r>
            <a:r>
              <a:rPr lang="fr-FR" sz="1000" dirty="0" err="1"/>
              <a:t>because</a:t>
            </a:r>
            <a:r>
              <a:rPr lang="fr-FR" sz="1000" dirty="0"/>
              <a:t> </a:t>
            </a:r>
            <a:r>
              <a:rPr lang="fr-FR" sz="1000" dirty="0" err="1"/>
              <a:t>they</a:t>
            </a:r>
            <a:r>
              <a:rPr lang="fr-FR" sz="1000" dirty="0"/>
              <a:t> have been </a:t>
            </a:r>
            <a:r>
              <a:rPr lang="fr-FR" sz="1000" dirty="0" err="1"/>
              <a:t>immunized</a:t>
            </a:r>
            <a:r>
              <a:rPr lang="fr-FR" sz="1000" dirty="0"/>
              <a:t> </a:t>
            </a:r>
            <a:r>
              <a:rPr lang="fr-FR" sz="1000" dirty="0" err="1"/>
              <a:t>against</a:t>
            </a:r>
            <a:r>
              <a:rPr lang="fr-FR" sz="1000" dirty="0"/>
              <a:t> polio </a:t>
            </a:r>
            <a:r>
              <a:rPr lang="fr-FR" sz="1000" dirty="0" err="1"/>
              <a:t>since</a:t>
            </a:r>
            <a:r>
              <a:rPr lang="fr-FR" sz="1000" dirty="0"/>
              <a:t> the initiative </a:t>
            </a:r>
            <a:r>
              <a:rPr lang="fr-FR" sz="1000" dirty="0" err="1"/>
              <a:t>began</a:t>
            </a:r>
            <a:r>
              <a:rPr lang="fr-FR" sz="1000" dirty="0"/>
              <a:t>. Polio cases have </a:t>
            </a:r>
            <a:r>
              <a:rPr lang="fr-FR" sz="1000" dirty="0" err="1"/>
              <a:t>decreased</a:t>
            </a:r>
            <a:r>
              <a:rPr lang="fr-FR" sz="1000" dirty="0"/>
              <a:t> by over 99% </a:t>
            </a:r>
            <a:r>
              <a:rPr lang="fr-FR" sz="1000" dirty="0" err="1"/>
              <a:t>since</a:t>
            </a:r>
            <a:r>
              <a:rPr lang="fr-FR" sz="1000" dirty="0"/>
              <a:t> 1988, </a:t>
            </a:r>
            <a:r>
              <a:rPr lang="fr-FR" sz="1000" dirty="0" err="1"/>
              <a:t>from</a:t>
            </a:r>
            <a:r>
              <a:rPr lang="fr-FR" sz="1000" dirty="0"/>
              <a:t> an </a:t>
            </a:r>
            <a:r>
              <a:rPr lang="fr-FR" sz="1000" dirty="0" err="1"/>
              <a:t>estimated</a:t>
            </a:r>
            <a:r>
              <a:rPr lang="fr-FR" sz="1000" dirty="0"/>
              <a:t> 350 000 cases </a:t>
            </a:r>
            <a:r>
              <a:rPr lang="fr-FR" sz="1000" dirty="0" err="1"/>
              <a:t>then</a:t>
            </a:r>
            <a:r>
              <a:rPr lang="fr-FR" sz="1000" dirty="0"/>
              <a:t>, to 1997 </a:t>
            </a:r>
            <a:r>
              <a:rPr lang="fr-FR" sz="1000" dirty="0" err="1"/>
              <a:t>reported</a:t>
            </a:r>
            <a:r>
              <a:rPr lang="fr-FR" sz="1000" dirty="0"/>
              <a:t> cases in 2006. The </a:t>
            </a:r>
            <a:r>
              <a:rPr lang="fr-FR" sz="1000" dirty="0" err="1"/>
              <a:t>reduction</a:t>
            </a:r>
            <a:r>
              <a:rPr lang="fr-FR" sz="1000" dirty="0"/>
              <a:t> </a:t>
            </a:r>
            <a:r>
              <a:rPr lang="fr-FR" sz="1000" dirty="0" err="1"/>
              <a:t>is</a:t>
            </a:r>
            <a:r>
              <a:rPr lang="fr-FR" sz="1000" dirty="0"/>
              <a:t> the </a:t>
            </a:r>
            <a:r>
              <a:rPr lang="fr-FR" sz="1000" dirty="0" err="1"/>
              <a:t>result</a:t>
            </a:r>
            <a:r>
              <a:rPr lang="fr-FR" sz="1000" dirty="0"/>
              <a:t> of the global effort to </a:t>
            </a:r>
            <a:r>
              <a:rPr lang="fr-FR" sz="1000" dirty="0" err="1"/>
              <a:t>eradicate</a:t>
            </a:r>
            <a:r>
              <a:rPr lang="fr-FR" sz="1000" dirty="0"/>
              <a:t> the </a:t>
            </a:r>
            <a:r>
              <a:rPr lang="fr-FR" sz="1000" dirty="0" err="1"/>
              <a:t>disease</a:t>
            </a:r>
            <a:r>
              <a:rPr lang="fr-FR" sz="1000" dirty="0"/>
              <a:t>. In 2008, </a:t>
            </a:r>
            <a:r>
              <a:rPr lang="fr-FR" sz="1000" dirty="0" err="1"/>
              <a:t>only</a:t>
            </a:r>
            <a:r>
              <a:rPr lang="fr-FR" sz="1000" dirty="0"/>
              <a:t> four countries in the world </a:t>
            </a:r>
            <a:r>
              <a:rPr lang="fr-FR" sz="1000" dirty="0" err="1"/>
              <a:t>remain</a:t>
            </a:r>
            <a:r>
              <a:rPr lang="fr-FR" sz="1000" dirty="0"/>
              <a:t> polio-</a:t>
            </a:r>
            <a:r>
              <a:rPr lang="fr-FR" sz="1000" dirty="0" err="1"/>
              <a:t>endemic</a:t>
            </a:r>
            <a:r>
              <a:rPr lang="fr-FR" sz="1000" dirty="0"/>
              <a:t>, down </a:t>
            </a:r>
            <a:r>
              <a:rPr lang="fr-FR" sz="1000" dirty="0" err="1"/>
              <a:t>from</a:t>
            </a:r>
            <a:r>
              <a:rPr lang="fr-FR" sz="1000" dirty="0"/>
              <a:t> more </a:t>
            </a:r>
            <a:r>
              <a:rPr lang="fr-FR" sz="1000" dirty="0" err="1"/>
              <a:t>than</a:t>
            </a:r>
            <a:r>
              <a:rPr lang="fr-FR" sz="1000" dirty="0"/>
              <a:t> 125 in 1988. The </a:t>
            </a:r>
            <a:r>
              <a:rPr lang="fr-FR" sz="1000" dirty="0" err="1"/>
              <a:t>remaining</a:t>
            </a:r>
            <a:r>
              <a:rPr lang="fr-FR" sz="1000" dirty="0"/>
              <a:t> countries are Afghanistan, </a:t>
            </a:r>
            <a:r>
              <a:rPr lang="fr-FR" sz="1000" dirty="0" err="1"/>
              <a:t>India</a:t>
            </a:r>
            <a:r>
              <a:rPr lang="fr-FR" sz="1000" dirty="0"/>
              <a:t>, Nigeria and Pakistan. One in 200 infections </a:t>
            </a:r>
            <a:r>
              <a:rPr lang="fr-FR" sz="1000" dirty="0" err="1"/>
              <a:t>leads</a:t>
            </a:r>
            <a:r>
              <a:rPr lang="fr-FR" sz="1000" dirty="0"/>
              <a:t> to </a:t>
            </a:r>
            <a:r>
              <a:rPr lang="fr-FR" sz="1000" dirty="0" err="1"/>
              <a:t>irreversible</a:t>
            </a:r>
            <a:r>
              <a:rPr lang="fr-FR" sz="1000" dirty="0"/>
              <a:t> </a:t>
            </a:r>
            <a:r>
              <a:rPr lang="fr-FR" sz="1000" dirty="0" err="1"/>
              <a:t>paralysis</a:t>
            </a:r>
            <a:r>
              <a:rPr lang="fr-FR" sz="1000" dirty="0"/>
              <a:t> (</a:t>
            </a:r>
            <a:r>
              <a:rPr lang="fr-FR" sz="1000" dirty="0" err="1"/>
              <a:t>usually</a:t>
            </a:r>
            <a:r>
              <a:rPr lang="fr-FR" sz="1000" dirty="0"/>
              <a:t> in the legs). </a:t>
            </a:r>
            <a:r>
              <a:rPr lang="fr-FR" sz="1000" dirty="0" err="1"/>
              <a:t>Among</a:t>
            </a:r>
            <a:r>
              <a:rPr lang="fr-FR" sz="1000" dirty="0"/>
              <a:t> </a:t>
            </a:r>
            <a:r>
              <a:rPr lang="fr-FR" sz="1000" dirty="0" err="1"/>
              <a:t>those</a:t>
            </a:r>
            <a:r>
              <a:rPr lang="fr-FR" sz="1000" dirty="0"/>
              <a:t> </a:t>
            </a:r>
            <a:r>
              <a:rPr lang="fr-FR" sz="1000" dirty="0" err="1"/>
              <a:t>paralysed</a:t>
            </a:r>
            <a:r>
              <a:rPr lang="fr-FR" sz="1000" dirty="0"/>
              <a:t>, 5% to 10% die </a:t>
            </a:r>
            <a:r>
              <a:rPr lang="fr-FR" sz="1000" dirty="0" err="1"/>
              <a:t>when</a:t>
            </a:r>
            <a:r>
              <a:rPr lang="fr-FR" sz="1000" dirty="0"/>
              <a:t> </a:t>
            </a:r>
            <a:r>
              <a:rPr lang="fr-FR" sz="1000" dirty="0" err="1"/>
              <a:t>their</a:t>
            </a:r>
            <a:r>
              <a:rPr lang="fr-FR" sz="1000" dirty="0"/>
              <a:t> </a:t>
            </a:r>
            <a:r>
              <a:rPr lang="fr-FR" sz="1000" dirty="0" err="1"/>
              <a:t>breathing</a:t>
            </a:r>
            <a:r>
              <a:rPr lang="fr-FR" sz="1000" dirty="0"/>
              <a:t> muscles </a:t>
            </a:r>
            <a:r>
              <a:rPr lang="fr-FR" sz="1000" dirty="0" err="1"/>
              <a:t>become</a:t>
            </a:r>
            <a:r>
              <a:rPr lang="fr-FR" sz="1000" dirty="0"/>
              <a:t> </a:t>
            </a:r>
            <a:r>
              <a:rPr lang="fr-FR" sz="1000" dirty="0" err="1"/>
              <a:t>immobilized</a:t>
            </a:r>
            <a:r>
              <a:rPr lang="fr-FR" sz="1000" dirty="0"/>
              <a:t>. (1) </a:t>
            </a:r>
          </a:p>
          <a:p>
            <a:pPr>
              <a:lnSpc>
                <a:spcPct val="80000"/>
              </a:lnSpc>
            </a:pPr>
            <a:endParaRPr lang="en-US" sz="1000" dirty="0"/>
          </a:p>
          <a:p>
            <a:pPr>
              <a:lnSpc>
                <a:spcPct val="80000"/>
              </a:lnSpc>
            </a:pPr>
            <a:r>
              <a:rPr lang="en-US" sz="1000" b="1" dirty="0"/>
              <a:t>Smallpox</a:t>
            </a:r>
          </a:p>
          <a:p>
            <a:pPr>
              <a:lnSpc>
                <a:spcPct val="80000"/>
              </a:lnSpc>
            </a:pPr>
            <a:r>
              <a:rPr lang="fr-FR" sz="1000" dirty="0"/>
              <a:t>In the </a:t>
            </a:r>
            <a:r>
              <a:rPr lang="fr-FR" sz="1000" dirty="0" err="1"/>
              <a:t>early</a:t>
            </a:r>
            <a:r>
              <a:rPr lang="fr-FR" sz="1000" dirty="0"/>
              <a:t> 1950s – 150 </a:t>
            </a:r>
            <a:r>
              <a:rPr lang="fr-FR" sz="1000" dirty="0" err="1"/>
              <a:t>years</a:t>
            </a:r>
            <a:r>
              <a:rPr lang="fr-FR" sz="1000" dirty="0"/>
              <a:t> </a:t>
            </a:r>
            <a:r>
              <a:rPr lang="fr-FR" sz="1000" dirty="0" err="1"/>
              <a:t>after</a:t>
            </a:r>
            <a:r>
              <a:rPr lang="fr-FR" sz="1000" dirty="0"/>
              <a:t> the introduction of vaccination – an </a:t>
            </a:r>
            <a:r>
              <a:rPr lang="fr-FR" sz="1000" dirty="0" err="1"/>
              <a:t>estimated</a:t>
            </a:r>
            <a:r>
              <a:rPr lang="fr-FR" sz="1000" dirty="0"/>
              <a:t> 50 million cases of </a:t>
            </a:r>
            <a:r>
              <a:rPr lang="fr-FR" sz="1000" dirty="0" err="1"/>
              <a:t>smallpox</a:t>
            </a:r>
            <a:r>
              <a:rPr lang="fr-FR" sz="1000" dirty="0"/>
              <a:t> </a:t>
            </a:r>
            <a:r>
              <a:rPr lang="fr-FR" sz="1000" dirty="0" err="1"/>
              <a:t>occurred</a:t>
            </a:r>
            <a:r>
              <a:rPr lang="fr-FR" sz="1000" dirty="0"/>
              <a:t> in the world </a:t>
            </a:r>
            <a:r>
              <a:rPr lang="fr-FR" sz="1000" dirty="0" err="1"/>
              <a:t>each</a:t>
            </a:r>
            <a:r>
              <a:rPr lang="fr-FR" sz="1000" dirty="0"/>
              <a:t> </a:t>
            </a:r>
            <a:r>
              <a:rPr lang="fr-FR" sz="1000" dirty="0" err="1"/>
              <a:t>year</a:t>
            </a:r>
            <a:r>
              <a:rPr lang="fr-FR" sz="1000" dirty="0"/>
              <a:t>, a figure </a:t>
            </a:r>
            <a:r>
              <a:rPr lang="fr-FR" sz="1000" dirty="0" err="1"/>
              <a:t>which</a:t>
            </a:r>
            <a:r>
              <a:rPr lang="fr-FR" sz="1000" dirty="0"/>
              <a:t> </a:t>
            </a:r>
            <a:r>
              <a:rPr lang="fr-FR" sz="1000" dirty="0" err="1"/>
              <a:t>fell</a:t>
            </a:r>
            <a:r>
              <a:rPr lang="fr-FR" sz="1000" dirty="0"/>
              <a:t> to </a:t>
            </a:r>
            <a:r>
              <a:rPr lang="fr-FR" sz="1000" dirty="0" err="1"/>
              <a:t>around</a:t>
            </a:r>
            <a:r>
              <a:rPr lang="fr-FR" sz="1000" dirty="0"/>
              <a:t> 10–15 million by 1967 </a:t>
            </a:r>
            <a:r>
              <a:rPr lang="fr-FR" sz="1000" dirty="0" err="1"/>
              <a:t>because</a:t>
            </a:r>
            <a:r>
              <a:rPr lang="fr-FR" sz="1000" dirty="0"/>
              <a:t> of vaccination.</a:t>
            </a:r>
          </a:p>
          <a:p>
            <a:pPr>
              <a:lnSpc>
                <a:spcPct val="80000"/>
              </a:lnSpc>
            </a:pPr>
            <a:r>
              <a:rPr lang="fr-FR" sz="1000" dirty="0"/>
              <a:t>In 1967, </a:t>
            </a:r>
            <a:r>
              <a:rPr lang="fr-FR" sz="1000" dirty="0" err="1"/>
              <a:t>when</a:t>
            </a:r>
            <a:r>
              <a:rPr lang="fr-FR" sz="1000" dirty="0"/>
              <a:t> WHO </a:t>
            </a:r>
            <a:r>
              <a:rPr lang="fr-FR" sz="1000" dirty="0" err="1"/>
              <a:t>launched</a:t>
            </a:r>
            <a:r>
              <a:rPr lang="fr-FR" sz="1000" dirty="0"/>
              <a:t> an </a:t>
            </a:r>
            <a:r>
              <a:rPr lang="fr-FR" sz="1000" dirty="0" err="1"/>
              <a:t>intensified</a:t>
            </a:r>
            <a:r>
              <a:rPr lang="fr-FR" sz="1000" dirty="0"/>
              <a:t> plan to </a:t>
            </a:r>
            <a:r>
              <a:rPr lang="fr-FR" sz="1000" dirty="0" err="1"/>
              <a:t>eradicate</a:t>
            </a:r>
            <a:r>
              <a:rPr lang="fr-FR" sz="1000" dirty="0"/>
              <a:t> </a:t>
            </a:r>
            <a:r>
              <a:rPr lang="fr-FR" sz="1000" dirty="0" err="1"/>
              <a:t>smallpox</a:t>
            </a:r>
            <a:r>
              <a:rPr lang="fr-FR" sz="1000" dirty="0"/>
              <a:t>, the "</a:t>
            </a:r>
            <a:r>
              <a:rPr lang="fr-FR" sz="1000" dirty="0" err="1"/>
              <a:t>ancient</a:t>
            </a:r>
            <a:r>
              <a:rPr lang="fr-FR" sz="1000" dirty="0"/>
              <a:t> </a:t>
            </a:r>
            <a:r>
              <a:rPr lang="fr-FR" sz="1000" dirty="0" err="1"/>
              <a:t>scourge</a:t>
            </a:r>
            <a:r>
              <a:rPr lang="fr-FR" sz="1000" dirty="0"/>
              <a:t>" </a:t>
            </a:r>
            <a:r>
              <a:rPr lang="fr-FR" sz="1000" dirty="0" err="1"/>
              <a:t>threatened</a:t>
            </a:r>
            <a:r>
              <a:rPr lang="fr-FR" sz="1000" dirty="0"/>
              <a:t> 60% of the </a:t>
            </a:r>
            <a:r>
              <a:rPr lang="fr-FR" sz="1000" dirty="0" err="1"/>
              <a:t>world's</a:t>
            </a:r>
            <a:r>
              <a:rPr lang="fr-FR" sz="1000" dirty="0"/>
              <a:t> population, </a:t>
            </a:r>
            <a:r>
              <a:rPr lang="fr-FR" sz="1000" dirty="0" err="1"/>
              <a:t>killed</a:t>
            </a:r>
            <a:r>
              <a:rPr lang="fr-FR" sz="1000" dirty="0"/>
              <a:t> </a:t>
            </a:r>
            <a:r>
              <a:rPr lang="fr-FR" sz="1000" dirty="0" err="1"/>
              <a:t>every</a:t>
            </a:r>
            <a:r>
              <a:rPr lang="fr-FR" sz="1000" dirty="0"/>
              <a:t> </a:t>
            </a:r>
            <a:r>
              <a:rPr lang="fr-FR" sz="1000" dirty="0" err="1"/>
              <a:t>fourth</a:t>
            </a:r>
            <a:r>
              <a:rPr lang="fr-FR" sz="1000" dirty="0"/>
              <a:t> </a:t>
            </a:r>
            <a:r>
              <a:rPr lang="fr-FR" sz="1000" dirty="0" err="1"/>
              <a:t>victim</a:t>
            </a:r>
            <a:r>
              <a:rPr lang="fr-FR" sz="1000" dirty="0"/>
              <a:t>, </a:t>
            </a:r>
            <a:r>
              <a:rPr lang="fr-FR" sz="1000" dirty="0" err="1"/>
              <a:t>scarred</a:t>
            </a:r>
            <a:r>
              <a:rPr lang="fr-FR" sz="1000" dirty="0"/>
              <a:t> or </a:t>
            </a:r>
            <a:r>
              <a:rPr lang="fr-FR" sz="1000" dirty="0" err="1"/>
              <a:t>blinded</a:t>
            </a:r>
            <a:r>
              <a:rPr lang="fr-FR" sz="1000" dirty="0"/>
              <a:t> </a:t>
            </a:r>
            <a:r>
              <a:rPr lang="fr-FR" sz="1000" dirty="0" err="1"/>
              <a:t>most</a:t>
            </a:r>
            <a:r>
              <a:rPr lang="fr-FR" sz="1000" dirty="0"/>
              <a:t> </a:t>
            </a:r>
            <a:r>
              <a:rPr lang="fr-FR" sz="1000" dirty="0" err="1"/>
              <a:t>survivors</a:t>
            </a:r>
            <a:r>
              <a:rPr lang="fr-FR" sz="1000" dirty="0"/>
              <a:t>, and </a:t>
            </a:r>
            <a:r>
              <a:rPr lang="fr-FR" sz="1000" dirty="0" err="1"/>
              <a:t>eluded</a:t>
            </a:r>
            <a:r>
              <a:rPr lang="fr-FR" sz="1000" dirty="0"/>
              <a:t> </a:t>
            </a:r>
            <a:r>
              <a:rPr lang="fr-FR" sz="1000" dirty="0" err="1"/>
              <a:t>any</a:t>
            </a:r>
            <a:r>
              <a:rPr lang="fr-FR" sz="1000" dirty="0"/>
              <a:t> </a:t>
            </a:r>
            <a:r>
              <a:rPr lang="fr-FR" sz="1000" dirty="0" err="1"/>
              <a:t>form</a:t>
            </a:r>
            <a:r>
              <a:rPr lang="fr-FR" sz="1000" dirty="0"/>
              <a:t> of </a:t>
            </a:r>
            <a:r>
              <a:rPr lang="fr-FR" sz="1000" dirty="0" err="1"/>
              <a:t>treatment</a:t>
            </a:r>
            <a:r>
              <a:rPr lang="fr-FR" sz="1000" dirty="0"/>
              <a:t>. The </a:t>
            </a:r>
            <a:r>
              <a:rPr lang="fr-FR" sz="1000" dirty="0" err="1"/>
              <a:t>fatality</a:t>
            </a:r>
            <a:r>
              <a:rPr lang="fr-FR" sz="1000" dirty="0"/>
              <a:t> rate of </a:t>
            </a:r>
            <a:r>
              <a:rPr lang="fr-FR" sz="1000" dirty="0" err="1"/>
              <a:t>variola</a:t>
            </a:r>
            <a:r>
              <a:rPr lang="fr-FR" sz="1000" dirty="0"/>
              <a:t> major </a:t>
            </a:r>
            <a:r>
              <a:rPr lang="fr-FR" sz="1000" dirty="0" err="1"/>
              <a:t>was</a:t>
            </a:r>
            <a:r>
              <a:rPr lang="fr-FR" sz="1000" dirty="0"/>
              <a:t> </a:t>
            </a:r>
            <a:r>
              <a:rPr lang="fr-FR" sz="1000" dirty="0" err="1"/>
              <a:t>around</a:t>
            </a:r>
            <a:r>
              <a:rPr lang="fr-FR" sz="1000" dirty="0"/>
              <a:t> 30%. (2)</a:t>
            </a:r>
          </a:p>
          <a:p>
            <a:pPr>
              <a:lnSpc>
                <a:spcPct val="80000"/>
              </a:lnSpc>
            </a:pPr>
            <a:endParaRPr lang="en-US" sz="1000" dirty="0"/>
          </a:p>
          <a:p>
            <a:pPr>
              <a:lnSpc>
                <a:spcPct val="80000"/>
              </a:lnSpc>
            </a:pPr>
            <a:r>
              <a:rPr lang="en-US" sz="1000" b="1" dirty="0"/>
              <a:t>References:</a:t>
            </a:r>
          </a:p>
          <a:p>
            <a:pPr>
              <a:lnSpc>
                <a:spcPct val="80000"/>
              </a:lnSpc>
            </a:pPr>
            <a:r>
              <a:rPr lang="en-US" sz="1000" dirty="0"/>
              <a:t>(1) WHO website: </a:t>
            </a:r>
            <a:r>
              <a:rPr lang="fr-FR" sz="1000" dirty="0"/>
              <a:t>WHO </a:t>
            </a:r>
            <a:r>
              <a:rPr lang="en-US" sz="1000" dirty="0"/>
              <a:t>http://www.who.int/mediacentre/factsheets/fs114/en/index.html</a:t>
            </a:r>
          </a:p>
          <a:p>
            <a:pPr>
              <a:lnSpc>
                <a:spcPct val="80000"/>
              </a:lnSpc>
            </a:pPr>
            <a:r>
              <a:rPr lang="en-US" sz="1000" dirty="0"/>
              <a:t>(2) WHO website: http://www.who.int/mediacentre/factsheets/smallpox/en/</a:t>
            </a:r>
          </a:p>
          <a:p>
            <a:pPr>
              <a:lnSpc>
                <a:spcPct val="80000"/>
              </a:lnSpc>
            </a:pPr>
            <a:r>
              <a:rPr lang="en-US" sz="800" dirty="0"/>
              <a:t>(3) WHO website http://www.who.int/immunization_monitoring/data/GlobalImmunizationData.pdf</a:t>
            </a:r>
          </a:p>
          <a:p>
            <a:pPr>
              <a:lnSpc>
                <a:spcPct val="80000"/>
              </a:lnSpc>
            </a:pPr>
            <a:r>
              <a:rPr lang="en-US" sz="800" b="1" dirty="0"/>
              <a:t>Reference of graphs:</a:t>
            </a:r>
          </a:p>
          <a:p>
            <a:pPr>
              <a:lnSpc>
                <a:spcPct val="90000"/>
              </a:lnSpc>
              <a:spcBef>
                <a:spcPct val="50000"/>
              </a:spcBef>
            </a:pPr>
            <a:r>
              <a:rPr lang="fr-BE" sz="800" dirty="0"/>
              <a:t>WHO, </a:t>
            </a:r>
            <a:r>
              <a:rPr lang="fr-BE" sz="800" dirty="0" err="1"/>
              <a:t>September</a:t>
            </a:r>
            <a:r>
              <a:rPr lang="fr-BE" sz="800" dirty="0"/>
              <a:t> 2005: C</a:t>
            </a:r>
            <a:r>
              <a:rPr lang="en-GB" sz="800" dirty="0" err="1"/>
              <a:t>ases</a:t>
            </a:r>
            <a:r>
              <a:rPr lang="en-GB" sz="800" dirty="0"/>
              <a:t> of vaccine-preventable diseases in the WHO European region</a:t>
            </a:r>
            <a:endParaRPr lang="en-US" sz="8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AA5B6766-ABE6-4CC8-AC67-022821266F47}" type="slidenum">
              <a:rPr lang="fr-FR">
                <a:ea typeface="ヒラギノ角ゴ Pro W3" pitchFamily="-128" charset="-128"/>
              </a:rPr>
              <a:pPr/>
              <a:t>21</a:t>
            </a:fld>
            <a:endParaRPr lang="fr-FR">
              <a:ea typeface="ヒラギノ角ゴ Pro W3" pitchFamily="-128" charset="-128"/>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FF82E94-8C87-4AD6-8A26-C1282E181385}" type="slidenum">
              <a:rPr lang="fr-FR">
                <a:ea typeface="ヒラギノ角ゴ Pro W3" pitchFamily="-128" charset="-128"/>
              </a:rPr>
              <a:pPr/>
              <a:t>22</a:t>
            </a:fld>
            <a:endParaRPr lang="fr-FR">
              <a:ea typeface="ヒラギノ角ゴ Pro W3" pitchFamily="-128" charset="-128"/>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lnSpc>
                <a:spcPct val="80000"/>
              </a:lnSpc>
              <a:spcBef>
                <a:spcPct val="0"/>
              </a:spcBef>
            </a:pPr>
            <a:r>
              <a:rPr lang="en-US" sz="800" b="1" smtClean="0"/>
              <a:t>Comments:</a:t>
            </a:r>
          </a:p>
          <a:p>
            <a:pPr>
              <a:lnSpc>
                <a:spcPct val="80000"/>
              </a:lnSpc>
              <a:spcBef>
                <a:spcPct val="50000"/>
              </a:spcBef>
            </a:pPr>
            <a:r>
              <a:rPr lang="fr-FR" sz="800" b="1" smtClean="0">
                <a:sym typeface="Wingdings" pitchFamily="2" charset="2"/>
              </a:rPr>
              <a:t>Different phases of a vaccine clinical study</a:t>
            </a:r>
            <a:endParaRPr lang="fr-FR" sz="800" b="1" smtClean="0"/>
          </a:p>
          <a:p>
            <a:pPr eaLnBrk="1" hangingPunct="1">
              <a:lnSpc>
                <a:spcPct val="80000"/>
              </a:lnSpc>
            </a:pPr>
            <a:r>
              <a:rPr lang="fr-FR" sz="800" b="1" smtClean="0"/>
              <a:t>Phase 1 - Safety </a:t>
            </a:r>
          </a:p>
          <a:p>
            <a:pPr eaLnBrk="1" hangingPunct="1">
              <a:lnSpc>
                <a:spcPct val="80000"/>
              </a:lnSpc>
            </a:pPr>
            <a:r>
              <a:rPr lang="fr-FR" sz="800" smtClean="0"/>
              <a:t>These initial trials are done on a small number of healthy adult volunteers (about 10-</a:t>
            </a:r>
            <a:r>
              <a:rPr lang="en-US" sz="800" smtClean="0"/>
              <a:t>50</a:t>
            </a:r>
            <a:r>
              <a:rPr lang="fr-FR" sz="800" smtClean="0"/>
              <a:t> people). </a:t>
            </a:r>
          </a:p>
          <a:p>
            <a:pPr eaLnBrk="1" hangingPunct="1">
              <a:lnSpc>
                <a:spcPct val="80000"/>
              </a:lnSpc>
            </a:pPr>
            <a:r>
              <a:rPr lang="fr-FR" sz="800" smtClean="0"/>
              <a:t>This phase tests the safety of doses and the volunteers are monitored for short-term side effects. </a:t>
            </a:r>
          </a:p>
          <a:p>
            <a:pPr eaLnBrk="1" hangingPunct="1">
              <a:lnSpc>
                <a:spcPct val="80000"/>
              </a:lnSpc>
              <a:spcBef>
                <a:spcPct val="50000"/>
              </a:spcBef>
              <a:buClr>
                <a:srgbClr val="1A397C"/>
              </a:buClr>
            </a:pPr>
            <a:r>
              <a:rPr lang="en-US" sz="800" smtClean="0"/>
              <a:t>− Gross safety assessment</a:t>
            </a:r>
          </a:p>
          <a:p>
            <a:pPr eaLnBrk="1" hangingPunct="1">
              <a:lnSpc>
                <a:spcPct val="80000"/>
              </a:lnSpc>
              <a:spcBef>
                <a:spcPct val="0"/>
              </a:spcBef>
              <a:buClr>
                <a:srgbClr val="1A397C"/>
              </a:buClr>
              <a:buSzPct val="90000"/>
            </a:pPr>
            <a:r>
              <a:rPr lang="en-US" sz="800" smtClean="0"/>
              <a:t>− First information on immune response (immunogenicity: </a:t>
            </a:r>
            <a:r>
              <a:rPr lang="en-US" sz="800" smtClean="0">
                <a:sym typeface="Wingdings" pitchFamily="2" charset="2"/>
              </a:rPr>
              <a:t>ability of the vaccine to induce specific antibodies </a:t>
            </a:r>
            <a:r>
              <a:rPr lang="en-US" sz="800" smtClean="0"/>
              <a:t>)</a:t>
            </a:r>
          </a:p>
          <a:p>
            <a:pPr eaLnBrk="1" hangingPunct="1">
              <a:lnSpc>
                <a:spcPct val="80000"/>
              </a:lnSpc>
            </a:pPr>
            <a:endParaRPr lang="fr-FR" sz="800" b="1" smtClean="0"/>
          </a:p>
          <a:p>
            <a:pPr eaLnBrk="1" hangingPunct="1">
              <a:lnSpc>
                <a:spcPct val="80000"/>
              </a:lnSpc>
            </a:pPr>
            <a:r>
              <a:rPr lang="fr-FR" sz="800" b="1" smtClean="0"/>
              <a:t>Phase 2 - Safety and immune response </a:t>
            </a:r>
          </a:p>
          <a:p>
            <a:pPr eaLnBrk="1" hangingPunct="1">
              <a:lnSpc>
                <a:spcPct val="80000"/>
              </a:lnSpc>
            </a:pPr>
            <a:r>
              <a:rPr lang="fr-FR" sz="800" smtClean="0"/>
              <a:t>With the information from Phase 1, the vaccine is then tested on several hundred people from the age group for which the vaccine is intended, e.g. elderly people, babies or older children. </a:t>
            </a:r>
            <a:r>
              <a:rPr lang="en-US" sz="600" smtClean="0"/>
              <a:t>100 to 300 subjects</a:t>
            </a:r>
            <a:endParaRPr lang="fr-FR" sz="800" smtClean="0"/>
          </a:p>
          <a:p>
            <a:pPr eaLnBrk="1" hangingPunct="1">
              <a:lnSpc>
                <a:spcPct val="80000"/>
              </a:lnSpc>
            </a:pPr>
            <a:r>
              <a:rPr lang="fr-FR" sz="800" smtClean="0"/>
              <a:t>The vaccine is tested for safety and also to see that it does produce the immune response needed to prevent the disease. </a:t>
            </a:r>
          </a:p>
          <a:p>
            <a:pPr eaLnBrk="1" hangingPunct="1">
              <a:lnSpc>
                <a:spcPct val="80000"/>
              </a:lnSpc>
            </a:pPr>
            <a:r>
              <a:rPr lang="fr-FR" sz="800" smtClean="0"/>
              <a:t>This phase is often carried out in several different centres in order to provide information for the Phase 3 studies and for the regulatory bodies. </a:t>
            </a:r>
            <a:endParaRPr lang="fr-FR" sz="800" b="1" smtClean="0"/>
          </a:p>
          <a:p>
            <a:pPr eaLnBrk="1" hangingPunct="1">
              <a:lnSpc>
                <a:spcPct val="80000"/>
              </a:lnSpc>
              <a:spcBef>
                <a:spcPct val="0"/>
              </a:spcBef>
              <a:buClr>
                <a:srgbClr val="1A397C"/>
              </a:buClr>
              <a:buSzPct val="90000"/>
            </a:pPr>
            <a:r>
              <a:rPr lang="en-US" sz="800" smtClean="0"/>
              <a:t>− Doses, schedules, administration routes</a:t>
            </a:r>
          </a:p>
          <a:p>
            <a:pPr eaLnBrk="1" hangingPunct="1">
              <a:lnSpc>
                <a:spcPct val="80000"/>
              </a:lnSpc>
              <a:spcBef>
                <a:spcPct val="0"/>
              </a:spcBef>
              <a:buClr>
                <a:srgbClr val="1A397C"/>
              </a:buClr>
              <a:buSzPct val="90000"/>
            </a:pPr>
            <a:r>
              <a:rPr lang="en-US" sz="800" smtClean="0"/>
              <a:t>− Immune response (Immunogenicity)</a:t>
            </a:r>
          </a:p>
          <a:p>
            <a:pPr eaLnBrk="1" hangingPunct="1">
              <a:lnSpc>
                <a:spcPct val="80000"/>
              </a:lnSpc>
              <a:spcBef>
                <a:spcPct val="0"/>
              </a:spcBef>
              <a:buClr>
                <a:srgbClr val="1A397C"/>
              </a:buClr>
              <a:buSzPct val="90000"/>
            </a:pPr>
            <a:r>
              <a:rPr lang="en-US" sz="800" smtClean="0"/>
              <a:t>− Safety</a:t>
            </a:r>
          </a:p>
          <a:p>
            <a:pPr eaLnBrk="1" hangingPunct="1">
              <a:lnSpc>
                <a:spcPct val="80000"/>
              </a:lnSpc>
              <a:spcBef>
                <a:spcPct val="0"/>
              </a:spcBef>
              <a:buClr>
                <a:srgbClr val="1A397C"/>
              </a:buClr>
              <a:buSzPct val="90000"/>
            </a:pPr>
            <a:endParaRPr lang="fr-FR" sz="800" smtClean="0"/>
          </a:p>
          <a:p>
            <a:pPr eaLnBrk="1" hangingPunct="1">
              <a:lnSpc>
                <a:spcPct val="80000"/>
              </a:lnSpc>
              <a:spcBef>
                <a:spcPct val="0"/>
              </a:spcBef>
              <a:buClr>
                <a:srgbClr val="1A397C"/>
              </a:buClr>
              <a:buSzPct val="90000"/>
            </a:pPr>
            <a:r>
              <a:rPr lang="fr-FR" sz="800" b="1" smtClean="0"/>
              <a:t>Phase 3 - Safety, immune response and efficacy </a:t>
            </a:r>
          </a:p>
          <a:p>
            <a:pPr eaLnBrk="1" hangingPunct="1">
              <a:lnSpc>
                <a:spcPct val="80000"/>
              </a:lnSpc>
              <a:spcBef>
                <a:spcPct val="0"/>
              </a:spcBef>
              <a:buClr>
                <a:srgbClr val="1A397C"/>
              </a:buClr>
              <a:buSzPct val="90000"/>
            </a:pPr>
            <a:r>
              <a:rPr lang="fr-FR" sz="800" smtClean="0"/>
              <a:t>This phase uses thousands of volunteers of the relevant age group. Its purpose is to show that the vaccine works safely in preventing the disease for which it is intended and has minimal side effects. </a:t>
            </a:r>
            <a:r>
              <a:rPr lang="en-US" sz="600" smtClean="0"/>
              <a:t>- 1000 to 100,000 subjects</a:t>
            </a:r>
          </a:p>
          <a:p>
            <a:pPr eaLnBrk="1" hangingPunct="1">
              <a:lnSpc>
                <a:spcPct val="80000"/>
              </a:lnSpc>
              <a:spcBef>
                <a:spcPct val="0"/>
              </a:spcBef>
              <a:buClr>
                <a:srgbClr val="1A397C"/>
              </a:buClr>
              <a:buSzPct val="90000"/>
            </a:pPr>
            <a:r>
              <a:rPr lang="fr-FR" sz="800" smtClean="0"/>
              <a:t>This is the first step towards its use in public health. </a:t>
            </a:r>
          </a:p>
          <a:p>
            <a:pPr eaLnBrk="1" hangingPunct="1">
              <a:lnSpc>
                <a:spcPct val="80000"/>
              </a:lnSpc>
              <a:spcBef>
                <a:spcPct val="0"/>
              </a:spcBef>
              <a:buClr>
                <a:srgbClr val="1A397C"/>
              </a:buClr>
              <a:buSzPct val="90000"/>
            </a:pPr>
            <a:r>
              <a:rPr lang="fr-FR" sz="800" smtClean="0"/>
              <a:t>International trials are also necessary, especially if the vaccine is designed to be used in a country outside the one where it has been made. </a:t>
            </a:r>
          </a:p>
          <a:p>
            <a:pPr eaLnBrk="1" hangingPunct="1">
              <a:lnSpc>
                <a:spcPct val="80000"/>
              </a:lnSpc>
              <a:spcBef>
                <a:spcPct val="0"/>
              </a:spcBef>
              <a:buClr>
                <a:srgbClr val="1A397C"/>
              </a:buClr>
              <a:buSzPct val="90000"/>
            </a:pPr>
            <a:r>
              <a:rPr lang="fr-FR" sz="800" smtClean="0"/>
              <a:t>All the information collected is then examined to make sure that the vaccine passes the safety and efficacy requirements. </a:t>
            </a:r>
          </a:p>
          <a:p>
            <a:pPr eaLnBrk="1" hangingPunct="1">
              <a:lnSpc>
                <a:spcPct val="80000"/>
              </a:lnSpc>
              <a:buClr>
                <a:srgbClr val="1A397C"/>
              </a:buClr>
            </a:pPr>
            <a:r>
              <a:rPr lang="en-US" sz="800" smtClean="0"/>
              <a:t>− Clinical efficacy</a:t>
            </a:r>
          </a:p>
          <a:p>
            <a:pPr eaLnBrk="1" hangingPunct="1">
              <a:lnSpc>
                <a:spcPct val="80000"/>
              </a:lnSpc>
              <a:spcBef>
                <a:spcPct val="0"/>
              </a:spcBef>
              <a:buClr>
                <a:srgbClr val="1A397C"/>
              </a:buClr>
            </a:pPr>
            <a:r>
              <a:rPr lang="en-US" sz="800" smtClean="0"/>
              <a:t>− Safety, immunogenicity</a:t>
            </a:r>
          </a:p>
          <a:p>
            <a:pPr eaLnBrk="1" hangingPunct="1">
              <a:lnSpc>
                <a:spcPct val="80000"/>
              </a:lnSpc>
              <a:spcBef>
                <a:spcPct val="0"/>
              </a:spcBef>
              <a:buClr>
                <a:srgbClr val="1A397C"/>
              </a:buClr>
            </a:pPr>
            <a:r>
              <a:rPr lang="en-US" sz="800" smtClean="0"/>
              <a:t>− Comparison with other products</a:t>
            </a:r>
          </a:p>
          <a:p>
            <a:pPr eaLnBrk="1" hangingPunct="1">
              <a:lnSpc>
                <a:spcPct val="80000"/>
              </a:lnSpc>
              <a:spcBef>
                <a:spcPct val="0"/>
              </a:spcBef>
            </a:pPr>
            <a:endParaRPr lang="en-US" sz="800" smtClean="0"/>
          </a:p>
          <a:p>
            <a:pPr eaLnBrk="1" hangingPunct="1">
              <a:lnSpc>
                <a:spcPct val="80000"/>
              </a:lnSpc>
              <a:spcBef>
                <a:spcPct val="0"/>
              </a:spcBef>
            </a:pPr>
            <a:r>
              <a:rPr lang="en-US" sz="800" b="1" smtClean="0"/>
              <a:t>Source:</a:t>
            </a:r>
            <a:r>
              <a:rPr lang="en-US" sz="800" smtClean="0"/>
              <a:t> adapted from NHS http://www.immunisation.nhs.uk/About_Immunisation/Safety/Clinical_trials</a:t>
            </a:r>
          </a:p>
          <a:p>
            <a:pPr eaLnBrk="1" hangingPunct="1">
              <a:lnSpc>
                <a:spcPct val="80000"/>
              </a:lnSpc>
              <a:spcBef>
                <a:spcPct val="0"/>
              </a:spcBef>
            </a:pPr>
            <a:endParaRPr lang="en-US" sz="800" smtClean="0"/>
          </a:p>
          <a:p>
            <a:pPr eaLnBrk="1" hangingPunct="1">
              <a:lnSpc>
                <a:spcPct val="80000"/>
              </a:lnSpc>
            </a:pPr>
            <a:r>
              <a:rPr lang="en-US" sz="800" smtClean="0">
                <a:solidFill>
                  <a:srgbClr val="333399"/>
                </a:solidFill>
              </a:rPr>
              <a:t> </a:t>
            </a:r>
            <a:endParaRPr lang="fr-FR" sz="800" b="1" smtClean="0"/>
          </a:p>
          <a:p>
            <a:pPr eaLnBrk="1" hangingPunct="1">
              <a:lnSpc>
                <a:spcPct val="80000"/>
              </a:lnSpc>
            </a:pPr>
            <a:endParaRPr lang="fr-FR" sz="800" smtClean="0"/>
          </a:p>
          <a:p>
            <a:pPr eaLnBrk="1" hangingPunct="1">
              <a:lnSpc>
                <a:spcPct val="80000"/>
              </a:lnSpc>
            </a:pPr>
            <a:endParaRPr lang="fr-FR" sz="8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E2B1D00B-2AAB-40B5-9D4B-EFD72B21482E}" type="slidenum">
              <a:rPr lang="fr-FR">
                <a:ea typeface="ヒラギノ角ゴ Pro W3" pitchFamily="-128" charset="-128"/>
              </a:rPr>
              <a:pPr/>
              <a:t>23</a:t>
            </a:fld>
            <a:endParaRPr lang="fr-FR">
              <a:ea typeface="ヒラギノ角ゴ Pro W3" pitchFamily="-128" charset="-128"/>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fr-FR" sz="1000" b="1" smtClean="0"/>
              <a:t>Comments (complement with local procedures):</a:t>
            </a:r>
          </a:p>
          <a:p>
            <a:pPr eaLnBrk="1" hangingPunct="1"/>
            <a:r>
              <a:rPr lang="fr-FR" sz="1000" smtClean="0"/>
              <a:t>Evaluation of license application can be conducted either at EU level (centralised procedure) or at national level (decentralised procedure). The criteria and processes of assessment are comparable [see procedures in France 1].</a:t>
            </a:r>
          </a:p>
          <a:p>
            <a:pPr eaLnBrk="1" hangingPunct="1"/>
            <a:r>
              <a:rPr lang="fr-FR" sz="1000" smtClean="0"/>
              <a:t>The European Medicines Agency (EMEA) is responsible for the scientific evaluation of applications for European marketing authorisation for medicinal products. Under the centralised procedure, companies submit a single marketing authorisation application to the EMEA. Once granted by the European Commission, a centralised marketing authorisation is valid in all European Union (EU) and EEA-EFTA states (Iceland, Liechtenstein and Norway). The Agency is also involved in referral procedures relating to medicinal products that are approved or under consideration by Member States in non-centralised authorisation procedures. </a:t>
            </a:r>
          </a:p>
          <a:p>
            <a:pPr eaLnBrk="1" hangingPunct="1">
              <a:spcBef>
                <a:spcPct val="45000"/>
              </a:spcBef>
            </a:pPr>
            <a:r>
              <a:rPr lang="fr-FR" sz="1000" smtClean="0"/>
              <a:t>Scientific committees, composed of members of all EU and EEA-EFTA states, some including patients’ and doctors’ representatives, conduct the main scientific work of the Agency. The committee reviewing vaccines (Committee for Medicinal Products for Human Use) relies on the expertise of 7 expert groups. </a:t>
            </a:r>
          </a:p>
          <a:p>
            <a:pPr eaLnBrk="1" hangingPunct="1">
              <a:spcBef>
                <a:spcPct val="45000"/>
              </a:spcBef>
            </a:pPr>
            <a:r>
              <a:rPr lang="fr-FR" sz="1000" smtClean="0"/>
              <a:t>The Agency brings together the scientific resources of over 40 national competent authorities in 30 EU and EEA-EFTA countries in a network of over 4,500 European experts. It contributes to the European Union’s international activities through its work with the European Pharmacopoeia, the World Health Organization. </a:t>
            </a:r>
          </a:p>
          <a:p>
            <a:pPr eaLnBrk="1" hangingPunct="1"/>
            <a:endParaRPr lang="fr-FR" sz="1000" smtClean="0"/>
          </a:p>
          <a:p>
            <a:pPr eaLnBrk="1" hangingPunct="1"/>
            <a:r>
              <a:rPr lang="fr-FR" sz="1000" b="1" smtClean="0"/>
              <a:t>Source:</a:t>
            </a:r>
            <a:r>
              <a:rPr lang="fr-FR" sz="1000" smtClean="0"/>
              <a:t> EMEA website </a:t>
            </a:r>
          </a:p>
          <a:p>
            <a:pPr eaLnBrk="1" hangingPunct="1"/>
            <a:r>
              <a:rPr lang="fr-FR" sz="1000" smtClean="0"/>
              <a:t>http://www.emea.europa.eu/htms/general/contacts/CHMP/CHMP.html</a:t>
            </a:r>
          </a:p>
          <a:p>
            <a:pPr eaLnBrk="1" hangingPunct="1"/>
            <a:r>
              <a:rPr lang="fr-FR" sz="1000" smtClean="0"/>
              <a:t>[1] Decentralised procedure in France: http://www.afssaps.fr/Activites/Autorisations-de-mise-sur-le-marche/Definition-et-modalite-des-AMM/%28offset%29/0</a:t>
            </a:r>
          </a:p>
          <a:p>
            <a:pPr eaLnBrk="1" hangingPunct="1"/>
            <a:endParaRPr lang="fr-FR" sz="1000" smtClean="0"/>
          </a:p>
          <a:p>
            <a:pPr eaLnBrk="1" hangingPunct="1"/>
            <a:endParaRPr lang="fr-FR" smtClean="0"/>
          </a:p>
          <a:p>
            <a:pPr eaLnBrk="1" hangingPunct="1"/>
            <a:endParaRPr lang="fr-F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5FCFC5D-049C-4DAC-9E07-9223A33F4DEE}" type="slidenum">
              <a:rPr lang="fr-FR">
                <a:ea typeface="ヒラギノ角ゴ Pro W3" pitchFamily="-128" charset="-128"/>
              </a:rPr>
              <a:pPr/>
              <a:t>24</a:t>
            </a:fld>
            <a:endParaRPr lang="fr-FR">
              <a:ea typeface="ヒラギノ角ゴ Pro W3" pitchFamily="-128" charset="-128"/>
            </a:endParaRPr>
          </a:p>
        </p:txBody>
      </p:sp>
      <p:sp>
        <p:nvSpPr>
          <p:cNvPr id="34819" name="Rectangle 2"/>
          <p:cNvSpPr>
            <a:spLocks noGrp="1" noRot="1" noChangeAspect="1" noChangeArrowheads="1" noTextEdit="1"/>
          </p:cNvSpPr>
          <p:nvPr>
            <p:ph type="sldImg"/>
          </p:nvPr>
        </p:nvSpPr>
        <p:spPr>
          <a:xfrm>
            <a:off x="1143000" y="687388"/>
            <a:ext cx="4572000" cy="3429000"/>
          </a:xfrm>
          <a:ln/>
        </p:spPr>
      </p:sp>
      <p:sp>
        <p:nvSpPr>
          <p:cNvPr id="34820" name="Rectangle 3"/>
          <p:cNvSpPr>
            <a:spLocks noGrp="1" noChangeArrowheads="1"/>
          </p:cNvSpPr>
          <p:nvPr>
            <p:ph type="body" idx="1"/>
          </p:nvPr>
        </p:nvSpPr>
        <p:spPr>
          <a:xfrm>
            <a:off x="686785" y="4344885"/>
            <a:ext cx="5484433" cy="4111831"/>
          </a:xfrm>
          <a:noFill/>
          <a:ln/>
        </p:spPr>
        <p:txBody>
          <a:bodyPr/>
          <a:lstStyle/>
          <a:p>
            <a:pPr eaLnBrk="1" hangingPunct="1"/>
            <a:r>
              <a:rPr lang="en-GB" sz="900" b="1" smtClean="0"/>
              <a:t>Comments:</a:t>
            </a:r>
          </a:p>
          <a:p>
            <a:pPr eaLnBrk="1" hangingPunct="1"/>
            <a:r>
              <a:rPr lang="en-US" sz="900" smtClean="0"/>
              <a:t>The safety and efficacy profile of each batch of vaccines is assured by the control of product quality. Product quality cannot be assured by finished product testing alone. It also depends on control of process, equipment, facilities, personnel and materials which are all subjects to norms and inspections by regulatory authorities. </a:t>
            </a:r>
            <a:endParaRPr lang="en-GB" sz="900" smtClean="0"/>
          </a:p>
          <a:p>
            <a:pPr eaLnBrk="1" hangingPunct="1"/>
            <a:r>
              <a:rPr lang="en-US" sz="900" smtClean="0"/>
              <a:t>Vaccines contain active</a:t>
            </a:r>
            <a:r>
              <a:rPr lang="en-US" sz="900" smtClean="0">
                <a:solidFill>
                  <a:srgbClr val="17286F"/>
                </a:solidFill>
              </a:rPr>
              <a:t> b</a:t>
            </a:r>
            <a:r>
              <a:rPr lang="en-US" sz="900" smtClean="0"/>
              <a:t>iological ingredients which require high quality standards.</a:t>
            </a:r>
            <a:r>
              <a:rPr lang="en-GB" sz="900" smtClean="0"/>
              <a:t> From the selection of microbial seeds to distribution, all steps are controlled according specific international norms and guidelines. Infectious germs are cultivated, harvested and purified. The formulation combines the types of antigens in a stable and homogeneous lot which is then filled in containers (vials, syringes) and packaged (incl. label, leaflet). Until now a batch has undergone more than 50 control tests along the manufacturing process. To be released on the market and distributed, each batch has to be controlled again by national regulatory authorities with different tests and the checking of manufacturing data. </a:t>
            </a:r>
          </a:p>
          <a:p>
            <a:pPr eaLnBrk="1" hangingPunct="1"/>
            <a:endParaRPr lang="en-GB" sz="900" smtClean="0"/>
          </a:p>
          <a:p>
            <a:pPr eaLnBrk="1" hangingPunct="1"/>
            <a:r>
              <a:rPr lang="fr-FR" sz="900" b="1" smtClean="0"/>
              <a:t>Purification </a:t>
            </a:r>
            <a:r>
              <a:rPr lang="fr-FR" sz="900" smtClean="0"/>
              <a:t>consists in separating the relevant antigen(s) from the crude extract obtained after culture harvest and concentration.</a:t>
            </a:r>
          </a:p>
          <a:p>
            <a:pPr eaLnBrk="1" hangingPunct="1"/>
            <a:r>
              <a:rPr lang="fr-FR" sz="900" b="1" smtClean="0"/>
              <a:t>Inactivation</a:t>
            </a:r>
            <a:r>
              <a:rPr lang="fr-FR" sz="900" smtClean="0"/>
              <a:t> consists in destroying the harmful properties of the antigen(s), while retaining their immunogenic power. </a:t>
            </a:r>
          </a:p>
          <a:p>
            <a:pPr eaLnBrk="1" hangingPunct="1"/>
            <a:r>
              <a:rPr lang="fr-FR" sz="900" b="1" smtClean="0"/>
              <a:t>Formulation</a:t>
            </a:r>
            <a:r>
              <a:rPr lang="fr-FR" sz="900" smtClean="0"/>
              <a:t> consists in combining the different types of antigens and manufacturing a stable homogenous lot, further tested in quality control for all its properties.</a:t>
            </a:r>
          </a:p>
          <a:p>
            <a:pPr eaLnBrk="1" hangingPunct="1"/>
            <a:r>
              <a:rPr lang="fr-FR" sz="900" b="1" smtClean="0"/>
              <a:t>Filling</a:t>
            </a:r>
            <a:r>
              <a:rPr lang="fr-FR" sz="900" smtClean="0"/>
              <a:t> consists in washing, sterilzing and filling the final containers </a:t>
            </a:r>
            <a:r>
              <a:rPr lang="en-GB" sz="900" smtClean="0"/>
              <a:t>(eg vials, syringes).</a:t>
            </a:r>
            <a:r>
              <a:rPr lang="fr-FR" sz="900" smtClean="0"/>
              <a:t> </a:t>
            </a:r>
          </a:p>
          <a:p>
            <a:pPr eaLnBrk="1" hangingPunct="1">
              <a:spcBef>
                <a:spcPct val="0"/>
              </a:spcBef>
            </a:pPr>
            <a:endParaRPr lang="en-US" sz="900" b="1" smtClean="0">
              <a:solidFill>
                <a:srgbClr val="333399"/>
              </a:solidFill>
            </a:endParaRPr>
          </a:p>
          <a:p>
            <a:pPr eaLnBrk="1" hangingPunct="1">
              <a:spcBef>
                <a:spcPct val="0"/>
              </a:spcBef>
            </a:pPr>
            <a:r>
              <a:rPr lang="en-US" sz="900" b="1" smtClean="0"/>
              <a:t>Example of control and inspection by authorities: </a:t>
            </a:r>
            <a:r>
              <a:rPr lang="en-US" sz="900" smtClean="0"/>
              <a:t>The manufacturer has to</a:t>
            </a:r>
          </a:p>
          <a:p>
            <a:pPr eaLnBrk="1" hangingPunct="1"/>
            <a:r>
              <a:rPr lang="en-US" sz="900" smtClean="0"/>
              <a:t>- Demonstrate manufacturing process consistency of large-scale lots (validation processes, measurement of vaccine potency, etc.)</a:t>
            </a:r>
            <a:endParaRPr lang="fr-FR" sz="900" smtClean="0"/>
          </a:p>
          <a:p>
            <a:pPr eaLnBrk="1" hangingPunct="1"/>
            <a:r>
              <a:rPr lang="fr-FR" sz="900" smtClean="0"/>
              <a:t>- Prove that </a:t>
            </a:r>
            <a:r>
              <a:rPr lang="en-US" sz="900" smtClean="0"/>
              <a:t>procedures meet the requirements or regulations</a:t>
            </a:r>
          </a:p>
          <a:p>
            <a:pPr eaLnBrk="1" hangingPunct="1"/>
            <a:r>
              <a:rPr lang="fr-FR" sz="900" smtClean="0"/>
              <a:t>- Prove that the </a:t>
            </a:r>
            <a:r>
              <a:rPr lang="en-US" sz="900" smtClean="0"/>
              <a:t>manufacturing and testing methods comply with your license requirements</a:t>
            </a:r>
          </a:p>
          <a:p>
            <a:pPr eaLnBrk="1" hangingPunct="1"/>
            <a:r>
              <a:rPr lang="en-US" sz="900" smtClean="0"/>
              <a:t>Inspection of the manufacturing line</a:t>
            </a:r>
            <a:r>
              <a:rPr lang="fr-FR" sz="900" smtClean="0"/>
              <a:t>/equipement</a:t>
            </a:r>
          </a:p>
          <a:p>
            <a:pPr eaLnBrk="1" hangingPunct="1"/>
            <a:r>
              <a:rPr lang="fr-FR" sz="900" smtClean="0"/>
              <a:t>In case of non-compliance, sanctions from national regulatory authorities may range from warning letter to license suspension/revocation. </a:t>
            </a:r>
            <a:endParaRPr lang="en-US" sz="900" smtClean="0"/>
          </a:p>
          <a:p>
            <a:pPr eaLnBrk="1" hangingPunct="1"/>
            <a:endParaRPr lang="fr-F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04BCCF74-0581-47AE-8F02-27101450AADD}" type="slidenum">
              <a:rPr lang="fr-FR">
                <a:ea typeface="ヒラギノ角ゴ Pro W3" pitchFamily="-128" charset="-128"/>
              </a:rPr>
              <a:pPr/>
              <a:t>25</a:t>
            </a:fld>
            <a:endParaRPr lang="fr-FR">
              <a:ea typeface="ヒラギノ角ゴ Pro W3" pitchFamily="-128" charset="-128"/>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GB" sz="1000" b="1" smtClean="0"/>
              <a:t>Comments:</a:t>
            </a:r>
          </a:p>
          <a:p>
            <a:pPr eaLnBrk="1" hangingPunct="1"/>
            <a:r>
              <a:rPr lang="fr-FR" sz="1000" smtClean="0"/>
              <a:t>Like other biological products vaccines require carefully controlled conditions. </a:t>
            </a:r>
            <a:r>
              <a:rPr lang="en-GB" sz="1000" smtClean="0"/>
              <a:t>From shipping to administration, controls check that the cold chain has not been interrupted. </a:t>
            </a:r>
          </a:p>
          <a:p>
            <a:pPr eaLnBrk="1" hangingPunct="1"/>
            <a:r>
              <a:rPr lang="en-GB" sz="1000" smtClean="0"/>
              <a:t>At any time in the process of distribution and at the time a vaccine is administered the vaccine vial monitor (VVM) indicates whether the vaccine has been exposed to a combination of excessive temperature over time and whether it is likely to have been damaged. It clearly indicates to health workers whether a vaccine can be used.</a:t>
            </a:r>
          </a:p>
          <a:p>
            <a:pPr eaLnBrk="1" hangingPunct="1"/>
            <a:r>
              <a:rPr lang="fr-FR" sz="1000" smtClean="0"/>
              <a:t>Quality assurance strandards by WHO and national authorities are in place to ensure proper storage, handling and administration (incl. disposal). Authorities define best practices. Guidance includes standards and good practices regarding shipping requirements; condition upon arrival; storage requirements; shelf life; instructions for reconstitution and use; shelf life after reconstititution, thawing and opening; and any special instructions for all recommended vaccines. </a:t>
            </a:r>
          </a:p>
          <a:p>
            <a:pPr eaLnBrk="1" hangingPunct="1"/>
            <a:r>
              <a:rPr lang="fr-FR" sz="1000" smtClean="0"/>
              <a:t>Compliance with standards is essential to prevent incidents and ensure optimal vaccination safety. </a:t>
            </a:r>
          </a:p>
          <a:p>
            <a:pPr eaLnBrk="1" hangingPunct="1"/>
            <a:r>
              <a:rPr lang="fr-FR" sz="1000" b="1" smtClean="0"/>
              <a:t>Example of guidance: </a:t>
            </a:r>
            <a:r>
              <a:rPr lang="fr-FR" sz="1000" smtClean="0"/>
              <a:t>CDC http://www.cdc.gov/Ncidod/Dq/pdf/ti_vacc_handl_admin_guid.pdf</a:t>
            </a:r>
            <a:endParaRPr lang="fr-FR" sz="900" smtClean="0"/>
          </a:p>
          <a:p>
            <a:pPr eaLnBrk="1" hangingPunct="1"/>
            <a:endParaRPr lang="fr-FR" sz="900" b="1" smtClean="0"/>
          </a:p>
          <a:p>
            <a:pPr eaLnBrk="1" hangingPunct="1"/>
            <a:r>
              <a:rPr lang="fr-FR" sz="1000" b="1" smtClean="0"/>
              <a:t>Sources:</a:t>
            </a:r>
            <a:r>
              <a:rPr lang="fr-FR" sz="1000" smtClean="0"/>
              <a:t> </a:t>
            </a:r>
          </a:p>
          <a:p>
            <a:pPr eaLnBrk="1" hangingPunct="1"/>
            <a:r>
              <a:rPr lang="fr-FR" sz="900" smtClean="0"/>
              <a:t>WHO (P.Duclos), May 2008 </a:t>
            </a:r>
          </a:p>
          <a:p>
            <a:pPr eaLnBrk="1" hangingPunct="1"/>
            <a:r>
              <a:rPr lang="fr-FR" sz="900" smtClean="0"/>
              <a:t>WHO website: </a:t>
            </a:r>
            <a:r>
              <a:rPr lang="fr-FR" sz="1000" smtClean="0"/>
              <a:t>http://www.who.int/vaccines-documents/DoxGen/H5-CC.htm</a:t>
            </a:r>
          </a:p>
          <a:p>
            <a:pPr eaLnBrk="1" hangingPunct="1"/>
            <a:r>
              <a:rPr lang="fr-FR" sz="1000" smtClean="0"/>
              <a:t>                     http://www.who.int/vaccines-documents/DocsPDF99/www9928.pdf</a:t>
            </a:r>
          </a:p>
          <a:p>
            <a:pPr eaLnBrk="1" hangingPunct="1"/>
            <a:r>
              <a:rPr lang="fr-FR" sz="900" smtClean="0"/>
              <a:t>CDC, </a:t>
            </a:r>
            <a:r>
              <a:rPr lang="fr-FR" sz="1000" smtClean="0"/>
              <a:t>http://www.cdc.gov/vaccines/pubs/vac-mgt-book.htm [last accessed April 2009]</a:t>
            </a:r>
            <a:endParaRPr lang="fr-FR" sz="900" smtClean="0"/>
          </a:p>
          <a:p>
            <a:pPr eaLnBrk="1" hangingPunct="1"/>
            <a:r>
              <a:rPr lang="fr-FR" sz="1000" smtClean="0"/>
              <a:t>Halsey, Institute for Vaccine Safety, J Hopkins University</a:t>
            </a:r>
          </a:p>
          <a:p>
            <a:pPr eaLnBrk="1" hangingPunct="1"/>
            <a:endParaRPr lang="fr-F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8492B9AF-8A79-4CA5-B6C5-79F19BACBEE0}" type="slidenum">
              <a:rPr lang="fr-FR">
                <a:ea typeface="ヒラギノ角ゴ Pro W3" pitchFamily="-128" charset="-128"/>
              </a:rPr>
              <a:pPr/>
              <a:t>26</a:t>
            </a:fld>
            <a:endParaRPr lang="fr-FR">
              <a:ea typeface="ヒラギノ角ゴ Pro W3" pitchFamily="-128" charset="-128"/>
            </a:endParaRPr>
          </a:p>
        </p:txBody>
      </p:sp>
      <p:sp>
        <p:nvSpPr>
          <p:cNvPr id="36867" name="Rectangle 2"/>
          <p:cNvSpPr>
            <a:spLocks noGrp="1" noRot="1" noChangeAspect="1" noChangeArrowheads="1" noTextEdit="1"/>
          </p:cNvSpPr>
          <p:nvPr>
            <p:ph type="sldImg"/>
          </p:nvPr>
        </p:nvSpPr>
        <p:spPr>
          <a:solidFill>
            <a:srgbClr val="FFFFFF"/>
          </a:solidFill>
          <a:ln/>
        </p:spPr>
      </p:sp>
      <p:sp>
        <p:nvSpPr>
          <p:cNvPr id="36868" name="Rectangle 3"/>
          <p:cNvSpPr>
            <a:spLocks noGrp="1" noChangeArrowheads="1"/>
          </p:cNvSpPr>
          <p:nvPr>
            <p:ph type="body" idx="1"/>
          </p:nvPr>
        </p:nvSpPr>
        <p:spPr>
          <a:solidFill>
            <a:srgbClr val="FFFFFF"/>
          </a:solidFill>
          <a:ln>
            <a:solidFill>
              <a:srgbClr val="000000"/>
            </a:solidFill>
          </a:ln>
        </p:spPr>
        <p:txBody>
          <a:bodyPr lIns="89428" tIns="44714" rIns="89428" bIns="44714"/>
          <a:lstStyle/>
          <a:p>
            <a:pPr eaLnBrk="1" hangingPunct="1"/>
            <a:r>
              <a:rPr lang="fr-FR" sz="1000" b="1" smtClean="0"/>
              <a:t>Note: adapt with other examples</a:t>
            </a:r>
          </a:p>
          <a:p>
            <a:pPr eaLnBrk="1" hangingPunct="1"/>
            <a:r>
              <a:rPr lang="fr-FR" sz="1000" b="1" smtClean="0"/>
              <a:t>Comments:</a:t>
            </a:r>
          </a:p>
          <a:p>
            <a:pPr eaLnBrk="1" hangingPunct="1"/>
            <a:r>
              <a:rPr lang="fr-FR" sz="1000" smtClean="0"/>
              <a:t>Vaccines are under constant surveillance throughout their life cycle. Before and after licensure vaccine safety is continuously evaluated </a:t>
            </a:r>
            <a:r>
              <a:rPr lang="en-GB" sz="1000" smtClean="0"/>
              <a:t>to detect any signal of a potential adverse event</a:t>
            </a:r>
            <a:r>
              <a:rPr lang="fr-FR" sz="1000" smtClean="0"/>
              <a:t>.  </a:t>
            </a:r>
          </a:p>
          <a:p>
            <a:pPr eaLnBrk="1" hangingPunct="1"/>
            <a:r>
              <a:rPr lang="en-GB" sz="1000" smtClean="0"/>
              <a:t>Several thousands of subjects from the last phase of clinical studies are followed for 4 to 10 years after the study's completion. </a:t>
            </a:r>
            <a:endParaRPr lang="fr-FR" sz="1000" smtClean="0"/>
          </a:p>
          <a:p>
            <a:pPr eaLnBrk="1" hangingPunct="1"/>
            <a:r>
              <a:rPr lang="en-GB" sz="1000" smtClean="0"/>
              <a:t>Large active post-marketing surveillance programme are also in place to carefully monitor the benefit/risk ratio in practical use. They can include up to 44,000 subjects (eg HPV vaccination). </a:t>
            </a:r>
          </a:p>
          <a:p>
            <a:pPr eaLnBrk="1" hangingPunct="1"/>
            <a:r>
              <a:rPr lang="en-GB" sz="1000" smtClean="0"/>
              <a:t>In addition, complementary studies further examine vaccine safety in special populations (eg pregnant women) or in concomitance with the use of other vaccines. </a:t>
            </a:r>
          </a:p>
          <a:p>
            <a:pPr eaLnBrk="1" hangingPunct="1"/>
            <a:r>
              <a:rPr lang="en-GB" sz="1000" smtClean="0"/>
              <a:t>All theses studies are carried out in close coordination with regulatory agencies, national health authorities and independent experts. </a:t>
            </a:r>
          </a:p>
          <a:p>
            <a:pPr eaLnBrk="1" hangingPunct="1"/>
            <a:r>
              <a:rPr lang="fr-FR" sz="1000" u="sng" smtClean="0"/>
              <a:t>Sources:</a:t>
            </a:r>
          </a:p>
          <a:p>
            <a:pPr eaLnBrk="1" hangingPunct="1"/>
            <a:r>
              <a:rPr lang="en-US" sz="1000" smtClean="0"/>
              <a:t>UK </a:t>
            </a:r>
            <a:r>
              <a:rPr lang="fr-FR" sz="1000" smtClean="0"/>
              <a:t>Department of Health. Immunisation against Infectious Disease. Surveillance and monitoring for vaccine safety Chapter 8, August 2006. http://www.dh.gov.uk/PolicyAndGuidance/HealthAndSocialCareTopics/Greenbook/fs/en Accessed April 2009</a:t>
            </a:r>
          </a:p>
          <a:p>
            <a:pPr eaLnBrk="1" hangingPunct="1"/>
            <a:r>
              <a:rPr lang="fr-FR" sz="1000" smtClean="0"/>
              <a:t>French authorities- AFSSAPS http://www.afssaps.fr/Activites/Pharmacovigilance/Pharmacovigilance/%28offset%29/0 - Accessed April 2009</a:t>
            </a:r>
          </a:p>
          <a:p>
            <a:pPr eaLnBrk="1" hangingPunct="1"/>
            <a:endParaRPr lang="fr-FR" smtClean="0"/>
          </a:p>
          <a:p>
            <a:pPr eaLnBrk="1" hangingPunct="1"/>
            <a:endParaRPr lang="fr-F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F4D780-BD97-42D3-A1E5-DE5BE7779F2F}" type="slidenum">
              <a:rPr lang="fr-FR"/>
              <a:pPr/>
              <a:t>27</a:t>
            </a:fld>
            <a:endParaRPr lang="fr-FR"/>
          </a:p>
        </p:txBody>
      </p:sp>
      <p:sp>
        <p:nvSpPr>
          <p:cNvPr id="954370" name="Rectangle 2"/>
          <p:cNvSpPr>
            <a:spLocks noGrp="1" noRot="1" noChangeAspect="1" noChangeArrowheads="1" noTextEdit="1"/>
          </p:cNvSpPr>
          <p:nvPr>
            <p:ph type="sldImg"/>
          </p:nvPr>
        </p:nvSpPr>
        <p:spPr>
          <a:ln/>
        </p:spPr>
      </p:sp>
      <p:sp>
        <p:nvSpPr>
          <p:cNvPr id="954371" name="Rectangle 3"/>
          <p:cNvSpPr>
            <a:spLocks noGrp="1" noChangeArrowheads="1"/>
          </p:cNvSpPr>
          <p:nvPr>
            <p:ph type="body" idx="1"/>
          </p:nvPr>
        </p:nvSpPr>
        <p:spPr/>
        <p:txBody>
          <a:bodyPr/>
          <a:lstStyle/>
          <a:p>
            <a:r>
              <a:rPr lang="en-US"/>
              <a:t>Possible sum-up slide to be used, if necessary, at local level.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To summarise, vaccines have a positive effect on individuals, communities and economies.</a:t>
            </a:r>
          </a:p>
          <a:p>
            <a:endParaRPr lang="en-GB" dirty="0" smtClean="0"/>
          </a:p>
          <a:p>
            <a:r>
              <a:rPr lang="en-GB" dirty="0" smtClean="0"/>
              <a:t>The following</a:t>
            </a:r>
            <a:r>
              <a:rPr lang="en-GB" baseline="0" dirty="0" smtClean="0"/>
              <a:t> slides provide some specific examples of these benefits in real-world situations.</a:t>
            </a:r>
            <a:endParaRPr lang="en-GB" dirty="0" smtClean="0"/>
          </a:p>
          <a:p>
            <a:endParaRPr lang="en-GB" dirty="0"/>
          </a:p>
        </p:txBody>
      </p:sp>
      <p:sp>
        <p:nvSpPr>
          <p:cNvPr id="4" name="Slide Number Placeholder 3"/>
          <p:cNvSpPr>
            <a:spLocks noGrp="1"/>
          </p:cNvSpPr>
          <p:nvPr>
            <p:ph type="sldNum" sz="quarter" idx="10"/>
          </p:nvPr>
        </p:nvSpPr>
        <p:spPr/>
        <p:txBody>
          <a:bodyPr/>
          <a:lstStyle/>
          <a:p>
            <a:fld id="{AC592DC9-0E07-4BD7-840C-6653602109F5}" type="slidenum">
              <a:rPr lang="en-GB" smtClean="0"/>
              <a:pPr/>
              <a:t>28</a:t>
            </a:fld>
            <a:endParaRPr lang="en-GB"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846">
              <a:defRPr/>
            </a:pPr>
            <a:r>
              <a:rPr lang="en-GB" dirty="0" smtClean="0"/>
              <a:t>Vaccination is a proven method for controlling and even eradicating disease; for example smallpox was eradicated in 1979 after a massive worldwide immunisation campaign.</a:t>
            </a:r>
            <a:r>
              <a:rPr lang="en-GB" baseline="30000" dirty="0" smtClean="0"/>
              <a:t>13</a:t>
            </a:r>
          </a:p>
          <a:p>
            <a:pPr defTabSz="912846">
              <a:defRPr/>
            </a:pPr>
            <a:endParaRPr lang="en-US" b="1" dirty="0" smtClean="0"/>
          </a:p>
          <a:p>
            <a:pPr defTabSz="912846">
              <a:defRPr/>
            </a:pPr>
            <a:r>
              <a:rPr lang="en-GB" dirty="0" smtClean="0"/>
              <a:t>‘Herd immunity’ – the state in which immunisation levels are so high that even those not immunised may</a:t>
            </a:r>
            <a:r>
              <a:rPr lang="en-GB" baseline="0" dirty="0" smtClean="0"/>
              <a:t> be</a:t>
            </a:r>
            <a:r>
              <a:rPr lang="en-GB" dirty="0" smtClean="0"/>
              <a:t> protected</a:t>
            </a:r>
            <a:r>
              <a:rPr lang="en-US" dirty="0" smtClean="0"/>
              <a:t> – has also been observed in instances where levels of vaccination are very high.</a:t>
            </a:r>
            <a:r>
              <a:rPr lang="en-US" baseline="30000" dirty="0" smtClean="0"/>
              <a:t>14</a:t>
            </a:r>
          </a:p>
          <a:p>
            <a:pPr defTabSz="912846">
              <a:defRPr/>
            </a:pPr>
            <a:endParaRPr lang="en-US" dirty="0" smtClean="0"/>
          </a:p>
          <a:p>
            <a:pPr defTabSz="912846">
              <a:defRPr/>
            </a:pPr>
            <a:r>
              <a:rPr lang="en-US" b="0" dirty="0" smtClean="0"/>
              <a:t>For example,</a:t>
            </a:r>
            <a:r>
              <a:rPr lang="en-US" b="0" baseline="0" dirty="0" smtClean="0"/>
              <a:t> studies have suggested that rotavirus vaccination may limit the transmission of the virus, thereby protecting older children who cannot be vaccinated.</a:t>
            </a:r>
            <a:r>
              <a:rPr lang="en-US" b="0" baseline="30000" dirty="0" smtClean="0"/>
              <a:t>10</a:t>
            </a:r>
          </a:p>
          <a:p>
            <a:pPr defTabSz="912846">
              <a:defRPr/>
            </a:pPr>
            <a:endParaRPr lang="en-US" b="0" dirty="0" smtClean="0"/>
          </a:p>
          <a:p>
            <a:pPr defTabSz="912846">
              <a:defRPr/>
            </a:pPr>
            <a:r>
              <a:rPr lang="en-GB" sz="1000" baseline="30000" dirty="0" smtClean="0"/>
              <a:t>13 </a:t>
            </a:r>
            <a:r>
              <a:rPr lang="en-GB" sz="1000" dirty="0" smtClean="0"/>
              <a:t>UNICEF. The progress of nations 1996 – Health. February 2006. Available at: </a:t>
            </a:r>
            <a:r>
              <a:rPr lang="en-GB" sz="1000" u="sng" dirty="0" smtClean="0">
                <a:hlinkClick r:id="rId3"/>
              </a:rPr>
              <a:t>http://www.unicef.org/pon96/hevaccin.htm</a:t>
            </a:r>
            <a:r>
              <a:rPr lang="en-GB" sz="1000" dirty="0" smtClean="0"/>
              <a:t> (Last accessed 18 April 2011)</a:t>
            </a:r>
            <a:endParaRPr lang="en-US" sz="1000" b="1" dirty="0" smtClean="0"/>
          </a:p>
          <a:p>
            <a:pPr defTabSz="912846">
              <a:defRPr/>
            </a:pPr>
            <a:r>
              <a:rPr lang="en-US" sz="1000" baseline="30000" dirty="0" smtClean="0"/>
              <a:t>14</a:t>
            </a:r>
            <a:r>
              <a:rPr lang="en-US" sz="1000" dirty="0" smtClean="0"/>
              <a:t> </a:t>
            </a:r>
            <a:r>
              <a:rPr lang="en-GB" sz="1000" dirty="0" smtClean="0"/>
              <a:t>WHO. Vaccination greatly reduces disease, disability, death and inequity worldwide. Bulletin of the WHO 2008; 86(2): 81-160</a:t>
            </a:r>
            <a:endParaRPr lang="en-US" sz="1000" b="1" dirty="0" smtClean="0"/>
          </a:p>
          <a:p>
            <a:pPr defTabSz="912846">
              <a:defRPr/>
            </a:pPr>
            <a:r>
              <a:rPr lang="en-US" sz="1000" baseline="30000" dirty="0" smtClean="0"/>
              <a:t>10</a:t>
            </a:r>
            <a:r>
              <a:rPr lang="en-US" sz="1000" b="1" dirty="0" smtClean="0"/>
              <a:t> </a:t>
            </a:r>
            <a:r>
              <a:rPr lang="en-GB" sz="1000" dirty="0" smtClean="0"/>
              <a:t>Patel M et al. Real-world impact of rotavirus vaccination. The Paediatric Infectious Disease Journal 2011; 30(1): S1-S5</a:t>
            </a:r>
          </a:p>
          <a:p>
            <a:pPr defTabSz="912846">
              <a:defRPr/>
            </a:pPr>
            <a:endParaRPr lang="mk-MK" dirty="0" smtClean="0"/>
          </a:p>
          <a:p>
            <a:pPr defTabSz="912846">
              <a:defRPr/>
            </a:pPr>
            <a:r>
              <a:rPr lang="en-GB" dirty="0" smtClean="0"/>
              <a:t>Vaccination campaigns can decrease hospitalisations – and with this reduce the significant costs associated with in-patient stays.</a:t>
            </a:r>
          </a:p>
          <a:p>
            <a:pPr defTabSz="912846">
              <a:defRPr/>
            </a:pPr>
            <a:endParaRPr lang="en-GB" dirty="0" smtClean="0"/>
          </a:p>
          <a:p>
            <a:pPr defTabSz="912846">
              <a:defRPr/>
            </a:pPr>
            <a:r>
              <a:rPr lang="en-GB" dirty="0" smtClean="0"/>
              <a:t>Since the introduction of the rotavirus vaccine in national immunisation programmes in 2006, dramatic reductions in severe cases of childhood diarrhoea resulting in hospitalisation have been observed in countries with a range of economic statuses.</a:t>
            </a:r>
            <a:r>
              <a:rPr lang="en-GB" baseline="30000" dirty="0" smtClean="0"/>
              <a:t>10</a:t>
            </a:r>
            <a:endParaRPr lang="en-US" baseline="30000" dirty="0" smtClean="0"/>
          </a:p>
          <a:p>
            <a:pPr defTabSz="912846">
              <a:defRPr/>
            </a:pPr>
            <a:endParaRPr lang="en-US" b="1" dirty="0" smtClean="0"/>
          </a:p>
          <a:p>
            <a:pPr defTabSz="912846">
              <a:defRPr/>
            </a:pPr>
            <a:r>
              <a:rPr lang="en-GB" sz="1000" baseline="30000" dirty="0" smtClean="0"/>
              <a:t>10 </a:t>
            </a:r>
            <a:r>
              <a:rPr lang="en-GB" sz="1000" dirty="0" smtClean="0"/>
              <a:t>Patel et al. Real-world impact of rotavirus vaccination. The </a:t>
            </a:r>
            <a:r>
              <a:rPr lang="en-GB" sz="1000" dirty="0" err="1" smtClean="0"/>
              <a:t>Pediatric</a:t>
            </a:r>
            <a:r>
              <a:rPr lang="en-GB" sz="1000" dirty="0" smtClean="0"/>
              <a:t> Infections Disease Journal 2011; 30(1): S1-S5</a:t>
            </a:r>
            <a:endParaRPr lang="en-US" sz="1000" b="1" dirty="0" smtClean="0"/>
          </a:p>
          <a:p>
            <a:pPr defTabSz="912846">
              <a:defRPr/>
            </a:pPr>
            <a:endParaRPr lang="en-US" dirty="0" smtClean="0"/>
          </a:p>
          <a:p>
            <a:pPr defTabSz="912846">
              <a:defRPr/>
            </a:pPr>
            <a:r>
              <a:rPr lang="en-US" dirty="0" smtClean="0"/>
              <a:t>Vaccines can reduce permanent disabilities caused as a result of vaccine-preventable diseases.</a:t>
            </a:r>
          </a:p>
          <a:p>
            <a:pPr defTabSz="912846">
              <a:defRPr/>
            </a:pPr>
            <a:endParaRPr lang="en-US" b="1" dirty="0" smtClean="0"/>
          </a:p>
          <a:p>
            <a:pPr defTabSz="912846">
              <a:defRPr/>
            </a:pPr>
            <a:r>
              <a:rPr lang="en-US" dirty="0" smtClean="0"/>
              <a:t>For example, since the launch of the </a:t>
            </a:r>
            <a:r>
              <a:rPr lang="en-GB" dirty="0" smtClean="0"/>
              <a:t>Global Poliomyelitis Eradication Initiative (GPEI) in 1988 more than 5 million cases of paralytic polio have been prevented.</a:t>
            </a:r>
            <a:r>
              <a:rPr lang="en-GB" baseline="30000" dirty="0" smtClean="0"/>
              <a:t>4</a:t>
            </a:r>
            <a:r>
              <a:rPr lang="en-GB" dirty="0" smtClean="0"/>
              <a:t> Previously these would have resulted in patients, mainly children, being confined to a life using crutches, braces, wheelchairs and iron lungs.</a:t>
            </a:r>
          </a:p>
          <a:p>
            <a:pPr defTabSz="912846">
              <a:defRPr/>
            </a:pPr>
            <a:endParaRPr lang="en-GB" dirty="0" smtClean="0"/>
          </a:p>
          <a:p>
            <a:pPr defTabSz="912846">
              <a:defRPr/>
            </a:pPr>
            <a:r>
              <a:rPr lang="en-GB" sz="1000" baseline="30000" dirty="0" smtClean="0"/>
              <a:t>4 </a:t>
            </a:r>
            <a:r>
              <a:rPr lang="en-GB" sz="1000" dirty="0" smtClean="0"/>
              <a:t>WHO Fact sheet No 114 November 2010  Available at </a:t>
            </a:r>
            <a:r>
              <a:rPr lang="en-GB" sz="1000" u="sng" dirty="0" smtClean="0">
                <a:hlinkClick r:id="rId4"/>
              </a:rPr>
              <a:t>http://www.who.int/mediacentre/factsheets/fs114/en/index.html</a:t>
            </a:r>
            <a:r>
              <a:rPr lang="en-GB" sz="1000" dirty="0" smtClean="0"/>
              <a:t> (Last accessed 28 February 2011)</a:t>
            </a:r>
            <a:endParaRPr lang="en-US" sz="1000" b="1" dirty="0" smtClean="0"/>
          </a:p>
          <a:p>
            <a:pPr defTabSz="912846">
              <a:defRPr/>
            </a:pPr>
            <a:endParaRPr lang="en-US" b="1" dirty="0" smtClean="0"/>
          </a:p>
          <a:p>
            <a:pPr defTabSz="912846">
              <a:defRPr/>
            </a:pPr>
            <a:r>
              <a:rPr lang="en-GB" dirty="0" smtClean="0"/>
              <a:t>Diseases can have a significant impact of productivity – with adults in employment either missing time from work due to their own illness, or the need to care for a dependent such as a child or elderly relative.</a:t>
            </a:r>
          </a:p>
          <a:p>
            <a:pPr defTabSz="912846">
              <a:defRPr/>
            </a:pPr>
            <a:endParaRPr lang="en-GB" dirty="0" smtClean="0"/>
          </a:p>
          <a:p>
            <a:pPr defTabSz="912846">
              <a:defRPr/>
            </a:pPr>
            <a:r>
              <a:rPr lang="en-GB" dirty="0" smtClean="0"/>
              <a:t>In the USA the economic burden of influenza is estimated at $87.1 billion per year, when including indirect costs such as lost productivity, lost earnings and loss of life. Direct medical costs account for just $10.4 billion of this total.</a:t>
            </a:r>
            <a:r>
              <a:rPr lang="en-GB" baseline="30000" dirty="0" smtClean="0"/>
              <a:t>15</a:t>
            </a:r>
            <a:endParaRPr lang="en-US" baseline="30000" dirty="0" smtClean="0"/>
          </a:p>
          <a:p>
            <a:pPr defTabSz="912846">
              <a:defRPr/>
            </a:pPr>
            <a:endParaRPr lang="en-US" b="1" dirty="0" smtClean="0"/>
          </a:p>
          <a:p>
            <a:pPr defTabSz="912846">
              <a:defRPr/>
            </a:pPr>
            <a:r>
              <a:rPr lang="en-GB" sz="1000" baseline="30000" dirty="0" smtClean="0"/>
              <a:t>15 </a:t>
            </a:r>
            <a:r>
              <a:rPr lang="en-GB" sz="1000" dirty="0" err="1" smtClean="0"/>
              <a:t>Monto</a:t>
            </a:r>
            <a:r>
              <a:rPr lang="en-GB" sz="1000" dirty="0" smtClean="0"/>
              <a:t> A et al. Influenza control in the 21</a:t>
            </a:r>
            <a:r>
              <a:rPr lang="en-GB" sz="1000" baseline="30000" dirty="0" smtClean="0"/>
              <a:t>st</a:t>
            </a:r>
            <a:r>
              <a:rPr lang="en-GB" sz="1000" dirty="0" smtClean="0"/>
              <a:t> century: Optimizing protection of older adults. Vaccine 2009; 27: 5043-5053</a:t>
            </a:r>
            <a:endParaRPr lang="en-US" sz="1000" b="1" dirty="0" smtClean="0"/>
          </a:p>
          <a:p>
            <a:pPr defTabSz="912846">
              <a:defRPr/>
            </a:pPr>
            <a:endParaRPr lang="en-US" dirty="0" smtClean="0"/>
          </a:p>
          <a:p>
            <a:endParaRPr lang="en-GB" dirty="0" smtClean="0"/>
          </a:p>
          <a:p>
            <a:pPr defTabSz="912846">
              <a:defRPr/>
            </a:pPr>
            <a:r>
              <a:rPr lang="en-GB" dirty="0" smtClean="0"/>
              <a:t>Vaccines have been proven to decrease long-term healthcare costs.</a:t>
            </a:r>
          </a:p>
          <a:p>
            <a:pPr defTabSz="912846">
              <a:defRPr/>
            </a:pPr>
            <a:endParaRPr lang="en-GB" dirty="0" smtClean="0"/>
          </a:p>
          <a:p>
            <a:pPr defTabSz="912846">
              <a:defRPr/>
            </a:pPr>
            <a:r>
              <a:rPr lang="en-GB" dirty="0" smtClean="0"/>
              <a:t>For example, a Kenyan study estimated that a one week ‘supplemental immunization activity’ against measles carried out in 2002 – in which approximately 13 million children were vaccinated – would result in a net saving of $12 million in healthcare costs over the following ten years.</a:t>
            </a:r>
            <a:r>
              <a:rPr lang="en-GB" baseline="30000" dirty="0" smtClean="0"/>
              <a:t>16</a:t>
            </a:r>
          </a:p>
          <a:p>
            <a:pPr defTabSz="912846">
              <a:defRPr/>
            </a:pPr>
            <a:endParaRPr lang="en-US" dirty="0" smtClean="0"/>
          </a:p>
          <a:p>
            <a:pPr defTabSz="912846">
              <a:defRPr/>
            </a:pPr>
            <a:r>
              <a:rPr lang="en-GB" sz="1000" baseline="30000" dirty="0" smtClean="0"/>
              <a:t>16 </a:t>
            </a:r>
            <a:r>
              <a:rPr lang="en-GB" sz="1000" dirty="0" smtClean="0"/>
              <a:t>WHO. Fact sheet - Immunization against diseases of public health importance. March 2005. Available at: </a:t>
            </a:r>
            <a:r>
              <a:rPr lang="en-GB" sz="1000" u="sng" dirty="0" smtClean="0">
                <a:hlinkClick r:id="rId5"/>
              </a:rPr>
              <a:t>http://whqlibdoc.who.int/fact_sheet/2005/FS_288.pdf</a:t>
            </a:r>
            <a:r>
              <a:rPr lang="en-GB" sz="1000" dirty="0" smtClean="0"/>
              <a:t> (Last accessed 9 May 2011)</a:t>
            </a:r>
            <a:endParaRPr lang="en-US" sz="1000" b="1" dirty="0" smtClean="0"/>
          </a:p>
          <a:p>
            <a:pPr defTabSz="912846">
              <a:defRPr/>
            </a:pPr>
            <a:endParaRPr lang="en-US" dirty="0" smtClean="0"/>
          </a:p>
          <a:p>
            <a:endParaRPr lang="en-GB" dirty="0"/>
          </a:p>
        </p:txBody>
      </p:sp>
      <p:sp>
        <p:nvSpPr>
          <p:cNvPr id="4" name="Slide Number Placeholder 3"/>
          <p:cNvSpPr>
            <a:spLocks noGrp="1"/>
          </p:cNvSpPr>
          <p:nvPr>
            <p:ph type="sldNum" sz="quarter" idx="10"/>
          </p:nvPr>
        </p:nvSpPr>
        <p:spPr/>
        <p:txBody>
          <a:bodyPr/>
          <a:lstStyle/>
          <a:p>
            <a:fld id="{AC592DC9-0E07-4BD7-840C-6653602109F5}" type="slidenum">
              <a:rPr lang="en-GB" smtClean="0"/>
              <a:pPr/>
              <a:t>29</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586AE95-B052-49A5-B303-E22C8790AAF9}" type="slidenum">
              <a:rPr lang="fr-FR"/>
              <a:pPr/>
              <a:t>4</a:t>
            </a:fld>
            <a:endParaRPr lang="fr-FR"/>
          </a:p>
        </p:txBody>
      </p:sp>
      <p:sp>
        <p:nvSpPr>
          <p:cNvPr id="824322" name="Rectangle 7"/>
          <p:cNvSpPr txBox="1">
            <a:spLocks noGrp="1" noChangeArrowheads="1"/>
          </p:cNvSpPr>
          <p:nvPr/>
        </p:nvSpPr>
        <p:spPr bwMode="auto">
          <a:xfrm>
            <a:off x="3882904" y="8684270"/>
            <a:ext cx="2973998" cy="457622"/>
          </a:xfrm>
          <a:prstGeom prst="rect">
            <a:avLst/>
          </a:prstGeom>
          <a:noFill/>
          <a:ln w="9525">
            <a:noFill/>
            <a:miter lim="800000"/>
            <a:headEnd/>
            <a:tailEnd/>
          </a:ln>
        </p:spPr>
        <p:txBody>
          <a:bodyPr lIns="94149" tIns="47072" rIns="94149" bIns="47072" anchor="b"/>
          <a:lstStyle/>
          <a:p>
            <a:pPr algn="r" defTabSz="941388" eaLnBrk="1" hangingPunct="1"/>
            <a:fld id="{D2C7F2AF-2CD0-42B1-90BB-E18B407468FF}" type="slidenum">
              <a:rPr lang="fr-FR" sz="1200"/>
              <a:pPr algn="r" defTabSz="941388" eaLnBrk="1" hangingPunct="1"/>
              <a:t>4</a:t>
            </a:fld>
            <a:endParaRPr lang="fr-FR" sz="1200"/>
          </a:p>
        </p:txBody>
      </p:sp>
      <p:sp>
        <p:nvSpPr>
          <p:cNvPr id="824323" name="Rectangle 2"/>
          <p:cNvSpPr>
            <a:spLocks noGrp="1" noRot="1" noChangeAspect="1" noChangeArrowheads="1" noTextEdit="1"/>
          </p:cNvSpPr>
          <p:nvPr>
            <p:ph type="sldImg"/>
          </p:nvPr>
        </p:nvSpPr>
        <p:spPr>
          <a:xfrm>
            <a:off x="1168400" y="679450"/>
            <a:ext cx="4532313" cy="3400425"/>
          </a:xfrm>
          <a:ln/>
        </p:spPr>
      </p:sp>
      <p:sp>
        <p:nvSpPr>
          <p:cNvPr id="824324" name="Rectangle 3"/>
          <p:cNvSpPr>
            <a:spLocks noGrp="1" noChangeArrowheads="1"/>
          </p:cNvSpPr>
          <p:nvPr>
            <p:ph type="body" idx="1"/>
          </p:nvPr>
        </p:nvSpPr>
        <p:spPr>
          <a:xfrm>
            <a:off x="609967" y="4308393"/>
            <a:ext cx="5638067" cy="4156555"/>
          </a:xfrm>
        </p:spPr>
        <p:txBody>
          <a:bodyPr lIns="94149" tIns="47072" rIns="94149" bIns="47072"/>
          <a:lstStyle/>
          <a:p>
            <a:pPr marL="228600" indent="-228600">
              <a:lnSpc>
                <a:spcPct val="80000"/>
              </a:lnSpc>
            </a:pPr>
            <a:r>
              <a:rPr lang="en-GB" sz="900" b="1"/>
              <a:t>Comments:</a:t>
            </a:r>
            <a:r>
              <a:rPr lang="en-GB" sz="900"/>
              <a:t> </a:t>
            </a:r>
            <a:r>
              <a:rPr lang="fr-FR" sz="800" b="1"/>
              <a:t>Adapt and add local data </a:t>
            </a:r>
            <a:r>
              <a:rPr lang="fr-FR" sz="800"/>
              <a:t>(other diseases)</a:t>
            </a:r>
            <a:r>
              <a:rPr lang="fr-FR" sz="800" b="1"/>
              <a:t> according to your local context</a:t>
            </a:r>
          </a:p>
          <a:p>
            <a:pPr marL="228600" indent="-228600">
              <a:lnSpc>
                <a:spcPct val="80000"/>
              </a:lnSpc>
            </a:pPr>
            <a:r>
              <a:rPr lang="fr-FR" sz="600" b="1"/>
              <a:t>WHO Euro call to action 2008:</a:t>
            </a:r>
            <a:r>
              <a:rPr lang="fr-FR" sz="600"/>
              <a:t> </a:t>
            </a:r>
          </a:p>
          <a:p>
            <a:pPr marL="228600" indent="-228600">
              <a:lnSpc>
                <a:spcPct val="80000"/>
              </a:lnSpc>
            </a:pPr>
            <a:r>
              <a:rPr lang="fr-FR" sz="600"/>
              <a:t>« </a:t>
            </a:r>
            <a:r>
              <a:rPr lang="fr-FR" sz="600" u="sng"/>
              <a:t>In the European Region, 32 000 children still die each year from vaccine-preventable diseases </a:t>
            </a:r>
            <a:r>
              <a:rPr lang="fr-FR" sz="600"/>
              <a:t>and some 600 000 infants miss their basic vaccine doses of diphtheria, tetanus and pertussis (DTP)…” said Dr Danzon, head of WHO Euro. WHO Regional Office for Europe. Immunization and the paradox of success. Copenhagen April 21, 2008; http://www.euro.who.int/mediacentre/PR/2008/20080421_1 [accessed March 13, 2009].</a:t>
            </a:r>
            <a:r>
              <a:rPr lang="fr-FR" sz="700"/>
              <a:t> </a:t>
            </a:r>
            <a:endParaRPr lang="en-GB" sz="400"/>
          </a:p>
          <a:p>
            <a:pPr marL="228600" indent="-228600">
              <a:lnSpc>
                <a:spcPct val="80000"/>
              </a:lnSpc>
            </a:pPr>
            <a:endParaRPr lang="fr-FR" sz="400"/>
          </a:p>
          <a:p>
            <a:pPr marL="228600" indent="-228600">
              <a:lnSpc>
                <a:spcPct val="80000"/>
              </a:lnSpc>
            </a:pPr>
            <a:r>
              <a:rPr lang="fr-FR" sz="700"/>
              <a:t>« To our shame, European children still die from vaccine-preventable killers or related causes.  Medical science has provided vaccines against over 20 serious diseases and evidence of the success is as robust as it is edifying. Governments should convey this message unequivocally and relentlessly to their people. Not to vaccinate a child is to allow killer diseases to continue to circulate in the family, in the community and in the world beyond.</a:t>
            </a:r>
          </a:p>
          <a:p>
            <a:pPr marL="228600" indent="-228600">
              <a:lnSpc>
                <a:spcPct val="80000"/>
              </a:lnSpc>
            </a:pPr>
            <a:r>
              <a:rPr lang="fr-FR" sz="700"/>
              <a:t>European Immunization Week, celebrated in April, is an annual occasion to assist governments in the WHO European Region to do just that. It provides a regional focus and framework for politicians and health professionals to galvanise support for immunization programmes and to analyse where the gaps in coverage lie that allow for the kind of measles outbreaks we are currently witnessing in various western European countries. » WHO Euro – 24 July 2008 : Jagessar N, et alii, Editorial: Immunization – Mind the Gap, Vaccine 26 (2008) 6736–6737</a:t>
            </a:r>
          </a:p>
          <a:p>
            <a:pPr marL="228600" indent="-228600">
              <a:lnSpc>
                <a:spcPct val="80000"/>
              </a:lnSpc>
            </a:pPr>
            <a:endParaRPr lang="fr-FR" sz="600"/>
          </a:p>
          <a:p>
            <a:pPr marL="228600" indent="-228600">
              <a:lnSpc>
                <a:spcPct val="80000"/>
              </a:lnSpc>
            </a:pPr>
            <a:r>
              <a:rPr lang="en-GB" sz="600" b="1"/>
              <a:t>Return of Pertussis</a:t>
            </a:r>
            <a:r>
              <a:rPr lang="en-GB" sz="600"/>
              <a:t> </a:t>
            </a:r>
            <a:r>
              <a:rPr lang="en-GB" sz="600" b="1"/>
              <a:t>in the UK</a:t>
            </a:r>
            <a:r>
              <a:rPr lang="en-GB" sz="600"/>
              <a:t> </a:t>
            </a:r>
            <a:r>
              <a:rPr lang="en-US" sz="600"/>
              <a:t>(from EVM paper Paediatric Council recommendations Europe 23 Feb 09)</a:t>
            </a:r>
          </a:p>
          <a:p>
            <a:pPr marL="228600" indent="-228600">
              <a:lnSpc>
                <a:spcPct val="80000"/>
              </a:lnSpc>
            </a:pPr>
            <a:r>
              <a:rPr lang="en-GB" sz="500"/>
              <a:t>During the 1977-79 epidemic: 4% of patients reported in 21 health areas were hospitalized (40% were less than 6 months of age). Among those hospitalized, 1% required intensive care; one-third of these had complications. 12% of patients with complications had pneumonia, and 5% had convulsions. Applying these figures to the entire population of England and Wales indicates that, during the epidemic, as many as 5,000 children were admitted to hospitals (2,000 were less than 6 months of age); 50 required intensive care; 200 developed pneumonia; and 83 had convulsions. In both Glasgow and Edinburgh, extra wards were opened to accommodate children with pertussis. [4] The decline in immunization uptake was a direct consequence of publicity in the press, on radio and television given the alleged hazards of immunization and it is likely to take several years before this damage of the immunization programme can be overcome. [5] The recovery in the uptake of whole cell pertussis vaccine from 30% in 1978 to 91% in 1992 has resulted in a major reduction in the incidence of pertussis, (...). As illustrated in this has been accompanied by a decline in pertussis mortality rates. [6]</a:t>
            </a:r>
            <a:endParaRPr lang="en-US" sz="500"/>
          </a:p>
          <a:p>
            <a:pPr marL="228600" indent="-228600">
              <a:lnSpc>
                <a:spcPct val="80000"/>
              </a:lnSpc>
            </a:pPr>
            <a:endParaRPr lang="en-US" sz="500" b="1"/>
          </a:p>
          <a:p>
            <a:pPr marL="228600" indent="-228600">
              <a:lnSpc>
                <a:spcPct val="80000"/>
              </a:lnSpc>
            </a:pPr>
            <a:r>
              <a:rPr lang="en-US" sz="600" b="1"/>
              <a:t>Measles: </a:t>
            </a:r>
          </a:p>
          <a:p>
            <a:pPr marL="228600" indent="-228600">
              <a:lnSpc>
                <a:spcPct val="80000"/>
              </a:lnSpc>
            </a:pPr>
            <a:r>
              <a:rPr lang="mk-MK" altLang="ja-JP" sz="500" b="1"/>
              <a:t>WHO calls for scaling up of measles vaccination. Children in affluent European countries have a higher risk of infection, 26 February 2009</a:t>
            </a:r>
            <a:r>
              <a:rPr lang="fr-FR" altLang="ja-JP" sz="500"/>
              <a:t> </a:t>
            </a:r>
          </a:p>
          <a:p>
            <a:pPr marL="228600" indent="-228600">
              <a:lnSpc>
                <a:spcPct val="80000"/>
              </a:lnSpc>
            </a:pPr>
            <a:r>
              <a:rPr lang="mk-MK" altLang="ja-JP" sz="500"/>
              <a:t>The WHO Regional Office for Europe calls on governments, health professionals, civil society and donors rapidly to scale up national immunization programmes, as outbreaks of measles grow larger and cross country borders. This highly contagious respiratory illness could spread because many children are not immunized or have received less than the required two doses of measles vaccine.</a:t>
            </a:r>
          </a:p>
          <a:p>
            <a:pPr marL="228600" indent="-228600">
              <a:lnSpc>
                <a:spcPct val="80000"/>
              </a:lnSpc>
            </a:pPr>
            <a:r>
              <a:rPr lang="mk-MK" altLang="ja-JP" sz="500"/>
              <a:t>The decline in immunization rates is attributable to a combination of vaccine scepticism born of ideological positions and, ironically, the success of immunization programmes in earlier generations. In addition, some hard-to-reach vulnerable groups in every country still lack access to immunization. Further, the challenges to immunization are fed by disturbing and dangerously misleading anti-vaccination advocacy campaigns.</a:t>
            </a:r>
          </a:p>
          <a:p>
            <a:pPr marL="228600" indent="-228600">
              <a:lnSpc>
                <a:spcPct val="80000"/>
              </a:lnSpc>
            </a:pPr>
            <a:r>
              <a:rPr lang="mk-MK" altLang="ja-JP" sz="500"/>
              <a:t>Paradoxically, although measles can be avoided through simple and inexpensive vaccines, children in affluent countries have a greater risk of infection. </a:t>
            </a:r>
            <a:r>
              <a:rPr lang="mk-MK" altLang="ja-JP" sz="500" b="1"/>
              <a:t>Over the last 12 months, over 8145 measles cases have been reported in the Region</a:t>
            </a:r>
            <a:r>
              <a:rPr lang="mk-MK" altLang="ja-JP" sz="500"/>
              <a:t>. </a:t>
            </a:r>
            <a:r>
              <a:rPr lang="mk-MK" altLang="ja-JP" sz="500" b="1"/>
              <a:t>Six western countries – Austria, Germany, Italy, Spain, Switzerland and the United Kingdom – and Israel accounted for 86% of them.</a:t>
            </a:r>
          </a:p>
          <a:p>
            <a:pPr marL="228600" indent="-228600">
              <a:lnSpc>
                <a:spcPct val="80000"/>
              </a:lnSpc>
            </a:pPr>
            <a:r>
              <a:rPr lang="mk-MK" altLang="ja-JP" sz="500"/>
              <a:t> In Switzerland, a measles outbreak began in November 2006 with 73 reported cases, and peaked in March 2008, with 2195 reported cases for that year; 500 of them involved complications. This outbreak is continuing. In up to 98% of all cases, the sick children were unvaccinated or only partly vaccinated, mainly by the decision of their parents.</a:t>
            </a:r>
            <a:r>
              <a:rPr lang="fr-FR" altLang="ja-JP" sz="500"/>
              <a:t> </a:t>
            </a:r>
          </a:p>
          <a:p>
            <a:pPr marL="228600" indent="-228600">
              <a:lnSpc>
                <a:spcPct val="80000"/>
              </a:lnSpc>
            </a:pPr>
            <a:endParaRPr lang="en-US" sz="500" b="1"/>
          </a:p>
          <a:p>
            <a:pPr marL="228600" indent="-228600">
              <a:lnSpc>
                <a:spcPct val="80000"/>
              </a:lnSpc>
            </a:pPr>
            <a:r>
              <a:rPr lang="en-US" sz="500" b="1"/>
              <a:t>References:</a:t>
            </a:r>
          </a:p>
          <a:p>
            <a:pPr marL="228600" indent="-228600">
              <a:lnSpc>
                <a:spcPct val="80000"/>
              </a:lnSpc>
              <a:buFontTx/>
              <a:buAutoNum type="arabicParenBoth"/>
            </a:pPr>
            <a:r>
              <a:rPr lang="de-DE" sz="500"/>
              <a:t> M . Muscat et al.,</a:t>
            </a:r>
            <a:r>
              <a:rPr lang="da-DK" sz="500"/>
              <a:t> </a:t>
            </a:r>
            <a:r>
              <a:rPr lang="en-GB" sz="500"/>
              <a:t>Measles in Europe: an epidemiological assessment; The Lancet; 7 January 2009</a:t>
            </a:r>
          </a:p>
          <a:p>
            <a:pPr marL="228600" indent="-228600">
              <a:lnSpc>
                <a:spcPct val="80000"/>
              </a:lnSpc>
              <a:buFontTx/>
              <a:buAutoNum type="arabicParenBoth"/>
            </a:pPr>
            <a:r>
              <a:rPr lang="fr-FR" sz="500"/>
              <a:t> Whichmann O et al. "Further efforts needed to achieve measles elimination in Germany: results of an outbreak investigation" Bull WHO 2009;87:108-115 </a:t>
            </a:r>
          </a:p>
          <a:p>
            <a:pPr marL="228600" indent="-228600">
              <a:lnSpc>
                <a:spcPct val="80000"/>
              </a:lnSpc>
              <a:buFontTx/>
              <a:buAutoNum type="arabicParenBoth"/>
            </a:pPr>
            <a:r>
              <a:rPr lang="fr-FR" sz="500"/>
              <a:t> Health Protection Agency 2009 - http://www.hpa.org.uk/webw/HPAweb&amp;HPAwebStandard/HPAweb_C/1233822584984?p=1231252394302</a:t>
            </a:r>
            <a:r>
              <a:rPr lang="en-GB" sz="500"/>
              <a:t> </a:t>
            </a:r>
          </a:p>
          <a:p>
            <a:pPr marL="228600" indent="-228600">
              <a:lnSpc>
                <a:spcPct val="80000"/>
              </a:lnSpc>
              <a:buFontTx/>
              <a:buAutoNum type="arabicParenBoth"/>
            </a:pPr>
            <a:r>
              <a:rPr lang="en-GB" sz="500"/>
              <a:t> Pertussis: England and Wales; Morb Motal Wkly Rep; 1982; 31(47): 629-632  </a:t>
            </a:r>
          </a:p>
          <a:p>
            <a:pPr marL="228600" indent="-228600">
              <a:lnSpc>
                <a:spcPct val="80000"/>
              </a:lnSpc>
              <a:buFontTx/>
              <a:buAutoNum type="arabicParenBoth"/>
            </a:pPr>
            <a:r>
              <a:rPr lang="en-GB" sz="500"/>
              <a:t> Whooping cough surveillance; Wkly Epidemiol Rec; 1983; 58(4): 23-25</a:t>
            </a:r>
          </a:p>
          <a:p>
            <a:pPr marL="228600" indent="-228600">
              <a:lnSpc>
                <a:spcPct val="80000"/>
              </a:lnSpc>
              <a:buFontTx/>
              <a:buAutoNum type="arabicParenBoth"/>
            </a:pPr>
            <a:r>
              <a:rPr lang="en-GB" sz="500"/>
              <a:t> </a:t>
            </a:r>
            <a:r>
              <a:rPr lang="fr-FR" sz="500"/>
              <a:t>Miller E et al. ; </a:t>
            </a:r>
            <a:r>
              <a:rPr lang="en-GB" sz="500"/>
              <a:t>The epidemiology of pertussis in England and Wales; Commun Dis Rep; 1992; 2(13): R152-R15</a:t>
            </a:r>
            <a:endParaRPr lang="fr-FR" sz="500"/>
          </a:p>
          <a:p>
            <a:pPr marL="228600" indent="-228600">
              <a:lnSpc>
                <a:spcPct val="80000"/>
              </a:lnSpc>
            </a:pPr>
            <a:endParaRPr lang="en-US" sz="500" b="1"/>
          </a:p>
          <a:p>
            <a:pPr marL="228600" indent="-228600">
              <a:lnSpc>
                <a:spcPct val="80000"/>
              </a:lnSpc>
            </a:pPr>
            <a:r>
              <a:rPr lang="en-US" sz="500" b="1"/>
              <a:t>Graph references:</a:t>
            </a:r>
            <a:r>
              <a:rPr lang="en-US" sz="500"/>
              <a:t> </a:t>
            </a:r>
            <a:r>
              <a:rPr lang="da-DK" sz="500"/>
              <a:t>Salisbury D. The immunization program in England: 25th National Immunization Conference Proceedings 1991, Centers for Disease Control and Prevention, Atlanta, GA, 1992: 49–52. </a:t>
            </a:r>
          </a:p>
          <a:p>
            <a:pPr marL="228600" indent="-228600">
              <a:lnSpc>
                <a:spcPct val="80000"/>
              </a:lnSpc>
            </a:pPr>
            <a:r>
              <a:rPr lang="da-DK" sz="500"/>
              <a:t>See also more recent reference: Gangarosa EJ et al; Lancet 1998; 351(9099):356-61</a:t>
            </a:r>
            <a:endParaRPr lang="en-US" sz="5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846">
              <a:defRPr/>
            </a:pPr>
            <a:r>
              <a:rPr lang="en-US" dirty="0" smtClean="0"/>
              <a:t>For example:</a:t>
            </a:r>
          </a:p>
          <a:p>
            <a:pPr defTabSz="912846">
              <a:defRPr/>
            </a:pPr>
            <a:endParaRPr lang="en-US" dirty="0" smtClean="0"/>
          </a:p>
          <a:p>
            <a:pPr defTabSz="912846">
              <a:buFont typeface="Arial" pitchFamily="34" charset="0"/>
              <a:buChar char="•"/>
              <a:defRPr/>
            </a:pPr>
            <a:r>
              <a:rPr lang="en-US" dirty="0" smtClean="0"/>
              <a:t> </a:t>
            </a:r>
            <a:r>
              <a:rPr lang="en-US" b="1" dirty="0" smtClean="0"/>
              <a:t>Pneumococcal disease </a:t>
            </a:r>
            <a:r>
              <a:rPr lang="en-US" dirty="0" smtClean="0"/>
              <a:t>– an infection caused by a bacteria known as ‘</a:t>
            </a:r>
            <a:r>
              <a:rPr lang="en-US" dirty="0" err="1" smtClean="0"/>
              <a:t>pneumococcus</a:t>
            </a:r>
            <a:r>
              <a:rPr lang="en-US" dirty="0" smtClean="0"/>
              <a:t>’ – can cause a range of life-threatening diseases including meningitis, </a:t>
            </a:r>
            <a:r>
              <a:rPr lang="en-US" dirty="0" err="1" smtClean="0"/>
              <a:t>bacteraemia</a:t>
            </a:r>
            <a:r>
              <a:rPr lang="en-US" dirty="0" smtClean="0"/>
              <a:t> (a form of blood poisoning) and </a:t>
            </a:r>
            <a:r>
              <a:rPr lang="en-US" b="1" dirty="0" smtClean="0"/>
              <a:t>pneumonia</a:t>
            </a:r>
            <a:r>
              <a:rPr lang="en-US" dirty="0" smtClean="0"/>
              <a:t> – which is itself causes more than 2 million child deaths a year</a:t>
            </a:r>
          </a:p>
          <a:p>
            <a:pPr defTabSz="912846">
              <a:defRPr/>
            </a:pPr>
            <a:endParaRPr lang="en-US" dirty="0" smtClean="0"/>
          </a:p>
          <a:p>
            <a:pPr defTabSz="912846">
              <a:buFont typeface="Arial" pitchFamily="34" charset="0"/>
              <a:buChar char="•"/>
              <a:defRPr/>
            </a:pPr>
            <a:r>
              <a:rPr lang="en-US" dirty="0" smtClean="0"/>
              <a:t> </a:t>
            </a:r>
            <a:r>
              <a:rPr lang="en-US" b="1" dirty="0" smtClean="0"/>
              <a:t>Polio</a:t>
            </a:r>
            <a:r>
              <a:rPr lang="en-US" dirty="0" smtClean="0"/>
              <a:t> is a highly infectious disease which invades the nervous system and can cause crippling paralysis in a number of hours. In the pre-vaccine era virtually all children were infected with polio viruses, with annual epidemics leaving thousands of victims using crutches, braces, wheelchairs and iron lungs</a:t>
            </a:r>
          </a:p>
          <a:p>
            <a:pPr defTabSz="912846">
              <a:defRPr/>
            </a:pPr>
            <a:endParaRPr lang="en-US" dirty="0" smtClean="0"/>
          </a:p>
          <a:p>
            <a:pPr defTabSz="912846">
              <a:buFont typeface="Arial" pitchFamily="34" charset="0"/>
              <a:buChar char="•"/>
              <a:defRPr/>
            </a:pPr>
            <a:r>
              <a:rPr lang="en-US" dirty="0" smtClean="0"/>
              <a:t> </a:t>
            </a:r>
            <a:r>
              <a:rPr lang="en-US" b="1" dirty="0" smtClean="0"/>
              <a:t>Rotavirus </a:t>
            </a:r>
            <a:r>
              <a:rPr lang="en-US" dirty="0" smtClean="0"/>
              <a:t>is the leading cause of acute </a:t>
            </a:r>
            <a:r>
              <a:rPr lang="en-US" dirty="0" err="1" smtClean="0"/>
              <a:t>gastroentiritis</a:t>
            </a:r>
            <a:r>
              <a:rPr lang="en-US" dirty="0" smtClean="0"/>
              <a:t> (</a:t>
            </a:r>
            <a:r>
              <a:rPr lang="en-US" dirty="0" err="1" smtClean="0"/>
              <a:t>diarrhoea</a:t>
            </a:r>
            <a:r>
              <a:rPr lang="en-US" dirty="0" smtClean="0"/>
              <a:t> and vomiting). It leads to </a:t>
            </a:r>
            <a:r>
              <a:rPr lang="en-US" dirty="0" err="1" smtClean="0"/>
              <a:t>hospitalisation</a:t>
            </a:r>
            <a:r>
              <a:rPr lang="en-US" dirty="0" smtClean="0"/>
              <a:t> of children around the world, resulting in an estimated half a million deaths a year – which equates to one child per minute.</a:t>
            </a:r>
          </a:p>
          <a:p>
            <a:pPr defTabSz="912846">
              <a:buFont typeface="Arial" pitchFamily="34" charset="0"/>
              <a:buChar char="•"/>
              <a:defRPr/>
            </a:pPr>
            <a:endParaRPr lang="en-US" dirty="0" smtClean="0"/>
          </a:p>
          <a:p>
            <a:pPr defTabSz="912846">
              <a:buFont typeface="Arial" pitchFamily="34" charset="0"/>
              <a:buChar char="•"/>
              <a:defRPr/>
            </a:pPr>
            <a:r>
              <a:rPr lang="en-US" dirty="0" smtClean="0"/>
              <a:t> Seasonal </a:t>
            </a:r>
            <a:r>
              <a:rPr lang="en-US" b="1" dirty="0" smtClean="0"/>
              <a:t>influenza</a:t>
            </a:r>
            <a:r>
              <a:rPr lang="en-US" dirty="0" smtClean="0"/>
              <a:t> is an acute viral infection that causes respiratory illnesses – especially dangerous for high risk populations such as children, the elderly and people with underlying chronic medical conditions, in whom it can cause </a:t>
            </a:r>
            <a:r>
              <a:rPr lang="en-US" dirty="0" err="1" smtClean="0"/>
              <a:t>hospitalisation</a:t>
            </a:r>
            <a:r>
              <a:rPr lang="en-US" dirty="0" smtClean="0"/>
              <a:t> and death</a:t>
            </a:r>
          </a:p>
          <a:p>
            <a:pPr defTabSz="912846">
              <a:defRPr/>
            </a:pPr>
            <a:endParaRPr lang="en-US" dirty="0" smtClean="0"/>
          </a:p>
        </p:txBody>
      </p:sp>
      <p:sp>
        <p:nvSpPr>
          <p:cNvPr id="4" name="Slide Number Placeholder 3"/>
          <p:cNvSpPr>
            <a:spLocks noGrp="1"/>
          </p:cNvSpPr>
          <p:nvPr>
            <p:ph type="sldNum" sz="quarter" idx="10"/>
          </p:nvPr>
        </p:nvSpPr>
        <p:spPr/>
        <p:txBody>
          <a:bodyPr/>
          <a:lstStyle/>
          <a:p>
            <a:fld id="{AC592DC9-0E07-4BD7-840C-6653602109F5}" type="slidenum">
              <a:rPr lang="en-GB" smtClean="0"/>
              <a:pPr/>
              <a:t>5</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846">
              <a:defRPr/>
            </a:pPr>
            <a:r>
              <a:rPr lang="en-US" dirty="0" smtClean="0"/>
              <a:t>But vaccination campaigns have been hugely impactful:</a:t>
            </a:r>
          </a:p>
          <a:p>
            <a:pPr defTabSz="912846">
              <a:defRPr/>
            </a:pPr>
            <a:endParaRPr lang="en-US" b="1" dirty="0" smtClean="0"/>
          </a:p>
          <a:p>
            <a:pPr defTabSz="912846">
              <a:buFont typeface="Arial" pitchFamily="34" charset="0"/>
              <a:buChar char="•"/>
              <a:defRPr/>
            </a:pPr>
            <a:r>
              <a:rPr lang="en-US" b="1" dirty="0" smtClean="0"/>
              <a:t> </a:t>
            </a:r>
            <a:r>
              <a:rPr lang="en-US" dirty="0" smtClean="0"/>
              <a:t>Since the introduction of pneumococcal conjugate vaccines (PCVs) in the US, </a:t>
            </a:r>
            <a:r>
              <a:rPr lang="en-US" dirty="0" err="1" smtClean="0"/>
              <a:t>hospitalisations</a:t>
            </a:r>
            <a:r>
              <a:rPr lang="en-US" dirty="0" smtClean="0"/>
              <a:t> due to </a:t>
            </a:r>
            <a:r>
              <a:rPr lang="en-US" b="1" dirty="0" smtClean="0"/>
              <a:t>pneumonia</a:t>
            </a:r>
            <a:r>
              <a:rPr lang="en-US" dirty="0" smtClean="0"/>
              <a:t> have been reduced by over a third – and it is estimated that globally 700,000 deaths caused by </a:t>
            </a:r>
            <a:r>
              <a:rPr lang="en-US" b="1" dirty="0" smtClean="0"/>
              <a:t>pneumococcal disease </a:t>
            </a:r>
            <a:r>
              <a:rPr lang="en-US" dirty="0" smtClean="0"/>
              <a:t>could be prevented in the next four years (by 2015)</a:t>
            </a:r>
          </a:p>
          <a:p>
            <a:pPr defTabSz="912846">
              <a:buFont typeface="Arial" pitchFamily="34" charset="0"/>
              <a:buChar char="•"/>
              <a:defRPr/>
            </a:pPr>
            <a:endParaRPr lang="en-US" dirty="0" smtClean="0"/>
          </a:p>
          <a:p>
            <a:pPr defTabSz="912846">
              <a:buFont typeface="Arial" pitchFamily="34" charset="0"/>
              <a:buChar char="•"/>
              <a:defRPr/>
            </a:pPr>
            <a:r>
              <a:rPr lang="en-US" dirty="0" smtClean="0"/>
              <a:t> Following the World Health Assembly’s resolution to eradicate </a:t>
            </a:r>
            <a:r>
              <a:rPr lang="en-US" b="1" dirty="0" smtClean="0"/>
              <a:t>polio</a:t>
            </a:r>
            <a:r>
              <a:rPr lang="en-US" dirty="0" smtClean="0"/>
              <a:t> in 1988, cases have been reduced by 99% </a:t>
            </a:r>
          </a:p>
          <a:p>
            <a:pPr defTabSz="912846">
              <a:buFont typeface="Arial" pitchFamily="34" charset="0"/>
              <a:buChar char="•"/>
              <a:defRPr/>
            </a:pPr>
            <a:endParaRPr lang="en-US" dirty="0" smtClean="0"/>
          </a:p>
          <a:p>
            <a:pPr defTabSz="912846">
              <a:buFont typeface="Arial" pitchFamily="34" charset="0"/>
              <a:buChar char="•"/>
              <a:defRPr/>
            </a:pPr>
            <a:r>
              <a:rPr lang="en-US" dirty="0" smtClean="0"/>
              <a:t> In countries where </a:t>
            </a:r>
            <a:r>
              <a:rPr lang="en-US" b="1" dirty="0" smtClean="0"/>
              <a:t>rotavirus</a:t>
            </a:r>
            <a:r>
              <a:rPr lang="en-US" dirty="0" smtClean="0"/>
              <a:t> vaccines have been introduced, </a:t>
            </a:r>
            <a:r>
              <a:rPr lang="en-US" dirty="0" err="1" smtClean="0"/>
              <a:t>hospitalisations</a:t>
            </a:r>
            <a:r>
              <a:rPr lang="en-US" dirty="0" smtClean="0"/>
              <a:t> due to rotavirus infection have been reduced by up to 80%</a:t>
            </a:r>
            <a:endParaRPr lang="en-US" b="1" dirty="0" smtClean="0"/>
          </a:p>
          <a:p>
            <a:pPr defTabSz="912846">
              <a:defRPr/>
            </a:pPr>
            <a:endParaRPr lang="en-US" b="1" dirty="0" smtClean="0"/>
          </a:p>
          <a:p>
            <a:pPr defTabSz="912846">
              <a:buFont typeface="Arial" pitchFamily="34" charset="0"/>
              <a:buChar char="•"/>
              <a:defRPr/>
            </a:pPr>
            <a:r>
              <a:rPr lang="en-US" b="1" dirty="0" smtClean="0"/>
              <a:t> </a:t>
            </a:r>
            <a:r>
              <a:rPr lang="en-US" dirty="0" smtClean="0"/>
              <a:t>And where successful </a:t>
            </a:r>
            <a:r>
              <a:rPr lang="en-US" b="1" dirty="0" smtClean="0"/>
              <a:t>influenza</a:t>
            </a:r>
            <a:r>
              <a:rPr lang="en-US" dirty="0" smtClean="0"/>
              <a:t> vaccination campaigns have been rolled out, illnesses can be reduced by up to 90% in healthy adults, and by 60% in the elderly – resulting in a reduction in mortality of 80%</a:t>
            </a:r>
            <a:endParaRPr lang="en-US" b="1" dirty="0" smtClean="0"/>
          </a:p>
          <a:p>
            <a:pPr defTabSz="912846">
              <a:defRPr/>
            </a:pPr>
            <a:endParaRPr lang="en-US" b="1" dirty="0" smtClean="0"/>
          </a:p>
        </p:txBody>
      </p:sp>
      <p:sp>
        <p:nvSpPr>
          <p:cNvPr id="4" name="Slide Number Placeholder 3"/>
          <p:cNvSpPr>
            <a:spLocks noGrp="1"/>
          </p:cNvSpPr>
          <p:nvPr>
            <p:ph type="sldNum" sz="quarter" idx="10"/>
          </p:nvPr>
        </p:nvSpPr>
        <p:spPr/>
        <p:txBody>
          <a:bodyPr/>
          <a:lstStyle/>
          <a:p>
            <a:fld id="{AC592DC9-0E07-4BD7-840C-6653602109F5}" type="slidenum">
              <a:rPr lang="en-GB" smtClean="0"/>
              <a:pPr/>
              <a:t>6</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baseline="0" dirty="0" smtClean="0"/>
              <a:t>For example:</a:t>
            </a:r>
          </a:p>
          <a:p>
            <a:endParaRPr lang="en-GB" baseline="0" dirty="0" smtClean="0"/>
          </a:p>
          <a:p>
            <a:pPr>
              <a:buFont typeface="Arial" pitchFamily="34" charset="0"/>
              <a:buChar char="•"/>
            </a:pPr>
            <a:r>
              <a:rPr lang="en-GB" baseline="0" dirty="0" smtClean="0"/>
              <a:t> </a:t>
            </a:r>
            <a:r>
              <a:rPr lang="en-US" b="1" dirty="0" smtClean="0"/>
              <a:t>Pneumococcal disease </a:t>
            </a:r>
            <a:r>
              <a:rPr lang="en-US" dirty="0" smtClean="0"/>
              <a:t>– an infection caused by a bacteria known as ‘</a:t>
            </a:r>
            <a:r>
              <a:rPr lang="en-US" dirty="0" err="1" smtClean="0"/>
              <a:t>pneumococcus</a:t>
            </a:r>
            <a:r>
              <a:rPr lang="en-US" dirty="0" smtClean="0"/>
              <a:t>’ – can cause a range of life-threatening diseases including meningitis, </a:t>
            </a:r>
            <a:r>
              <a:rPr lang="en-US" dirty="0" err="1" smtClean="0"/>
              <a:t>bacteraemia</a:t>
            </a:r>
            <a:r>
              <a:rPr lang="en-US" dirty="0" smtClean="0"/>
              <a:t> (a form of blood poisoning) and </a:t>
            </a:r>
            <a:r>
              <a:rPr lang="en-US" b="1" dirty="0" smtClean="0"/>
              <a:t>pneumonia</a:t>
            </a:r>
            <a:r>
              <a:rPr lang="en-US" dirty="0" smtClean="0"/>
              <a:t> – which is itself causes more than 2 million child deaths a year. Since the introduction of pneumococcal conjugate vaccines (PCVs) in the US, </a:t>
            </a:r>
            <a:r>
              <a:rPr lang="en-US" dirty="0" err="1" smtClean="0"/>
              <a:t>hospitalisations</a:t>
            </a:r>
            <a:r>
              <a:rPr lang="en-US" dirty="0" smtClean="0"/>
              <a:t> due to </a:t>
            </a:r>
            <a:r>
              <a:rPr lang="en-US" b="1" dirty="0" smtClean="0"/>
              <a:t>pneumonia</a:t>
            </a:r>
            <a:r>
              <a:rPr lang="en-US" dirty="0" smtClean="0"/>
              <a:t> have been reduced by over a third – and it is estimated that globally 700,000 deaths caused by </a:t>
            </a:r>
            <a:r>
              <a:rPr lang="en-US" b="1" dirty="0" smtClean="0"/>
              <a:t>pneumococcal disease </a:t>
            </a:r>
            <a:r>
              <a:rPr lang="en-US" dirty="0" smtClean="0"/>
              <a:t>could be prevented in the next four years (by 2015)</a:t>
            </a:r>
          </a:p>
          <a:p>
            <a:pPr>
              <a:buFont typeface="Arial" pitchFamily="34" charset="0"/>
              <a:buChar char="•"/>
            </a:pPr>
            <a:endParaRPr lang="en-US" dirty="0" smtClean="0"/>
          </a:p>
          <a:p>
            <a:pPr>
              <a:buFont typeface="Arial" pitchFamily="34" charset="0"/>
              <a:buChar char="•"/>
            </a:pPr>
            <a:r>
              <a:rPr lang="en-US" dirty="0" smtClean="0"/>
              <a:t> </a:t>
            </a:r>
            <a:r>
              <a:rPr lang="en-US" b="1" dirty="0" smtClean="0"/>
              <a:t>Rotavirus </a:t>
            </a:r>
            <a:r>
              <a:rPr lang="en-US" dirty="0" smtClean="0"/>
              <a:t>– the world’s leading cause of acute </a:t>
            </a:r>
            <a:r>
              <a:rPr lang="en-US" dirty="0" err="1" smtClean="0"/>
              <a:t>gastroentiritis</a:t>
            </a:r>
            <a:r>
              <a:rPr lang="en-US" dirty="0" smtClean="0"/>
              <a:t> (</a:t>
            </a:r>
            <a:r>
              <a:rPr lang="en-US" dirty="0" err="1" smtClean="0"/>
              <a:t>diarrhoea</a:t>
            </a:r>
            <a:r>
              <a:rPr lang="en-US" dirty="0" smtClean="0"/>
              <a:t> and vomiting) – leads to </a:t>
            </a:r>
            <a:r>
              <a:rPr lang="en-US" dirty="0" err="1" smtClean="0"/>
              <a:t>hospitalisation</a:t>
            </a:r>
            <a:r>
              <a:rPr lang="en-US" dirty="0" smtClean="0"/>
              <a:t> of children around the world, resulting in an estimated half a million deaths a year – which equates to one child per minute. In countries where </a:t>
            </a:r>
            <a:r>
              <a:rPr lang="en-US" b="1" dirty="0" smtClean="0"/>
              <a:t>rotavirus</a:t>
            </a:r>
            <a:r>
              <a:rPr lang="en-US" dirty="0" smtClean="0"/>
              <a:t> vaccines have been introduced, </a:t>
            </a:r>
            <a:r>
              <a:rPr lang="en-US" dirty="0" err="1" smtClean="0"/>
              <a:t>hospitalisations</a:t>
            </a:r>
            <a:r>
              <a:rPr lang="en-US" dirty="0" smtClean="0"/>
              <a:t> due to rotavirus infection have been reduced by up to 80%</a:t>
            </a:r>
          </a:p>
          <a:p>
            <a:pPr>
              <a:buFont typeface="Arial" pitchFamily="34" charset="0"/>
              <a:buChar char="•"/>
            </a:pPr>
            <a:endParaRPr lang="en-US" dirty="0" smtClean="0"/>
          </a:p>
          <a:p>
            <a:pPr>
              <a:buFont typeface="Arial" pitchFamily="34" charset="0"/>
              <a:buChar char="•"/>
            </a:pPr>
            <a:r>
              <a:rPr lang="en-US" dirty="0" smtClean="0"/>
              <a:t> Seasonal </a:t>
            </a:r>
            <a:r>
              <a:rPr lang="en-US" b="1" dirty="0" smtClean="0"/>
              <a:t>influenza</a:t>
            </a:r>
            <a:r>
              <a:rPr lang="en-US" dirty="0" smtClean="0"/>
              <a:t> is an acute viral infection that causes respiratory illnesses – especially dangerous for high risk populations such as children, the elderly and people with underlying chronic medical conditions, in whom it can cause </a:t>
            </a:r>
            <a:r>
              <a:rPr lang="en-US" dirty="0" err="1" smtClean="0"/>
              <a:t>hospitalisation</a:t>
            </a:r>
            <a:r>
              <a:rPr lang="en-US" dirty="0" smtClean="0"/>
              <a:t> and death. Where successful </a:t>
            </a:r>
            <a:r>
              <a:rPr lang="en-US" b="1" dirty="0" smtClean="0"/>
              <a:t>influenza</a:t>
            </a:r>
            <a:r>
              <a:rPr lang="en-US" dirty="0" smtClean="0"/>
              <a:t> vaccination campaigns have been rolled out, illnesses can be reduced by up to 90% in healthy adults, and by 60% in the elderly – resulting in a reduction in mortality of 80%.</a:t>
            </a:r>
          </a:p>
          <a:p>
            <a:pPr>
              <a:buFont typeface="Arial" pitchFamily="34" charset="0"/>
              <a:buChar char="•"/>
            </a:pPr>
            <a:endParaRPr lang="en-US" dirty="0" smtClean="0"/>
          </a:p>
          <a:p>
            <a:pPr>
              <a:buFont typeface="Arial" pitchFamily="34" charset="0"/>
              <a:buChar char="•"/>
            </a:pPr>
            <a:r>
              <a:rPr lang="en-US" dirty="0" smtClean="0"/>
              <a:t> </a:t>
            </a:r>
            <a:r>
              <a:rPr lang="en-US" b="1" dirty="0" smtClean="0"/>
              <a:t>Polio</a:t>
            </a:r>
            <a:r>
              <a:rPr lang="en-US" dirty="0" smtClean="0"/>
              <a:t> is a highly infectious disease which invades the nervous system and can cause crippling paralysis in a number of hours. In the pre-vaccine era virtually all children were infected with polio viruses, with annual epidemics leaving thousands of victims using crutches, braces, wheelchairs and iron lungs. Since the World Health Assembly’s resolution to eradicate </a:t>
            </a:r>
            <a:r>
              <a:rPr lang="en-US" b="1" dirty="0" smtClean="0"/>
              <a:t>polio</a:t>
            </a:r>
            <a:r>
              <a:rPr lang="en-US" dirty="0" smtClean="0"/>
              <a:t> in 1988, cases of the disease have been reduced by 99% </a:t>
            </a:r>
          </a:p>
          <a:p>
            <a:pPr>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fld id="{AC592DC9-0E07-4BD7-840C-6653602109F5}" type="slidenum">
              <a:rPr lang="en-GB" smtClean="0"/>
              <a:pPr/>
              <a:t>7</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7F6EB1-AB5B-40BC-A1E2-AA68BC7BEB0F}" type="slidenum">
              <a:rPr lang="fr-FR"/>
              <a:pPr/>
              <a:t>8</a:t>
            </a:fld>
            <a:endParaRPr lang="fr-FR"/>
          </a:p>
        </p:txBody>
      </p:sp>
      <p:sp>
        <p:nvSpPr>
          <p:cNvPr id="908290" name="Rectangle 2"/>
          <p:cNvSpPr>
            <a:spLocks noGrp="1" noRot="1" noChangeAspect="1" noChangeArrowheads="1" noTextEdit="1"/>
          </p:cNvSpPr>
          <p:nvPr>
            <p:ph type="sldImg"/>
          </p:nvPr>
        </p:nvSpPr>
        <p:spPr>
          <a:ln/>
        </p:spPr>
      </p:sp>
      <p:sp>
        <p:nvSpPr>
          <p:cNvPr id="908291" name="Rectangle 3"/>
          <p:cNvSpPr>
            <a:spLocks noGrp="1" noChangeArrowheads="1"/>
          </p:cNvSpPr>
          <p:nvPr>
            <p:ph type="body" idx="1"/>
          </p:nvPr>
        </p:nvSpPr>
        <p:spPr/>
        <p:txBody>
          <a:bodyPr/>
          <a:lstStyle/>
          <a:p>
            <a:pPr>
              <a:lnSpc>
                <a:spcPct val="80000"/>
              </a:lnSpc>
            </a:pPr>
            <a:r>
              <a:rPr lang="en-US" sz="800" b="1"/>
              <a:t>Comments and additional data:</a:t>
            </a:r>
            <a:r>
              <a:rPr lang="en-US" sz="800"/>
              <a:t> </a:t>
            </a:r>
          </a:p>
          <a:p>
            <a:pPr>
              <a:lnSpc>
                <a:spcPct val="80000"/>
              </a:lnSpc>
            </a:pPr>
            <a:r>
              <a:rPr lang="en-GB" sz="800"/>
              <a:t>Vaccinated people protect themselves and prevent infection spreading.</a:t>
            </a:r>
          </a:p>
          <a:p>
            <a:pPr>
              <a:lnSpc>
                <a:spcPct val="80000"/>
              </a:lnSpc>
            </a:pPr>
            <a:r>
              <a:rPr lang="en-GB" sz="800"/>
              <a:t>Herd immunity </a:t>
            </a:r>
            <a:r>
              <a:rPr lang="en-GB" sz="800">
                <a:cs typeface="Arial" pitchFamily="34" charset="0"/>
              </a:rPr>
              <a:t>is the resistance of a population to the spread of an infectious organism due to the immunity of a high proportion of individuals within the population. </a:t>
            </a:r>
          </a:p>
          <a:p>
            <a:pPr>
              <a:lnSpc>
                <a:spcPct val="80000"/>
              </a:lnSpc>
            </a:pPr>
            <a:r>
              <a:rPr lang="en-GB" sz="800">
                <a:cs typeface="Arial" pitchFamily="34" charset="0"/>
              </a:rPr>
              <a:t>Immunisation of a large percentage of a population creates herd immunity, as the vaccinated individuals provide a form of indirect protection for susceptible individuals i.e. those who are unvaccinated or have a deficient immune system (eg elderly, people diagnosed with diseases affecting the immune system). </a:t>
            </a:r>
          </a:p>
          <a:p>
            <a:pPr>
              <a:lnSpc>
                <a:spcPct val="80000"/>
              </a:lnSpc>
            </a:pPr>
            <a:r>
              <a:rPr lang="en-GB" sz="800">
                <a:cs typeface="Arial" pitchFamily="34" charset="0"/>
              </a:rPr>
              <a:t>The result is that fewer people become infected and those that do become infected may not pass the infection on to others as those they come in contact with may also have been vaccinated. </a:t>
            </a:r>
          </a:p>
          <a:p>
            <a:pPr>
              <a:lnSpc>
                <a:spcPct val="80000"/>
              </a:lnSpc>
            </a:pPr>
            <a:r>
              <a:rPr lang="en-GB" sz="800"/>
              <a:t>By protecting yourself, you also protect your family and your community, especially the most vulnerable (children, elderly, people with deficient immune systems). Thus everyone contributes to and benefits from collective vaccine protection. </a:t>
            </a:r>
          </a:p>
          <a:p>
            <a:pPr>
              <a:lnSpc>
                <a:spcPct val="80000"/>
              </a:lnSpc>
            </a:pPr>
            <a:endParaRPr lang="en-US" sz="500"/>
          </a:p>
          <a:p>
            <a:pPr>
              <a:lnSpc>
                <a:spcPct val="80000"/>
              </a:lnSpc>
            </a:pPr>
            <a:r>
              <a:rPr lang="en-US" sz="800" b="1"/>
              <a:t>Mean thresholds of vaccination coverage to create herd immunity</a:t>
            </a:r>
            <a:r>
              <a:rPr lang="en-US" sz="800"/>
              <a:t> for a specific disease:</a:t>
            </a:r>
          </a:p>
          <a:p>
            <a:pPr>
              <a:lnSpc>
                <a:spcPct val="80000"/>
              </a:lnSpc>
            </a:pPr>
            <a:r>
              <a:rPr lang="en-US" sz="800"/>
              <a:t>Smallpox, Diphteria, Polio, Rubella, Mumps             80-85%</a:t>
            </a:r>
          </a:p>
          <a:p>
            <a:pPr>
              <a:lnSpc>
                <a:spcPct val="80000"/>
              </a:lnSpc>
            </a:pPr>
            <a:r>
              <a:rPr lang="en-US" sz="800"/>
              <a:t>Whooping cough, Measles 90-95%</a:t>
            </a:r>
          </a:p>
          <a:p>
            <a:pPr>
              <a:lnSpc>
                <a:spcPct val="80000"/>
              </a:lnSpc>
            </a:pPr>
            <a:r>
              <a:rPr lang="en-US" sz="800"/>
              <a:t>(Figures from D. Levy-Bruhl, French Institute for Health Surveillance – INVS, Academic lecture on immunology, Paris, 2007) </a:t>
            </a:r>
          </a:p>
          <a:p>
            <a:pPr>
              <a:lnSpc>
                <a:spcPct val="80000"/>
              </a:lnSpc>
            </a:pPr>
            <a:endParaRPr lang="en-US" sz="600" b="1"/>
          </a:p>
          <a:p>
            <a:pPr>
              <a:lnSpc>
                <a:spcPct val="80000"/>
              </a:lnSpc>
            </a:pPr>
            <a:r>
              <a:rPr lang="en-US" sz="800" b="1"/>
              <a:t>EVM message </a:t>
            </a:r>
            <a:r>
              <a:rPr lang="en-US" sz="800"/>
              <a:t>(from EVM paper on Paediatric Council recommendations Europe 23 Feb 09):</a:t>
            </a:r>
          </a:p>
          <a:p>
            <a:pPr>
              <a:lnSpc>
                <a:spcPct val="80000"/>
              </a:lnSpc>
            </a:pPr>
            <a:r>
              <a:rPr lang="en-US" sz="800"/>
              <a:t>For most vaccine-preventable diseases, vaccination reduces disease incidence by the direct protection of the immunized individual and also by the indirect protection of the un vaccinated population. This herd protection affects non-immune people whether in homes, schools, the workplace or in the community. This is known as “herd immunity”. </a:t>
            </a:r>
            <a:r>
              <a:rPr lang="en-GB" sz="800"/>
              <a:t>As a high vaccination coverage is achieved in a community or nation, the risk to unvaccinated people decreases.  The vaccination coverage that needs to be achieved for optimal herd immunity varies, depending on the disease and the immune response to the vaccine. In this way, protection from disease is conferred on the entire population – even those who are unvaccinated. </a:t>
            </a:r>
            <a:endParaRPr lang="en-US" sz="800"/>
          </a:p>
          <a:p>
            <a:pPr>
              <a:lnSpc>
                <a:spcPct val="80000"/>
              </a:lnSpc>
            </a:pPr>
            <a:r>
              <a:rPr lang="en-US" sz="800"/>
              <a:t>Many communicable diseases occur naturally in epidemic waves, initiated by a lack of herd immunity in a given population; this phenomenon can also be simulated by means of theoretical modeling. Outbreaks are often reported around borders with countries where communicable diseases are still highly prevalent. Index cases can also be imported from one country where the disease is endemic to another due to international travel especially by residents visiting their home country e.g. North Africa (Morocco, Egypt), Turkey, or other areas where these diseases are still endemic.</a:t>
            </a:r>
          </a:p>
          <a:p>
            <a:pPr>
              <a:lnSpc>
                <a:spcPct val="80000"/>
              </a:lnSpc>
            </a:pPr>
            <a:r>
              <a:rPr lang="en-US" sz="800"/>
              <a:t>In addition, some outbreaks of disease can be directly attributed to decreased vaccination rates. Recent examples include the resurgence of pertussis in Europe after stopping DTPw immunization in the 80's (UK, Italy, several German Landers), the cross-border diphtheria epidemic from Russia to North Eastern Europe in the 90's (in absence of diphtheria vaccine boosters) and the various measles outbreaks across Europe over the last 10 years (UK, Germany, Switzerland, etc.).</a:t>
            </a:r>
            <a:r>
              <a:rPr lang="fr-FR" sz="800"/>
              <a:t> </a:t>
            </a:r>
          </a:p>
          <a:p>
            <a:pPr>
              <a:lnSpc>
                <a:spcPct val="80000"/>
              </a:lnSpc>
            </a:pPr>
            <a:r>
              <a:rPr lang="en-US" sz="800"/>
              <a:t>A study of the 2006-7 measles epidemics in Europe published in the Lancet (</a:t>
            </a:r>
            <a:r>
              <a:rPr lang="en-GB" sz="800"/>
              <a:t>3)</a:t>
            </a:r>
            <a:r>
              <a:rPr lang="en-US" sz="800"/>
              <a:t> found cases that 56% of the cases reported as being 'imported‘ came from another country within Europe and 20% from Asia. </a:t>
            </a:r>
          </a:p>
          <a:p>
            <a:pPr>
              <a:lnSpc>
                <a:spcPct val="80000"/>
              </a:lnSpc>
            </a:pPr>
            <a:endParaRPr lang="en-US" sz="800" b="1"/>
          </a:p>
          <a:p>
            <a:pPr>
              <a:lnSpc>
                <a:spcPct val="80000"/>
              </a:lnSpc>
            </a:pPr>
            <a:r>
              <a:rPr lang="en-US" sz="800" b="1"/>
              <a:t>References:</a:t>
            </a:r>
          </a:p>
          <a:p>
            <a:pPr>
              <a:lnSpc>
                <a:spcPct val="80000"/>
              </a:lnSpc>
            </a:pPr>
            <a:r>
              <a:rPr lang="de-DE" sz="800">
                <a:solidFill>
                  <a:schemeClr val="bg2"/>
                </a:solidFill>
              </a:rPr>
              <a:t>(1) T Jacob John &amp; Reuben Samuel. </a:t>
            </a:r>
            <a:r>
              <a:rPr lang="de-DE" sz="800" i="1">
                <a:solidFill>
                  <a:schemeClr val="bg2"/>
                </a:solidFill>
              </a:rPr>
              <a:t>Eur J Epid</a:t>
            </a:r>
            <a:r>
              <a:rPr lang="de-DE" sz="800">
                <a:solidFill>
                  <a:schemeClr val="bg2"/>
                </a:solidFill>
              </a:rPr>
              <a:t> 2000;16:601-6</a:t>
            </a:r>
          </a:p>
          <a:p>
            <a:pPr>
              <a:lnSpc>
                <a:spcPct val="80000"/>
              </a:lnSpc>
            </a:pPr>
            <a:r>
              <a:rPr lang="de-DE" sz="800">
                <a:solidFill>
                  <a:schemeClr val="bg2"/>
                </a:solidFill>
              </a:rPr>
              <a:t>(2) Gonçalves G, Herd immunity: recent uses in vaccine assessment, Expert Rev. Vaccines 7(10), 1493-1506 (2008)</a:t>
            </a:r>
            <a:endParaRPr lang="en-US" sz="800"/>
          </a:p>
          <a:p>
            <a:pPr>
              <a:lnSpc>
                <a:spcPct val="80000"/>
              </a:lnSpc>
            </a:pPr>
            <a:r>
              <a:rPr lang="de-DE" sz="800"/>
              <a:t>(3) M . Muscat , H . Bang , J . Wohlfahrt , S . </a:t>
            </a:r>
            <a:r>
              <a:rPr lang="da-DK" sz="800"/>
              <a:t>Glismann , K . Mølbak; </a:t>
            </a:r>
            <a:r>
              <a:rPr lang="en-GB" sz="800"/>
              <a:t>Measles in Europe: an epidemiological assessment; The Lancet; 7 January 2009; Early Online Publication</a:t>
            </a:r>
          </a:p>
          <a:p>
            <a:pPr>
              <a:lnSpc>
                <a:spcPct val="80000"/>
              </a:lnSpc>
            </a:pPr>
            <a:endParaRPr lang="en-US" sz="800"/>
          </a:p>
          <a:p>
            <a:pPr>
              <a:lnSpc>
                <a:spcPct val="80000"/>
              </a:lnSpc>
            </a:pPr>
            <a:endParaRPr lang="en-US" sz="800"/>
          </a:p>
          <a:p>
            <a:pPr>
              <a:lnSpc>
                <a:spcPct val="80000"/>
              </a:lnSpc>
            </a:pPr>
            <a:endParaRPr lang="en-US" sz="800"/>
          </a:p>
          <a:p>
            <a:pPr>
              <a:lnSpc>
                <a:spcPct val="80000"/>
              </a:lnSpc>
            </a:pPr>
            <a:endParaRPr lang="en-US" sz="8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CD5639A-1288-4E50-B279-1867F5D480B9}" type="slidenum">
              <a:rPr lang="fr-FR"/>
              <a:pPr/>
              <a:t>9</a:t>
            </a:fld>
            <a:endParaRPr lang="fr-FR"/>
          </a:p>
        </p:txBody>
      </p:sp>
      <p:sp>
        <p:nvSpPr>
          <p:cNvPr id="910338" name="Rectangle 7"/>
          <p:cNvSpPr txBox="1">
            <a:spLocks noGrp="1" noChangeArrowheads="1"/>
          </p:cNvSpPr>
          <p:nvPr/>
        </p:nvSpPr>
        <p:spPr bwMode="auto">
          <a:xfrm>
            <a:off x="3882904" y="8684270"/>
            <a:ext cx="2973998" cy="457622"/>
          </a:xfrm>
          <a:prstGeom prst="rect">
            <a:avLst/>
          </a:prstGeom>
          <a:noFill/>
          <a:ln w="9525">
            <a:noFill/>
            <a:miter lim="800000"/>
            <a:headEnd/>
            <a:tailEnd/>
          </a:ln>
        </p:spPr>
        <p:txBody>
          <a:bodyPr lIns="94141" tIns="47067" rIns="94141" bIns="47067" anchor="b"/>
          <a:lstStyle/>
          <a:p>
            <a:pPr algn="r" defTabSz="941388" eaLnBrk="1" hangingPunct="1"/>
            <a:fld id="{0E02966A-4C8D-444E-ADF1-FCBAB86052E3}" type="slidenum">
              <a:rPr lang="fr-FR" sz="1200"/>
              <a:pPr algn="r" defTabSz="941388" eaLnBrk="1" hangingPunct="1"/>
              <a:t>9</a:t>
            </a:fld>
            <a:endParaRPr lang="fr-FR" sz="1200"/>
          </a:p>
        </p:txBody>
      </p:sp>
      <p:sp>
        <p:nvSpPr>
          <p:cNvPr id="910339" name="Rectangle 2"/>
          <p:cNvSpPr>
            <a:spLocks noGrp="1" noRot="1" noChangeAspect="1" noChangeArrowheads="1" noTextEdit="1"/>
          </p:cNvSpPr>
          <p:nvPr>
            <p:ph type="sldImg"/>
          </p:nvPr>
        </p:nvSpPr>
        <p:spPr>
          <a:xfrm>
            <a:off x="1143000" y="682625"/>
            <a:ext cx="4575175" cy="3432175"/>
          </a:xfrm>
          <a:ln/>
        </p:spPr>
      </p:sp>
      <p:sp>
        <p:nvSpPr>
          <p:cNvPr id="910340" name="Rectangle 3"/>
          <p:cNvSpPr>
            <a:spLocks noGrp="1" noChangeArrowheads="1"/>
          </p:cNvSpPr>
          <p:nvPr>
            <p:ph type="body" idx="1"/>
          </p:nvPr>
        </p:nvSpPr>
        <p:spPr/>
        <p:txBody>
          <a:bodyPr lIns="94141" tIns="47067" rIns="94141" bIns="47067"/>
          <a:lstStyle/>
          <a:p>
            <a:pPr>
              <a:lnSpc>
                <a:spcPct val="80000"/>
              </a:lnSpc>
            </a:pPr>
            <a:r>
              <a:rPr lang="fr-FR" sz="800" b="1"/>
              <a:t>Adapt and add local data </a:t>
            </a:r>
            <a:r>
              <a:rPr lang="fr-FR" sz="800"/>
              <a:t>(other diseases)</a:t>
            </a:r>
            <a:r>
              <a:rPr lang="fr-FR" sz="800" b="1"/>
              <a:t> according to your local context</a:t>
            </a:r>
          </a:p>
          <a:p>
            <a:pPr>
              <a:lnSpc>
                <a:spcPct val="80000"/>
              </a:lnSpc>
            </a:pPr>
            <a:endParaRPr lang="fr-FR" sz="700" b="1"/>
          </a:p>
          <a:p>
            <a:pPr>
              <a:lnSpc>
                <a:spcPct val="80000"/>
              </a:lnSpc>
            </a:pPr>
            <a:r>
              <a:rPr lang="fr-FR" sz="800" u="sng"/>
              <a:t>Potential medical impact of some vaccine preventable diseases</a:t>
            </a:r>
          </a:p>
          <a:p>
            <a:pPr>
              <a:lnSpc>
                <a:spcPct val="80000"/>
              </a:lnSpc>
            </a:pPr>
            <a:r>
              <a:rPr lang="fr-FR" sz="800" b="1"/>
              <a:t>Measles                                </a:t>
            </a:r>
            <a:r>
              <a:rPr lang="fr-FR" sz="800"/>
              <a:t>Pneumonia, encephalitis, death</a:t>
            </a:r>
          </a:p>
          <a:p>
            <a:pPr>
              <a:lnSpc>
                <a:spcPct val="80000"/>
              </a:lnSpc>
            </a:pPr>
            <a:r>
              <a:rPr lang="fr-FR" sz="800" b="1"/>
              <a:t>Chickenpox                           </a:t>
            </a:r>
            <a:r>
              <a:rPr lang="fr-FR" sz="800"/>
              <a:t>Encephalitis, secondary infections (severe stretococcus, skin infection), hepatitis, pneumonia</a:t>
            </a:r>
          </a:p>
          <a:p>
            <a:pPr>
              <a:lnSpc>
                <a:spcPct val="80000"/>
              </a:lnSpc>
            </a:pPr>
            <a:r>
              <a:rPr lang="fr-FR" sz="800" b="1"/>
              <a:t>Pneumoccocal disease         </a:t>
            </a:r>
            <a:r>
              <a:rPr lang="en-US" sz="800"/>
              <a:t>Bacterial meningitis, blood infection, septicemia </a:t>
            </a:r>
          </a:p>
          <a:p>
            <a:pPr>
              <a:lnSpc>
                <a:spcPct val="80000"/>
              </a:lnSpc>
            </a:pPr>
            <a:r>
              <a:rPr lang="fr-FR" sz="800" b="1"/>
              <a:t>Seasonal Flu	                  </a:t>
            </a:r>
            <a:r>
              <a:rPr lang="en-GB" sz="800"/>
              <a:t>Ear and sinus infections, pneumonia, heart inflammation and death</a:t>
            </a:r>
            <a:r>
              <a:rPr lang="fr-FR" sz="800"/>
              <a:t> </a:t>
            </a:r>
          </a:p>
          <a:p>
            <a:pPr>
              <a:lnSpc>
                <a:spcPct val="80000"/>
              </a:lnSpc>
            </a:pPr>
            <a:r>
              <a:rPr lang="fr-FR" sz="800" b="1"/>
              <a:t>Rotavirus gastroenteritis	</a:t>
            </a:r>
            <a:r>
              <a:rPr lang="en-US" sz="800"/>
              <a:t>Severe dehydration (loss of 10% of the child weight), sometimes death</a:t>
            </a:r>
          </a:p>
          <a:p>
            <a:pPr>
              <a:lnSpc>
                <a:spcPct val="80000"/>
              </a:lnSpc>
            </a:pPr>
            <a:r>
              <a:rPr lang="fr-FR" sz="800" b="1"/>
              <a:t>Whooping Cough (Pertussis)</a:t>
            </a:r>
            <a:r>
              <a:rPr lang="en-GB" sz="800"/>
              <a:t>Coughing spells so bad that it is hard to eat, drink or breathe. Can last for weeks, lead to pneumonia, seizures </a:t>
            </a:r>
            <a:r>
              <a:rPr lang="en-US" sz="800"/>
              <a:t>(jerking and staring spells),</a:t>
            </a:r>
            <a:r>
              <a:rPr lang="en-GB" sz="800"/>
              <a:t>  </a:t>
            </a:r>
          </a:p>
          <a:p>
            <a:pPr>
              <a:lnSpc>
                <a:spcPct val="80000"/>
              </a:lnSpc>
            </a:pPr>
            <a:r>
              <a:rPr lang="en-GB" sz="800"/>
              <a:t>                                                  brain damage or death</a:t>
            </a:r>
            <a:r>
              <a:rPr lang="fr-FR" sz="800"/>
              <a:t> </a:t>
            </a:r>
          </a:p>
          <a:p>
            <a:pPr>
              <a:lnSpc>
                <a:spcPct val="80000"/>
              </a:lnSpc>
            </a:pPr>
            <a:r>
              <a:rPr lang="fr-FR" sz="800" b="1"/>
              <a:t>Hepatitis B	                            </a:t>
            </a:r>
            <a:r>
              <a:rPr lang="en-US" sz="800"/>
              <a:t>Scarring of the liver (cirrhosis), liver cancer</a:t>
            </a:r>
          </a:p>
          <a:p>
            <a:pPr>
              <a:lnSpc>
                <a:spcPct val="80000"/>
              </a:lnSpc>
            </a:pPr>
            <a:r>
              <a:rPr lang="fr-FR" sz="800" b="1" i="1"/>
              <a:t>Haemophilius influenza</a:t>
            </a:r>
            <a:r>
              <a:rPr lang="fr-FR" sz="800" b="1"/>
              <a:t> type b (Hib)	</a:t>
            </a:r>
            <a:r>
              <a:rPr lang="en-GB" sz="800"/>
              <a:t>Bacterial meningitis leading to brain damage or death</a:t>
            </a:r>
          </a:p>
          <a:p>
            <a:pPr>
              <a:lnSpc>
                <a:spcPct val="80000"/>
              </a:lnSpc>
            </a:pPr>
            <a:r>
              <a:rPr lang="fr-FR" sz="800" b="1"/>
              <a:t>Tetanus	                           </a:t>
            </a:r>
            <a:r>
              <a:rPr lang="en-GB" sz="800"/>
              <a:t>Painful tightening of muscles, can lead to "locking" of the jaw, and death in 10% of cases</a:t>
            </a:r>
            <a:r>
              <a:rPr lang="fr-FR" sz="800"/>
              <a:t> </a:t>
            </a:r>
          </a:p>
          <a:p>
            <a:pPr>
              <a:lnSpc>
                <a:spcPct val="80000"/>
              </a:lnSpc>
            </a:pPr>
            <a:r>
              <a:rPr lang="fr-FR" sz="800" b="1"/>
              <a:t>Polio	                                    </a:t>
            </a:r>
            <a:r>
              <a:rPr lang="en-GB" sz="800"/>
              <a:t>May lead to paralysis and death</a:t>
            </a:r>
            <a:r>
              <a:rPr lang="fr-FR" sz="800"/>
              <a:t> </a:t>
            </a:r>
          </a:p>
          <a:p>
            <a:pPr>
              <a:lnSpc>
                <a:spcPct val="80000"/>
              </a:lnSpc>
            </a:pPr>
            <a:r>
              <a:rPr lang="fr-FR" sz="800" b="1"/>
              <a:t>Diphteria	                           </a:t>
            </a:r>
            <a:r>
              <a:rPr lang="fr-FR" sz="800"/>
              <a:t>C</a:t>
            </a:r>
            <a:r>
              <a:rPr lang="en-US" sz="800"/>
              <a:t>an lead to breathing problems, paralysis, heart failure and even death</a:t>
            </a:r>
          </a:p>
          <a:p>
            <a:pPr>
              <a:lnSpc>
                <a:spcPct val="80000"/>
              </a:lnSpc>
            </a:pPr>
            <a:r>
              <a:rPr lang="fr-FR" sz="800" b="1"/>
              <a:t>meningo	                           </a:t>
            </a:r>
            <a:r>
              <a:rPr lang="en-GB" sz="800"/>
              <a:t>Blood infection, meningitis, 9-12% of cases die; in 20% of cases who recover: permanent hearing loss, limb loss or brain damage</a:t>
            </a:r>
            <a:r>
              <a:rPr lang="fr-FR" sz="800"/>
              <a:t> </a:t>
            </a:r>
          </a:p>
          <a:p>
            <a:pPr>
              <a:lnSpc>
                <a:spcPct val="80000"/>
              </a:lnSpc>
            </a:pPr>
            <a:r>
              <a:rPr lang="fr-FR" sz="800" b="1"/>
              <a:t>Mumps	                           </a:t>
            </a:r>
            <a:r>
              <a:rPr lang="fr-FR" sz="800"/>
              <a:t>D</a:t>
            </a:r>
            <a:r>
              <a:rPr lang="en-US" sz="800"/>
              <a:t>eafness, meningitis (infection of the brain and spinal cord covering), painful swelling of the testicles or ovaries and, rarely, death</a:t>
            </a:r>
          </a:p>
          <a:p>
            <a:pPr>
              <a:lnSpc>
                <a:spcPct val="80000"/>
              </a:lnSpc>
            </a:pPr>
            <a:r>
              <a:rPr lang="fr-FR" sz="800" b="1"/>
              <a:t>Rubella	                           </a:t>
            </a:r>
            <a:r>
              <a:rPr lang="en-GB" sz="800"/>
              <a:t>In women: arthritis, risks of miscarriage, congenital anomaly (deaf, blind or mentally retarded or with heart or brain damage)</a:t>
            </a:r>
            <a:r>
              <a:rPr lang="fr-FR" sz="800"/>
              <a:t> </a:t>
            </a:r>
          </a:p>
          <a:p>
            <a:pPr>
              <a:lnSpc>
                <a:spcPct val="80000"/>
              </a:lnSpc>
            </a:pPr>
            <a:r>
              <a:rPr lang="fr-FR" sz="800" b="1"/>
              <a:t>HPV                                      </a:t>
            </a:r>
            <a:r>
              <a:rPr lang="fr-FR" sz="800"/>
              <a:t>Precancerous cervical, vulvar and vaginal lesions; cervical, vulvar and vaginal cancer; genital warts</a:t>
            </a:r>
          </a:p>
          <a:p>
            <a:pPr>
              <a:lnSpc>
                <a:spcPct val="80000"/>
              </a:lnSpc>
            </a:pPr>
            <a:r>
              <a:rPr lang="fr-FR" sz="800" b="1"/>
              <a:t>Herpes zoster (shingles)     </a:t>
            </a:r>
            <a:r>
              <a:rPr lang="fr-FR" sz="800"/>
              <a:t>Long-lasting pain that can persist for months</a:t>
            </a:r>
          </a:p>
          <a:p>
            <a:pPr>
              <a:lnSpc>
                <a:spcPct val="80000"/>
              </a:lnSpc>
            </a:pPr>
            <a:endParaRPr lang="fr-FR" sz="800"/>
          </a:p>
          <a:p>
            <a:pPr>
              <a:lnSpc>
                <a:spcPct val="80000"/>
              </a:lnSpc>
            </a:pPr>
            <a:r>
              <a:rPr lang="fr-FR" sz="800" b="1"/>
              <a:t>References:</a:t>
            </a:r>
            <a:r>
              <a:rPr lang="fr-FR" sz="800"/>
              <a:t>  US Center for Disease Control and prevention (CDC), disease fact sheets http://www.cdc.gov/vaccines/vpd-vac/vpd-list.htm – last accessed March 2009</a:t>
            </a:r>
          </a:p>
          <a:p>
            <a:pPr>
              <a:lnSpc>
                <a:spcPct val="80000"/>
              </a:lnSpc>
            </a:pPr>
            <a:r>
              <a:rPr lang="fr-FR" sz="800" b="1"/>
              <a:t>Fighting antimicrobial resistance</a:t>
            </a:r>
          </a:p>
          <a:p>
            <a:pPr>
              <a:lnSpc>
                <a:spcPct val="80000"/>
              </a:lnSpc>
            </a:pPr>
            <a:r>
              <a:rPr lang="fr-FR" sz="800"/>
              <a:t>see EVM paper on anti-microbial resistance, November 2008</a:t>
            </a:r>
          </a:p>
          <a:p>
            <a:pPr>
              <a:lnSpc>
                <a:spcPct val="80000"/>
              </a:lnSpc>
            </a:pPr>
            <a:r>
              <a:rPr lang="fr-FR" sz="800"/>
              <a:t>http://www.evm-vaccines.org/pdfs/European%20Antibiotic%20Awar...%20PR%20EFPIA%2019%20November%202008.pdf</a:t>
            </a:r>
          </a:p>
          <a:p>
            <a:pPr>
              <a:lnSpc>
                <a:spcPct val="90000"/>
              </a:lnSpc>
            </a:pPr>
            <a:r>
              <a:rPr lang="en-GB" sz="800"/>
              <a:t>On resistance of pneumo strains to antibiotics: Fedson and Musher. In: Vaccines, 4th ed., 2004</a:t>
            </a:r>
          </a:p>
          <a:p>
            <a:pPr>
              <a:lnSpc>
                <a:spcPct val="80000"/>
              </a:lnSpc>
            </a:pPr>
            <a:endParaRPr lang="fr-FR" sz="800"/>
          </a:p>
          <a:p>
            <a:pPr>
              <a:lnSpc>
                <a:spcPct val="80000"/>
              </a:lnSpc>
              <a:spcBef>
                <a:spcPct val="0"/>
              </a:spcBef>
            </a:pPr>
            <a:endParaRPr lang="fr-FR" sz="800"/>
          </a:p>
          <a:p>
            <a:pPr>
              <a:lnSpc>
                <a:spcPct val="90000"/>
              </a:lnSpc>
            </a:pPr>
            <a:endParaRPr lang="fr-FR" sz="800"/>
          </a:p>
          <a:p>
            <a:pPr>
              <a:lnSpc>
                <a:spcPct val="90000"/>
              </a:lnSpc>
            </a:pPr>
            <a:endParaRPr lang="fr-FR" sz="900"/>
          </a:p>
          <a:p>
            <a:pPr>
              <a:lnSpc>
                <a:spcPct val="90000"/>
              </a:lnSpc>
              <a:spcBef>
                <a:spcPct val="0"/>
              </a:spcBef>
            </a:pPr>
            <a:endParaRPr lang="fr-FR" sz="9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7036B2-BBC3-4E27-B770-6138D2C08E9C}" type="slidenum">
              <a:rPr lang="fr-FR"/>
              <a:pPr/>
              <a:t>10</a:t>
            </a:fld>
            <a:endParaRPr lang="fr-FR"/>
          </a:p>
        </p:txBody>
      </p:sp>
      <p:sp>
        <p:nvSpPr>
          <p:cNvPr id="875522" name="Rectangle 2"/>
          <p:cNvSpPr>
            <a:spLocks noGrp="1" noRot="1" noChangeAspect="1" noChangeArrowheads="1" noTextEdit="1"/>
          </p:cNvSpPr>
          <p:nvPr>
            <p:ph type="sldImg"/>
          </p:nvPr>
        </p:nvSpPr>
        <p:spPr>
          <a:ln/>
        </p:spPr>
      </p:sp>
      <p:sp>
        <p:nvSpPr>
          <p:cNvPr id="875523" name="Rectangle 3"/>
          <p:cNvSpPr>
            <a:spLocks noGrp="1" noChangeArrowheads="1"/>
          </p:cNvSpPr>
          <p:nvPr>
            <p:ph type="body" idx="1"/>
          </p:nvPr>
        </p:nvSpPr>
        <p:spPr/>
        <p:txBody>
          <a:bodyPr/>
          <a:lstStyle/>
          <a:p>
            <a:r>
              <a:rPr lang="fr-FR" b="1"/>
              <a:t>Caution when using these data:</a:t>
            </a:r>
          </a:p>
          <a:p>
            <a:r>
              <a:rPr lang="fr-FR"/>
              <a:t>These figures are quite old and deemed subject to controversy.</a:t>
            </a:r>
          </a:p>
          <a:p>
            <a:r>
              <a:rPr lang="fr-FR" b="1"/>
              <a:t>Additional data and comments: </a:t>
            </a:r>
          </a:p>
          <a:p>
            <a:r>
              <a:rPr lang="fr-FR"/>
              <a:t>« Immunization remained one of the most successful and cost-effective health systems interventions in medical history », M. Danzon head of WHO Euro - </a:t>
            </a:r>
            <a:r>
              <a:rPr lang="fr-FR" i="1"/>
              <a:t>WHO Regional Office for Europe. Immunization and the paradox of success. Copenhagen April 21, 2008</a:t>
            </a:r>
          </a:p>
          <a:p>
            <a:pPr>
              <a:lnSpc>
                <a:spcPct val="125000"/>
              </a:lnSpc>
              <a:spcBef>
                <a:spcPct val="35000"/>
              </a:spcBef>
              <a:buClr>
                <a:schemeClr val="tx1"/>
              </a:buClr>
            </a:pPr>
            <a:endParaRPr lang="fr-FR" i="1"/>
          </a:p>
          <a:p>
            <a:pPr>
              <a:lnSpc>
                <a:spcPct val="125000"/>
              </a:lnSpc>
              <a:spcBef>
                <a:spcPct val="35000"/>
              </a:spcBef>
              <a:buClr>
                <a:schemeClr val="tx1"/>
              </a:buClr>
            </a:pPr>
            <a:r>
              <a:rPr lang="fr-FR"/>
              <a:t>« Among all public health provisions national immunization programs are beyond doubt one of the most effective in reducing mortality, morbidity, and costs associated with major infectious diseases. » </a:t>
            </a:r>
          </a:p>
          <a:p>
            <a:pPr>
              <a:lnSpc>
                <a:spcPct val="125000"/>
              </a:lnSpc>
              <a:spcBef>
                <a:spcPct val="35000"/>
              </a:spcBef>
              <a:buClr>
                <a:schemeClr val="tx1"/>
              </a:buClr>
            </a:pPr>
            <a:r>
              <a:rPr lang="fr-FR" i="1"/>
              <a:t>T.G. Kimman, H.J. Boot, G.A. Berbers, P.E. Vermeer-de Bondt, G. Ardine de Wit and H.E. de Melker, Developing a vaccination evaluation model to support evidence-based decision making on national immunization programs, Vaccine 24 (May (22)) (2006), pp. 4769–4778.</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k-MK"/>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k-MK"/>
          </a:p>
        </p:txBody>
      </p:sp>
      <p:sp>
        <p:nvSpPr>
          <p:cNvPr id="4" name="Date Placeholder 3"/>
          <p:cNvSpPr>
            <a:spLocks noGrp="1"/>
          </p:cNvSpPr>
          <p:nvPr>
            <p:ph type="dt" sz="half" idx="10"/>
          </p:nvPr>
        </p:nvSpPr>
        <p:spPr/>
        <p:txBody>
          <a:bodyPr/>
          <a:lstStyle/>
          <a:p>
            <a:fld id="{40816FA7-CF6A-4241-9DB5-CB0B50FFACFC}" type="datetimeFigureOut">
              <a:rPr lang="mk-MK" smtClean="0"/>
              <a:pPr/>
              <a:t>15.03.2014</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60F3476B-640A-4699-8FF2-B441BB5F507A}" type="slidenum">
              <a:rPr lang="mk-MK" smtClean="0"/>
              <a:pPr/>
              <a:t>‹#›</a:t>
            </a:fld>
            <a:endParaRPr lang="mk-M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k-MK"/>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4" name="Date Placeholder 3"/>
          <p:cNvSpPr>
            <a:spLocks noGrp="1"/>
          </p:cNvSpPr>
          <p:nvPr>
            <p:ph type="dt" sz="half" idx="10"/>
          </p:nvPr>
        </p:nvSpPr>
        <p:spPr/>
        <p:txBody>
          <a:bodyPr/>
          <a:lstStyle/>
          <a:p>
            <a:fld id="{40816FA7-CF6A-4241-9DB5-CB0B50FFACFC}" type="datetimeFigureOut">
              <a:rPr lang="mk-MK" smtClean="0"/>
              <a:pPr/>
              <a:t>15.03.2014</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60F3476B-640A-4699-8FF2-B441BB5F507A}" type="slidenum">
              <a:rPr lang="mk-MK" smtClean="0"/>
              <a:pPr/>
              <a:t>‹#›</a:t>
            </a:fld>
            <a:endParaRPr lang="mk-M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k-MK"/>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4" name="Date Placeholder 3"/>
          <p:cNvSpPr>
            <a:spLocks noGrp="1"/>
          </p:cNvSpPr>
          <p:nvPr>
            <p:ph type="dt" sz="half" idx="10"/>
          </p:nvPr>
        </p:nvSpPr>
        <p:spPr/>
        <p:txBody>
          <a:bodyPr/>
          <a:lstStyle/>
          <a:p>
            <a:fld id="{40816FA7-CF6A-4241-9DB5-CB0B50FFACFC}" type="datetimeFigureOut">
              <a:rPr lang="mk-MK" smtClean="0"/>
              <a:pPr/>
              <a:t>15.03.2014</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60F3476B-640A-4699-8FF2-B441BB5F507A}" type="slidenum">
              <a:rPr lang="mk-MK" smtClean="0"/>
              <a:pPr/>
              <a:t>‹#›</a:t>
            </a:fld>
            <a:endParaRPr lang="mk-M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513795" y="1676400"/>
            <a:ext cx="6839272" cy="426000"/>
          </a:xfrm>
        </p:spPr>
        <p:txBody>
          <a:bodyPr/>
          <a:lstStyle/>
          <a:p>
            <a:r>
              <a:rPr lang="en-GB" noProof="0" dirty="0" smtClean="0"/>
              <a:t>Click to edit Master title style</a:t>
            </a:r>
            <a:endParaRPr lang="en-GB" noProof="0"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a:off x="0" y="0"/>
            <a:ext cx="9144000" cy="152400"/>
          </a:xfrm>
          <a:prstGeom prst="rect">
            <a:avLst/>
          </a:prstGeom>
          <a:solidFill>
            <a:schemeClr val="accent1"/>
          </a:solidFill>
          <a:ln w="25400" algn="ctr">
            <a:noFill/>
            <a:round/>
            <a:headEnd/>
            <a:tailEnd/>
          </a:ln>
        </p:spPr>
        <p:txBody>
          <a:bodyPr lIns="0" tIns="0" rIns="0" bIns="0"/>
          <a:lstStyle/>
          <a:p>
            <a:pPr eaLnBrk="0" fontAlgn="base" hangingPunct="0">
              <a:spcBef>
                <a:spcPct val="0"/>
              </a:spcBef>
              <a:spcAft>
                <a:spcPct val="0"/>
              </a:spcAft>
              <a:defRPr/>
            </a:pPr>
            <a:r>
              <a:rPr lang="en-GB" sz="2000">
                <a:solidFill>
                  <a:srgbClr val="000056"/>
                </a:solidFill>
                <a:cs typeface="Arial" charset="0"/>
              </a:rPr>
              <a:t> </a:t>
            </a:r>
          </a:p>
        </p:txBody>
      </p:sp>
      <p:pic>
        <p:nvPicPr>
          <p:cNvPr id="5" name="Picture 2" descr="\\10.0.1.42\braque\01_ACTIVE_PROJECTS\GSK\GSK PowerPoint Template\CubistProjectFiles\PPT\LinkedArt\logo.png"/>
          <p:cNvPicPr>
            <a:picLocks noChangeAspect="1" noChangeArrowheads="1"/>
          </p:cNvPicPr>
          <p:nvPr userDrawn="1"/>
        </p:nvPicPr>
        <p:blipFill>
          <a:blip r:embed="rId2" cstate="print"/>
          <a:srcRect/>
          <a:stretch>
            <a:fillRect/>
          </a:stretch>
        </p:blipFill>
        <p:spPr bwMode="auto">
          <a:xfrm>
            <a:off x="5210175" y="1878013"/>
            <a:ext cx="2605088" cy="974725"/>
          </a:xfrm>
          <a:prstGeom prst="rect">
            <a:avLst/>
          </a:prstGeom>
          <a:noFill/>
          <a:ln w="9525">
            <a:noFill/>
            <a:miter lim="800000"/>
            <a:headEnd/>
            <a:tailEnd/>
          </a:ln>
        </p:spPr>
      </p:pic>
      <p:sp>
        <p:nvSpPr>
          <p:cNvPr id="6" name="Content Placeholder 5"/>
          <p:cNvSpPr txBox="1">
            <a:spLocks/>
          </p:cNvSpPr>
          <p:nvPr userDrawn="1"/>
        </p:nvSpPr>
        <p:spPr>
          <a:xfrm>
            <a:off x="4238625" y="6534150"/>
            <a:ext cx="4319588" cy="334963"/>
          </a:xfrm>
          <a:prstGeom prst="rect">
            <a:avLst/>
          </a:prstGeom>
        </p:spPr>
        <p:txBody>
          <a:bodyPr anchor="ctr"/>
          <a:lstStyle/>
          <a:p>
            <a:pPr algn="r" eaLnBrk="0" fontAlgn="base" hangingPunct="0">
              <a:spcBef>
                <a:spcPct val="0"/>
              </a:spcBef>
              <a:spcAft>
                <a:spcPts val="1000"/>
              </a:spcAft>
              <a:buClr>
                <a:srgbClr val="F0AB00"/>
              </a:buClr>
              <a:buSzPct val="120000"/>
              <a:tabLst>
                <a:tab pos="3770313" algn="l"/>
                <a:tab pos="6461125" algn="l"/>
                <a:tab pos="7629525" algn="l"/>
              </a:tabLst>
              <a:defRPr/>
            </a:pPr>
            <a:r>
              <a:rPr lang="en-GB" sz="700" b="1" dirty="0">
                <a:solidFill>
                  <a:srgbClr val="685D55"/>
                </a:solidFill>
                <a:cs typeface="Arial" pitchFamily="34" charset="0"/>
              </a:rPr>
              <a:t>Zinc code: VAC/INF/0009/13. Date of production: April 2013</a:t>
            </a:r>
            <a:br>
              <a:rPr lang="en-GB" sz="700" b="1" dirty="0">
                <a:solidFill>
                  <a:srgbClr val="685D55"/>
                </a:solidFill>
                <a:cs typeface="Arial" pitchFamily="34" charset="0"/>
              </a:rPr>
            </a:br>
            <a:r>
              <a:rPr lang="en-GB" sz="700" b="1" dirty="0">
                <a:solidFill>
                  <a:srgbClr val="685D55"/>
                </a:solidFill>
                <a:cs typeface="Arial" pitchFamily="34" charset="0"/>
              </a:rPr>
              <a:t>Local approval code: </a:t>
            </a:r>
            <a:r>
              <a:rPr lang="en-GB" sz="700" b="1" dirty="0" err="1">
                <a:solidFill>
                  <a:srgbClr val="685D55"/>
                </a:solidFill>
                <a:cs typeface="Arial" pitchFamily="34" charset="0"/>
              </a:rPr>
              <a:t>xxxx</a:t>
            </a:r>
            <a:r>
              <a:rPr lang="en-GB" sz="700" b="1" dirty="0">
                <a:solidFill>
                  <a:srgbClr val="685D55"/>
                </a:solidFill>
                <a:cs typeface="Arial" pitchFamily="34" charset="0"/>
              </a:rPr>
              <a:t>. Date of approval: </a:t>
            </a:r>
            <a:r>
              <a:rPr lang="en-GB" sz="700" b="1" dirty="0" err="1">
                <a:solidFill>
                  <a:srgbClr val="685D55"/>
                </a:solidFill>
                <a:cs typeface="Arial" pitchFamily="34" charset="0"/>
              </a:rPr>
              <a:t>xxxx</a:t>
            </a:r>
            <a:r>
              <a:rPr lang="en-GB" sz="700" b="1" dirty="0">
                <a:solidFill>
                  <a:srgbClr val="685D55"/>
                </a:solidFill>
                <a:cs typeface="Arial" pitchFamily="34" charset="0"/>
              </a:rPr>
              <a:t> 2013</a:t>
            </a:r>
          </a:p>
        </p:txBody>
      </p:sp>
      <p:sp>
        <p:nvSpPr>
          <p:cNvPr id="7" name="Content Placeholder 5"/>
          <p:cNvSpPr txBox="1">
            <a:spLocks/>
          </p:cNvSpPr>
          <p:nvPr userDrawn="1"/>
        </p:nvSpPr>
        <p:spPr>
          <a:xfrm>
            <a:off x="254000" y="6645275"/>
            <a:ext cx="6046788" cy="334963"/>
          </a:xfrm>
          <a:prstGeom prst="rect">
            <a:avLst/>
          </a:prstGeom>
        </p:spPr>
        <p:txBody>
          <a:bodyPr anchor="ctr"/>
          <a:lstStyle/>
          <a:p>
            <a:pPr eaLnBrk="0" fontAlgn="base" hangingPunct="0">
              <a:spcBef>
                <a:spcPct val="0"/>
              </a:spcBef>
              <a:spcAft>
                <a:spcPts val="1000"/>
              </a:spcAft>
              <a:buClr>
                <a:srgbClr val="F0AB00"/>
              </a:buClr>
              <a:buSzPct val="120000"/>
              <a:tabLst>
                <a:tab pos="3770313" algn="l"/>
                <a:tab pos="6461125" algn="l"/>
                <a:tab pos="7629525" algn="l"/>
              </a:tabLst>
              <a:defRPr/>
            </a:pPr>
            <a:r>
              <a:rPr lang="en-GB" sz="700" b="1" dirty="0">
                <a:solidFill>
                  <a:srgbClr val="685D55"/>
                </a:solidFill>
                <a:cs typeface="Arial" charset="0"/>
              </a:rPr>
              <a:t>GSK Vaccines, registered as GlaxoSmithKline Biologicals SA</a:t>
            </a:r>
            <a:r>
              <a:rPr lang="fr-FR" sz="700" b="1" dirty="0">
                <a:solidFill>
                  <a:srgbClr val="685D55"/>
                </a:solidFill>
                <a:cs typeface="Arial" charset="0"/>
              </a:rPr>
              <a:t>, Rue de l’Institut 89, 1330 Rixensart, </a:t>
            </a:r>
            <a:r>
              <a:rPr lang="fr-FR" sz="700" b="1" dirty="0" err="1">
                <a:solidFill>
                  <a:srgbClr val="685D55"/>
                </a:solidFill>
                <a:cs typeface="Arial" charset="0"/>
              </a:rPr>
              <a:t>Belgium</a:t>
            </a:r>
            <a:r>
              <a:rPr lang="fr-FR" sz="700" b="1" dirty="0">
                <a:solidFill>
                  <a:srgbClr val="685D55"/>
                </a:solidFill>
                <a:cs typeface="Arial" charset="0"/>
              </a:rPr>
              <a:t> </a:t>
            </a:r>
            <a:r>
              <a:rPr lang="en-GB" sz="700" b="1" dirty="0">
                <a:solidFill>
                  <a:srgbClr val="685D55"/>
                </a:solidFill>
                <a:cs typeface="Arial" pitchFamily="34" charset="0"/>
              </a:rPr>
              <a:t>	</a:t>
            </a:r>
          </a:p>
        </p:txBody>
      </p:sp>
      <p:sp>
        <p:nvSpPr>
          <p:cNvPr id="2"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dirty="0"/>
          </a:p>
        </p:txBody>
      </p:sp>
      <p:sp>
        <p:nvSpPr>
          <p:cNvPr id="3" name="Subtitle 2"/>
          <p:cNvSpPr>
            <a:spLocks noGrp="1"/>
          </p:cNvSpPr>
          <p:nvPr>
            <p:ph type="subTitle" idx="1"/>
          </p:nvPr>
        </p:nvSpPr>
        <p:spPr>
          <a:xfrm>
            <a:off x="685800" y="4406900"/>
            <a:ext cx="7785100" cy="175260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footer">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9144000" cy="152400"/>
          </a:xfrm>
          <a:prstGeom prst="rect">
            <a:avLst/>
          </a:prstGeom>
          <a:solidFill>
            <a:schemeClr val="accent1"/>
          </a:solidFill>
          <a:ln w="25400" algn="ctr">
            <a:noFill/>
            <a:round/>
            <a:headEnd/>
            <a:tailEnd/>
          </a:ln>
        </p:spPr>
        <p:txBody>
          <a:bodyPr lIns="0" tIns="0" rIns="0" bIns="0"/>
          <a:lstStyle/>
          <a:p>
            <a:pPr eaLnBrk="0" fontAlgn="base" hangingPunct="0">
              <a:spcBef>
                <a:spcPct val="0"/>
              </a:spcBef>
              <a:spcAft>
                <a:spcPct val="0"/>
              </a:spcAft>
              <a:defRPr/>
            </a:pPr>
            <a:r>
              <a:rPr lang="en-GB" sz="2000">
                <a:solidFill>
                  <a:srgbClr val="000056"/>
                </a:solidFill>
                <a:cs typeface="Arial" charset="0"/>
              </a:rPr>
              <a:t> </a:t>
            </a:r>
          </a:p>
        </p:txBody>
      </p:sp>
      <p:pic>
        <p:nvPicPr>
          <p:cNvPr id="5" name="Picture 2" descr="\\10.0.1.42\braque\01_ACTIVE_PROJECTS\GSK\GSK PowerPoint Template\CubistProjectFiles\PPT\LinkedArt\logo.png"/>
          <p:cNvPicPr>
            <a:picLocks noChangeAspect="1" noChangeArrowheads="1"/>
          </p:cNvPicPr>
          <p:nvPr userDrawn="1"/>
        </p:nvPicPr>
        <p:blipFill>
          <a:blip r:embed="rId2" cstate="print"/>
          <a:srcRect/>
          <a:stretch>
            <a:fillRect/>
          </a:stretch>
        </p:blipFill>
        <p:spPr bwMode="auto">
          <a:xfrm>
            <a:off x="5210175" y="1878013"/>
            <a:ext cx="2605088" cy="974725"/>
          </a:xfrm>
          <a:prstGeom prst="rect">
            <a:avLst/>
          </a:prstGeom>
          <a:noFill/>
          <a:ln w="9525">
            <a:noFill/>
            <a:miter lim="800000"/>
            <a:headEnd/>
            <a:tailEnd/>
          </a:ln>
        </p:spPr>
      </p:pic>
      <p:sp>
        <p:nvSpPr>
          <p:cNvPr id="6" name="Content Placeholder 5"/>
          <p:cNvSpPr txBox="1">
            <a:spLocks/>
          </p:cNvSpPr>
          <p:nvPr userDrawn="1"/>
        </p:nvSpPr>
        <p:spPr>
          <a:xfrm>
            <a:off x="4238625" y="6534150"/>
            <a:ext cx="4319588" cy="334963"/>
          </a:xfrm>
          <a:prstGeom prst="rect">
            <a:avLst/>
          </a:prstGeom>
        </p:spPr>
        <p:txBody>
          <a:bodyPr anchor="ctr"/>
          <a:lstStyle/>
          <a:p>
            <a:pPr algn="r" eaLnBrk="0" fontAlgn="base" hangingPunct="0">
              <a:spcBef>
                <a:spcPct val="0"/>
              </a:spcBef>
              <a:spcAft>
                <a:spcPts val="1000"/>
              </a:spcAft>
              <a:buClr>
                <a:srgbClr val="F0AB00"/>
              </a:buClr>
              <a:buSzPct val="120000"/>
              <a:tabLst>
                <a:tab pos="3770313" algn="l"/>
                <a:tab pos="6461125" algn="l"/>
                <a:tab pos="7629525" algn="l"/>
              </a:tabLst>
              <a:defRPr/>
            </a:pPr>
            <a:r>
              <a:rPr lang="en-GB" sz="700" b="1" dirty="0">
                <a:solidFill>
                  <a:srgbClr val="685D55"/>
                </a:solidFill>
                <a:cs typeface="Arial" pitchFamily="34" charset="0"/>
              </a:rPr>
              <a:t>Zinc code: VAC/INF/0009/13. Date of production: April 2013</a:t>
            </a:r>
            <a:br>
              <a:rPr lang="en-GB" sz="700" b="1" dirty="0">
                <a:solidFill>
                  <a:srgbClr val="685D55"/>
                </a:solidFill>
                <a:cs typeface="Arial" pitchFamily="34" charset="0"/>
              </a:rPr>
            </a:br>
            <a:r>
              <a:rPr lang="en-GB" sz="700" b="1" dirty="0">
                <a:solidFill>
                  <a:srgbClr val="685D55"/>
                </a:solidFill>
                <a:cs typeface="Arial" pitchFamily="34" charset="0"/>
              </a:rPr>
              <a:t>Local approval code: </a:t>
            </a:r>
            <a:r>
              <a:rPr lang="en-GB" sz="700" b="1" dirty="0" err="1">
                <a:solidFill>
                  <a:srgbClr val="685D55"/>
                </a:solidFill>
                <a:cs typeface="Arial" pitchFamily="34" charset="0"/>
              </a:rPr>
              <a:t>xxxx</a:t>
            </a:r>
            <a:r>
              <a:rPr lang="en-GB" sz="700" b="1" dirty="0">
                <a:solidFill>
                  <a:srgbClr val="685D55"/>
                </a:solidFill>
                <a:cs typeface="Arial" pitchFamily="34" charset="0"/>
              </a:rPr>
              <a:t>. Date of approval: </a:t>
            </a:r>
            <a:r>
              <a:rPr lang="en-GB" sz="700" b="1" dirty="0" err="1">
                <a:solidFill>
                  <a:srgbClr val="685D55"/>
                </a:solidFill>
                <a:cs typeface="Arial" pitchFamily="34" charset="0"/>
              </a:rPr>
              <a:t>xxxx</a:t>
            </a:r>
            <a:r>
              <a:rPr lang="en-GB" sz="700" b="1" dirty="0">
                <a:solidFill>
                  <a:srgbClr val="685D55"/>
                </a:solidFill>
                <a:cs typeface="Arial" pitchFamily="34" charset="0"/>
              </a:rPr>
              <a:t> 2013</a:t>
            </a:r>
          </a:p>
        </p:txBody>
      </p:sp>
      <p:sp>
        <p:nvSpPr>
          <p:cNvPr id="7" name="Content Placeholder 5"/>
          <p:cNvSpPr txBox="1">
            <a:spLocks/>
          </p:cNvSpPr>
          <p:nvPr userDrawn="1"/>
        </p:nvSpPr>
        <p:spPr>
          <a:xfrm>
            <a:off x="254000" y="6645275"/>
            <a:ext cx="6046788" cy="334963"/>
          </a:xfrm>
          <a:prstGeom prst="rect">
            <a:avLst/>
          </a:prstGeom>
        </p:spPr>
        <p:txBody>
          <a:bodyPr anchor="ctr"/>
          <a:lstStyle/>
          <a:p>
            <a:pPr eaLnBrk="0" fontAlgn="base" hangingPunct="0">
              <a:spcBef>
                <a:spcPct val="0"/>
              </a:spcBef>
              <a:spcAft>
                <a:spcPts val="1000"/>
              </a:spcAft>
              <a:buClr>
                <a:srgbClr val="F0AB00"/>
              </a:buClr>
              <a:buSzPct val="120000"/>
              <a:tabLst>
                <a:tab pos="3770313" algn="l"/>
                <a:tab pos="6461125" algn="l"/>
                <a:tab pos="7629525" algn="l"/>
              </a:tabLst>
              <a:defRPr/>
            </a:pPr>
            <a:r>
              <a:rPr lang="en-GB" sz="700" b="1" dirty="0">
                <a:solidFill>
                  <a:srgbClr val="685D55"/>
                </a:solidFill>
                <a:cs typeface="Arial" charset="0"/>
              </a:rPr>
              <a:t>GSK Vaccines, registered as GlaxoSmithKline Biologicals SA</a:t>
            </a:r>
            <a:r>
              <a:rPr lang="fr-FR" sz="700" b="1" dirty="0">
                <a:solidFill>
                  <a:srgbClr val="685D55"/>
                </a:solidFill>
                <a:cs typeface="Arial" charset="0"/>
              </a:rPr>
              <a:t>, Rue de l’Institut 89, 1330 Rixensart, </a:t>
            </a:r>
            <a:r>
              <a:rPr lang="fr-FR" sz="700" b="1" dirty="0" err="1">
                <a:solidFill>
                  <a:srgbClr val="685D55"/>
                </a:solidFill>
                <a:cs typeface="Arial" charset="0"/>
              </a:rPr>
              <a:t>Belgium</a:t>
            </a:r>
            <a:r>
              <a:rPr lang="fr-FR" sz="700" b="1" dirty="0">
                <a:solidFill>
                  <a:srgbClr val="685D55"/>
                </a:solidFill>
                <a:cs typeface="Arial" charset="0"/>
              </a:rPr>
              <a:t> </a:t>
            </a:r>
            <a:r>
              <a:rPr lang="en-GB" sz="700" b="1" dirty="0">
                <a:solidFill>
                  <a:srgbClr val="685D55"/>
                </a:solidFill>
                <a:cs typeface="Arial" pitchFamily="34" charset="0"/>
              </a:rPr>
              <a:t>	</a:t>
            </a:r>
          </a:p>
        </p:txBody>
      </p:sp>
      <p:sp>
        <p:nvSpPr>
          <p:cNvPr id="2"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dirty="0"/>
          </a:p>
        </p:txBody>
      </p:sp>
      <p:sp>
        <p:nvSpPr>
          <p:cNvPr id="3" name="Subtitle 2"/>
          <p:cNvSpPr>
            <a:spLocks noGrp="1"/>
          </p:cNvSpPr>
          <p:nvPr>
            <p:ph type="subTitle" idx="1"/>
          </p:nvPr>
        </p:nvSpPr>
        <p:spPr>
          <a:xfrm>
            <a:off x="685800" y="4406900"/>
            <a:ext cx="7785100" cy="175260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er and content">
    <p:spTree>
      <p:nvGrpSpPr>
        <p:cNvPr id="1" name=""/>
        <p:cNvGrpSpPr/>
        <p:nvPr/>
      </p:nvGrpSpPr>
      <p:grpSpPr>
        <a:xfrm>
          <a:off x="0" y="0"/>
          <a:ext cx="0" cy="0"/>
          <a:chOff x="0" y="0"/>
          <a:chExt cx="0" cy="0"/>
        </a:xfrm>
      </p:grpSpPr>
      <p:sp>
        <p:nvSpPr>
          <p:cNvPr id="6" name="Content Placeholder 2"/>
          <p:cNvSpPr>
            <a:spLocks noGrp="1"/>
          </p:cNvSpPr>
          <p:nvPr>
            <p:ph idx="1"/>
          </p:nvPr>
        </p:nvSpPr>
        <p:spPr>
          <a:xfrm>
            <a:off x="241300" y="1351280"/>
            <a:ext cx="8503920" cy="5392420"/>
          </a:xfrm>
          <a:prstGeom prst="rect">
            <a:avLst/>
          </a:prstGeom>
        </p:spPr>
        <p:txBody>
          <a:bodyPr/>
          <a:lstStyle>
            <a:lvl1pPr marL="284400" indent="-284400">
              <a:buClr>
                <a:schemeClr val="accent1"/>
              </a:buClr>
              <a:defRPr/>
            </a:lvl1pPr>
            <a:lvl2pPr marL="612000" indent="-284400">
              <a:spcAft>
                <a:spcPts val="600"/>
              </a:spcAft>
              <a:buClr>
                <a:schemeClr val="accent1"/>
              </a:buClr>
              <a:defRPr/>
            </a:lvl2pPr>
            <a:lvl3pPr indent="-284400">
              <a:spcAft>
                <a:spcPts val="400"/>
              </a:spcAft>
              <a:buClr>
                <a:schemeClr val="accent1"/>
              </a:buClr>
              <a:defRPr/>
            </a:lvl3pPr>
            <a:lvl4pPr marL="1314450" indent="-284400">
              <a:spcAft>
                <a:spcPts val="400"/>
              </a:spcAft>
              <a:buClr>
                <a:schemeClr val="accent1"/>
              </a:buClr>
              <a:buFontTx/>
              <a:buChar char="–"/>
              <a:defRPr sz="1400"/>
            </a:lvl4pPr>
            <a:lvl5pPr marL="1714500" indent="-284400">
              <a:spcAft>
                <a:spcPts val="400"/>
              </a:spcAft>
              <a:buClr>
                <a:schemeClr val="accent1"/>
              </a:buClr>
              <a:buFontTx/>
              <a:buChar char="–"/>
              <a:defRPr sz="1400"/>
            </a:lvl5pPr>
            <a:lvl6pPr marL="2171700" indent="-171450">
              <a:spcAft>
                <a:spcPts val="400"/>
              </a:spcAft>
              <a:buClr>
                <a:schemeClr val="accent1"/>
              </a:buClr>
              <a:buFontTx/>
              <a:buChar char="–"/>
              <a:defRPr sz="1400"/>
            </a:lvl6pPr>
            <a:lvl7pPr marL="2628900" indent="-171450">
              <a:spcAft>
                <a:spcPts val="400"/>
              </a:spcAft>
              <a:buClr>
                <a:schemeClr val="accent1"/>
              </a:buClr>
              <a:buFontTx/>
              <a:buChar char="–"/>
              <a:defRPr sz="1400" baseline="0"/>
            </a:lvl7pPr>
            <a:lvl8pPr marL="3028950" indent="-171450">
              <a:spcAft>
                <a:spcPts val="400"/>
              </a:spcAft>
              <a:buClr>
                <a:schemeClr val="accent1"/>
              </a:buClr>
              <a:buFontTx/>
              <a:buChar char="–"/>
              <a:defRPr sz="1400" baseline="0"/>
            </a:lvl8pPr>
            <a:lvl9pPr marL="3486150" indent="-171450">
              <a:spcAft>
                <a:spcPts val="400"/>
              </a:spcAft>
              <a:buClr>
                <a:schemeClr val="accent1"/>
              </a:buClr>
              <a:buFontTx/>
              <a:buChar char="–"/>
              <a:defRPr sz="1400" baseline="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 name="Title 1"/>
          <p:cNvSpPr>
            <a:spLocks noGrp="1"/>
          </p:cNvSpPr>
          <p:nvPr>
            <p:ph type="title"/>
          </p:nvPr>
        </p:nvSpPr>
        <p:spPr>
          <a:xfrm>
            <a:off x="241300" y="177800"/>
            <a:ext cx="8503920" cy="1003300"/>
          </a:xfrm>
        </p:spPr>
        <p:txBody>
          <a:bodyPr>
            <a:normAutofit/>
          </a:bodyPr>
          <a:lstStyle>
            <a:lvl1pPr>
              <a:defRPr sz="2600"/>
            </a:lvl1pPr>
          </a:lstStyle>
          <a:p>
            <a:r>
              <a:rPr lang="en-US" smtClean="0"/>
              <a:t>Click to edit Master title style</a:t>
            </a:r>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4" name="Picture 2" descr="S:\01_ACTIVE_PROJECTS\GSK\2278_GSK_SrLdrMtg2010\CubistProjectFiles\PPT\LinkedArt\4x3-title-slide.pn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5"/>
          <p:cNvSpPr>
            <a:spLocks noChangeArrowheads="1"/>
          </p:cNvSpPr>
          <p:nvPr userDrawn="1"/>
        </p:nvSpPr>
        <p:spPr bwMode="auto">
          <a:xfrm>
            <a:off x="0" y="0"/>
            <a:ext cx="9144000" cy="152400"/>
          </a:xfrm>
          <a:prstGeom prst="rect">
            <a:avLst/>
          </a:prstGeom>
          <a:solidFill>
            <a:schemeClr val="accent1"/>
          </a:solidFill>
          <a:ln w="25400" algn="ctr">
            <a:noFill/>
            <a:round/>
            <a:headEnd/>
            <a:tailEnd/>
          </a:ln>
        </p:spPr>
        <p:txBody>
          <a:bodyPr lIns="0" tIns="0" rIns="0" bIns="0"/>
          <a:lstStyle/>
          <a:p>
            <a:pPr eaLnBrk="0" fontAlgn="base" hangingPunct="0">
              <a:spcBef>
                <a:spcPct val="0"/>
              </a:spcBef>
              <a:spcAft>
                <a:spcPct val="0"/>
              </a:spcAft>
              <a:defRPr/>
            </a:pPr>
            <a:r>
              <a:rPr lang="en-GB" sz="2000">
                <a:solidFill>
                  <a:srgbClr val="000056"/>
                </a:solidFill>
                <a:cs typeface="Arial" charset="0"/>
              </a:rPr>
              <a:t> </a:t>
            </a:r>
          </a:p>
        </p:txBody>
      </p:sp>
      <p:sp>
        <p:nvSpPr>
          <p:cNvPr id="6" name="Title 1"/>
          <p:cNvSpPr>
            <a:spLocks noGrp="1"/>
          </p:cNvSpPr>
          <p:nvPr>
            <p:ph type="ctrTitle"/>
          </p:nvPr>
        </p:nvSpPr>
        <p:spPr>
          <a:xfrm>
            <a:off x="685800" y="1510184"/>
            <a:ext cx="7772400" cy="1470025"/>
          </a:xfrm>
        </p:spPr>
        <p:txBody>
          <a:bodyPr anchor="b"/>
          <a:lstStyle/>
          <a:p>
            <a:r>
              <a:rPr lang="en-US" smtClean="0"/>
              <a:t>Click to edit Master title style</a:t>
            </a:r>
            <a:endParaRPr lang="en-GB"/>
          </a:p>
        </p:txBody>
      </p:sp>
      <p:sp>
        <p:nvSpPr>
          <p:cNvPr id="7" name="Subtitle 2"/>
          <p:cNvSpPr>
            <a:spLocks noGrp="1"/>
          </p:cNvSpPr>
          <p:nvPr>
            <p:ph type="subTitle" idx="1"/>
          </p:nvPr>
        </p:nvSpPr>
        <p:spPr>
          <a:xfrm>
            <a:off x="685800" y="3010644"/>
            <a:ext cx="7785100" cy="3442692"/>
          </a:xfrm>
          <a:prstGeom prst="rect">
            <a:avLst/>
          </a:prstGeom>
        </p:spPr>
        <p:txBody>
          <a:bodyPr>
            <a:normAutofit/>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footer">
    <p:spTree>
      <p:nvGrpSpPr>
        <p:cNvPr id="1" name=""/>
        <p:cNvGrpSpPr/>
        <p:nvPr/>
      </p:nvGrpSpPr>
      <p:grpSpPr>
        <a:xfrm>
          <a:off x="0" y="0"/>
          <a:ext cx="0" cy="0"/>
          <a:chOff x="0" y="0"/>
          <a:chExt cx="0" cy="0"/>
        </a:xfrm>
      </p:grpSpPr>
      <p:pic>
        <p:nvPicPr>
          <p:cNvPr id="5" name="Picture 2" descr="S:\01_ACTIVE_PROJECTS\GSK\2278_GSK_SrLdrMtg2010\CubistProjectFiles\PPT\LinkedArt\4x3-title-slide.pn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Rectangle 5"/>
          <p:cNvSpPr>
            <a:spLocks noChangeArrowheads="1"/>
          </p:cNvSpPr>
          <p:nvPr userDrawn="1"/>
        </p:nvSpPr>
        <p:spPr bwMode="auto">
          <a:xfrm>
            <a:off x="0" y="0"/>
            <a:ext cx="9144000" cy="152400"/>
          </a:xfrm>
          <a:prstGeom prst="rect">
            <a:avLst/>
          </a:prstGeom>
          <a:solidFill>
            <a:schemeClr val="accent1"/>
          </a:solidFill>
          <a:ln w="25400" algn="ctr">
            <a:noFill/>
            <a:round/>
            <a:headEnd/>
            <a:tailEnd/>
          </a:ln>
        </p:spPr>
        <p:txBody>
          <a:bodyPr lIns="0" tIns="0" rIns="0" bIns="0"/>
          <a:lstStyle/>
          <a:p>
            <a:pPr eaLnBrk="0" fontAlgn="base" hangingPunct="0">
              <a:spcBef>
                <a:spcPct val="0"/>
              </a:spcBef>
              <a:spcAft>
                <a:spcPct val="0"/>
              </a:spcAft>
              <a:defRPr/>
            </a:pPr>
            <a:r>
              <a:rPr lang="en-GB" sz="2000">
                <a:solidFill>
                  <a:srgbClr val="000056"/>
                </a:solidFill>
                <a:cs typeface="Arial" charset="0"/>
              </a:rPr>
              <a:t> </a:t>
            </a:r>
          </a:p>
        </p:txBody>
      </p:sp>
      <p:sp>
        <p:nvSpPr>
          <p:cNvPr id="8" name="Content Placeholder 2"/>
          <p:cNvSpPr>
            <a:spLocks noGrp="1"/>
          </p:cNvSpPr>
          <p:nvPr>
            <p:ph idx="10"/>
          </p:nvPr>
        </p:nvSpPr>
        <p:spPr>
          <a:xfrm>
            <a:off x="-1" y="6523368"/>
            <a:ext cx="8925791" cy="334632"/>
          </a:xfrm>
          <a:prstGeom prst="rect">
            <a:avLst/>
          </a:prstGeom>
        </p:spPr>
        <p:txBody>
          <a:bodyPr anchor="ctr">
            <a:normAutofit/>
          </a:bodyPr>
          <a:lstStyle>
            <a:lvl1pPr>
              <a:buNone/>
              <a:defRPr sz="900"/>
            </a:lvl1pPr>
          </a:lstStyle>
          <a:p>
            <a:pPr lvl="0"/>
            <a:r>
              <a:rPr lang="en-US" smtClean="0"/>
              <a:t>Click to edit Master text styles</a:t>
            </a:r>
          </a:p>
        </p:txBody>
      </p:sp>
      <p:sp>
        <p:nvSpPr>
          <p:cNvPr id="9" name="Title 1"/>
          <p:cNvSpPr>
            <a:spLocks noGrp="1"/>
          </p:cNvSpPr>
          <p:nvPr>
            <p:ph type="ctrTitle"/>
          </p:nvPr>
        </p:nvSpPr>
        <p:spPr>
          <a:xfrm>
            <a:off x="685800" y="1510184"/>
            <a:ext cx="7772400" cy="1470025"/>
          </a:xfrm>
        </p:spPr>
        <p:txBody>
          <a:bodyPr anchor="b"/>
          <a:lstStyle/>
          <a:p>
            <a:r>
              <a:rPr lang="en-US" smtClean="0"/>
              <a:t>Click to edit Master title style</a:t>
            </a:r>
            <a:endParaRPr lang="en-GB"/>
          </a:p>
        </p:txBody>
      </p:sp>
      <p:sp>
        <p:nvSpPr>
          <p:cNvPr id="11" name="Subtitle 2"/>
          <p:cNvSpPr>
            <a:spLocks noGrp="1"/>
          </p:cNvSpPr>
          <p:nvPr>
            <p:ph type="subTitle" idx="1"/>
          </p:nvPr>
        </p:nvSpPr>
        <p:spPr>
          <a:xfrm>
            <a:off x="685800" y="3010644"/>
            <a:ext cx="7785100" cy="3442692"/>
          </a:xfrm>
          <a:prstGeom prst="rect">
            <a:avLst/>
          </a:prstGeom>
        </p:spPr>
        <p:txBody>
          <a:bodyPr>
            <a:normAutofit/>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normAutofit/>
          </a:bodyPr>
          <a:lstStyle>
            <a:lvl1pPr>
              <a:spcAft>
                <a:spcPts val="1000"/>
              </a:spcAft>
              <a:defRPr sz="1800"/>
            </a:lvl1pPr>
            <a:lvl2pPr>
              <a:spcAft>
                <a:spcPts val="800"/>
              </a:spcAft>
              <a:buFont typeface="Arial" pitchFamily="34" charset="0"/>
              <a:buChar char="–"/>
              <a:defRPr lang="en-GB" sz="1600" kern="1200" dirty="0">
                <a:solidFill>
                  <a:schemeClr val="tx1"/>
                </a:solidFill>
                <a:latin typeface="Arial" pitchFamily="34" charset="0"/>
                <a:ea typeface="+mn-ea"/>
                <a:cs typeface="Arial" pitchFamily="34" charset="0"/>
              </a:defRPr>
            </a:lvl2pPr>
            <a:lvl3pPr>
              <a:spcBef>
                <a:spcPts val="0"/>
              </a:spcBef>
              <a:spcAft>
                <a:spcPts val="800"/>
              </a:spcAft>
              <a:buFont typeface="Arial" pitchFamily="34" charset="0"/>
              <a:buChar char="–"/>
              <a:defRPr sz="1600"/>
            </a:lvl3pPr>
            <a:lvl4pPr>
              <a:spcBef>
                <a:spcPts val="0"/>
              </a:spcBef>
              <a:spcAft>
                <a:spcPts val="800"/>
              </a:spcAft>
              <a:buClr>
                <a:schemeClr val="accent1"/>
              </a:buClr>
              <a:buFont typeface="Arial" pitchFamily="34" charset="0"/>
              <a:buChar char="–"/>
              <a:defRPr sz="1600"/>
            </a:lvl4pPr>
            <a:lvl5pPr>
              <a:spcBef>
                <a:spcPts val="0"/>
              </a:spcBef>
              <a:spcAft>
                <a:spcPts val="800"/>
              </a:spcAft>
              <a:buClr>
                <a:schemeClr val="accent1"/>
              </a:buClr>
              <a:buFont typeface="Arial" pitchFamily="34" charset="0"/>
              <a:buChar cha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91075" y="1600200"/>
            <a:ext cx="4038600" cy="4525963"/>
          </a:xfrm>
          <a:prstGeom prst="rect">
            <a:avLst/>
          </a:prstGeom>
        </p:spPr>
        <p:txBody>
          <a:bodyPr>
            <a:normAutofit/>
          </a:bodyPr>
          <a:lstStyle>
            <a:lvl1pPr algn="l" defTabSz="914400" rtl="0" eaLnBrk="1" latinLnBrk="0" hangingPunct="1">
              <a:spcAft>
                <a:spcPts val="1000"/>
              </a:spcAft>
              <a:buClr>
                <a:schemeClr val="accent1"/>
              </a:buCl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800"/>
              </a:spcAft>
              <a:buClr>
                <a:schemeClr val="accent1"/>
              </a:buClr>
              <a:buSzPct val="10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normAutofit/>
          </a:bodyPr>
          <a:lstStyle>
            <a:lvl1pPr>
              <a:spcAft>
                <a:spcPts val="1000"/>
              </a:spcAft>
              <a:defRPr sz="1800"/>
            </a:lvl1pPr>
            <a:lvl2pPr>
              <a:spcAft>
                <a:spcPts val="800"/>
              </a:spcAft>
              <a:buFont typeface="Arial" pitchFamily="34" charset="0"/>
              <a:buChar char="–"/>
              <a:defRPr lang="en-GB" sz="1600" kern="1200" dirty="0">
                <a:solidFill>
                  <a:schemeClr val="tx1"/>
                </a:solidFill>
                <a:latin typeface="Arial" pitchFamily="34" charset="0"/>
                <a:ea typeface="+mn-ea"/>
                <a:cs typeface="Arial" pitchFamily="34" charset="0"/>
              </a:defRPr>
            </a:lvl2pPr>
            <a:lvl3pPr>
              <a:spcBef>
                <a:spcPts val="0"/>
              </a:spcBef>
              <a:spcAft>
                <a:spcPts val="800"/>
              </a:spcAft>
              <a:buFont typeface="Arial" pitchFamily="34" charset="0"/>
              <a:buChar char="–"/>
              <a:defRPr sz="1600"/>
            </a:lvl3pPr>
            <a:lvl4pPr>
              <a:spcBef>
                <a:spcPts val="0"/>
              </a:spcBef>
              <a:spcAft>
                <a:spcPts val="800"/>
              </a:spcAft>
              <a:buClr>
                <a:schemeClr val="accent1"/>
              </a:buClr>
              <a:buFont typeface="Arial" pitchFamily="34" charset="0"/>
              <a:buChar char="–"/>
              <a:defRPr sz="1600"/>
            </a:lvl4pPr>
            <a:lvl5pPr>
              <a:spcBef>
                <a:spcPts val="0"/>
              </a:spcBef>
              <a:spcAft>
                <a:spcPts val="800"/>
              </a:spcAft>
              <a:buClr>
                <a:schemeClr val="accent1"/>
              </a:buClr>
              <a:buFont typeface="Arial" pitchFamily="34" charset="0"/>
              <a:buChar cha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91075" y="1600200"/>
            <a:ext cx="4038600" cy="4525963"/>
          </a:xfrm>
          <a:prstGeom prst="rect">
            <a:avLst/>
          </a:prstGeom>
        </p:spPr>
        <p:txBody>
          <a:bodyPr>
            <a:normAutofit/>
          </a:bodyPr>
          <a:lstStyle>
            <a:lvl1pPr algn="l" defTabSz="914400" rtl="0" eaLnBrk="1" latinLnBrk="0" hangingPunct="1">
              <a:spcAft>
                <a:spcPts val="1000"/>
              </a:spcAft>
              <a:buClr>
                <a:schemeClr val="accent1"/>
              </a:buCl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800"/>
              </a:spcAft>
              <a:buClr>
                <a:schemeClr val="accent1"/>
              </a:buClr>
              <a:buSzPct val="10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Content Placeholder 2"/>
          <p:cNvSpPr>
            <a:spLocks noGrp="1"/>
          </p:cNvSpPr>
          <p:nvPr>
            <p:ph idx="10"/>
          </p:nvPr>
        </p:nvSpPr>
        <p:spPr>
          <a:xfrm>
            <a:off x="-1" y="6523368"/>
            <a:ext cx="8925791" cy="334632"/>
          </a:xfrm>
          <a:prstGeom prst="rect">
            <a:avLst/>
          </a:prstGeom>
        </p:spPr>
        <p:txBody>
          <a:bodyPr anchor="ctr">
            <a:normAutofit/>
          </a:bodyPr>
          <a:lstStyle>
            <a:lvl1pPr>
              <a:buNone/>
              <a:defRPr sz="900"/>
            </a:lvl1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k-MK"/>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4" name="Date Placeholder 3"/>
          <p:cNvSpPr>
            <a:spLocks noGrp="1"/>
          </p:cNvSpPr>
          <p:nvPr>
            <p:ph type="dt" sz="half" idx="10"/>
          </p:nvPr>
        </p:nvSpPr>
        <p:spPr/>
        <p:txBody>
          <a:bodyPr/>
          <a:lstStyle/>
          <a:p>
            <a:fld id="{40816FA7-CF6A-4241-9DB5-CB0B50FFACFC}" type="datetimeFigureOut">
              <a:rPr lang="mk-MK" smtClean="0"/>
              <a:pPr/>
              <a:t>15.03.2014</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60F3476B-640A-4699-8FF2-B441BB5F507A}" type="slidenum">
              <a:rPr lang="mk-MK" smtClean="0"/>
              <a:pPr/>
              <a:t>‹#›</a:t>
            </a:fld>
            <a:endParaRPr lang="mk-MK"/>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63775"/>
            <a:ext cx="4040188" cy="3951288"/>
          </a:xfrm>
          <a:prstGeom prst="rect">
            <a:avLst/>
          </a:prstGeom>
        </p:spPr>
        <p:txBody>
          <a:bodyPr>
            <a:normAutofit/>
          </a:bodyPr>
          <a:lstStyle>
            <a:lvl1pPr indent="-177800" algn="l" defTabSz="914400" rtl="0" eaLnBrk="1" latinLnBrk="0" hangingPunct="1">
              <a:spcBef>
                <a:spcPts val="0"/>
              </a:spcBef>
              <a:spcAft>
                <a:spcPts val="1000"/>
              </a:spcAft>
              <a:buClr>
                <a:schemeClr val="accent1"/>
              </a:buClr>
              <a:buSzPct val="120000"/>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defRPr lang="en-GB" sz="1600" kern="1200" dirty="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3pPr>
            <a:lvl4pPr marL="1428750" indent="-2286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10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63775"/>
            <a:ext cx="4041775" cy="3951288"/>
          </a:xfrm>
          <a:prstGeom prst="rect">
            <a:avLst/>
          </a:prstGeom>
        </p:spPr>
        <p:txBody>
          <a:bodyPr>
            <a:normAutofit/>
          </a:bodyPr>
          <a:lstStyle>
            <a:lvl1pP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marL="1371600" indent="-2286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marL="2057400" indent="-228600" algn="l" defTabSz="914400" rtl="0" eaLnBrk="1" latinLnBrk="0" hangingPunct="1">
              <a:spcBef>
                <a:spcPts val="0"/>
              </a:spcBef>
              <a:spcAft>
                <a:spcPts val="8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buFontTx/>
              <a:buNone/>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63775"/>
            <a:ext cx="4040188" cy="3951288"/>
          </a:xfrm>
          <a:prstGeom prst="rect">
            <a:avLst/>
          </a:prstGeom>
        </p:spPr>
        <p:txBody>
          <a:bodyPr>
            <a:normAutofit/>
          </a:bodyPr>
          <a:lstStyle>
            <a:lvl1pPr indent="-177800" algn="l" defTabSz="914400" rtl="0" eaLnBrk="1" latinLnBrk="0" hangingPunct="1">
              <a:spcBef>
                <a:spcPts val="0"/>
              </a:spcBef>
              <a:spcAft>
                <a:spcPts val="1000"/>
              </a:spcAft>
              <a:buClr>
                <a:schemeClr val="accent1"/>
              </a:buClr>
              <a:buSzPct val="120000"/>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defRPr lang="en-GB" sz="1600" kern="1200" dirty="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3pPr>
            <a:lvl4pPr marL="1428750" indent="-2286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10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63775"/>
            <a:ext cx="4041775" cy="3951288"/>
          </a:xfrm>
          <a:prstGeom prst="rect">
            <a:avLst/>
          </a:prstGeom>
        </p:spPr>
        <p:txBody>
          <a:bodyPr>
            <a:normAutofit/>
          </a:bodyPr>
          <a:lstStyle>
            <a:lvl1pP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marL="1371600" indent="-2286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marL="2057400" indent="-228600" algn="l" defTabSz="914400" rtl="0" eaLnBrk="1" latinLnBrk="0" hangingPunct="1">
              <a:spcBef>
                <a:spcPts val="0"/>
              </a:spcBef>
              <a:spcAft>
                <a:spcPts val="8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buFontTx/>
              <a:buNone/>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Content Placeholder 2"/>
          <p:cNvSpPr>
            <a:spLocks noGrp="1"/>
          </p:cNvSpPr>
          <p:nvPr>
            <p:ph idx="10"/>
          </p:nvPr>
        </p:nvSpPr>
        <p:spPr>
          <a:xfrm>
            <a:off x="-1" y="6523368"/>
            <a:ext cx="8925791" cy="334632"/>
          </a:xfrm>
          <a:prstGeom prst="rect">
            <a:avLst/>
          </a:prstGeom>
        </p:spPr>
        <p:txBody>
          <a:bodyPr anchor="ctr">
            <a:normAutofit/>
          </a:bodyPr>
          <a:lstStyle>
            <a:lvl1pPr>
              <a:buNone/>
              <a:defRPr sz="900"/>
            </a:lvl1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idx="10"/>
          </p:nvPr>
        </p:nvSpPr>
        <p:spPr>
          <a:xfrm>
            <a:off x="-1" y="6523368"/>
            <a:ext cx="8925791" cy="334632"/>
          </a:xfrm>
          <a:prstGeom prst="rect">
            <a:avLst/>
          </a:prstGeom>
        </p:spPr>
        <p:txBody>
          <a:bodyPr anchor="ctr">
            <a:normAutofit/>
          </a:bodyPr>
          <a:lstStyle>
            <a:lvl1pPr>
              <a:buNone/>
              <a:defRPr sz="900"/>
            </a:lvl1pPr>
          </a:lstStyle>
          <a:p>
            <a:pPr lvl="0"/>
            <a:r>
              <a:rPr lang="en-US" smtClean="0"/>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0" y="0"/>
            <a:ext cx="9144000" cy="152400"/>
          </a:xfrm>
          <a:prstGeom prst="rect">
            <a:avLst/>
          </a:prstGeom>
          <a:solidFill>
            <a:schemeClr val="accent1"/>
          </a:solidFill>
          <a:ln w="25400" algn="ctr">
            <a:noFill/>
            <a:round/>
            <a:headEnd/>
            <a:tailEnd/>
          </a:ln>
        </p:spPr>
        <p:txBody>
          <a:bodyPr lIns="0" tIns="0" rIns="0" bIns="0"/>
          <a:lstStyle/>
          <a:p>
            <a:pPr eaLnBrk="0" fontAlgn="base" hangingPunct="0">
              <a:spcBef>
                <a:spcPct val="0"/>
              </a:spcBef>
              <a:spcAft>
                <a:spcPct val="0"/>
              </a:spcAft>
              <a:defRPr/>
            </a:pPr>
            <a:r>
              <a:rPr lang="en-GB" sz="2000">
                <a:solidFill>
                  <a:srgbClr val="000056"/>
                </a:solidFill>
                <a:cs typeface="Arial" charset="0"/>
              </a:rPr>
              <a:t> </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9750" y="0"/>
            <a:ext cx="8604250" cy="1052513"/>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1412875"/>
            <a:ext cx="8229600" cy="5256213"/>
          </a:xfrm>
          <a:prstGeom prst="rect">
            <a:avLst/>
          </a:prstGeom>
        </p:spPr>
        <p:txBody>
          <a:bodyPr/>
          <a:lstStyle/>
          <a:p>
            <a:pPr lvl="0"/>
            <a:endParaRPr lang="en-GB" noProof="0"/>
          </a:p>
        </p:txBody>
      </p:sp>
    </p:spTree>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412875"/>
            <a:ext cx="8229600" cy="52562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0"/>
            <a:ext cx="8604250" cy="1052513"/>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412875"/>
            <a:ext cx="4038600" cy="52562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412875"/>
            <a:ext cx="4038600" cy="25511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4116388"/>
            <a:ext cx="4038600" cy="25527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0"/>
            <a:ext cx="8686800" cy="66690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k-M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816FA7-CF6A-4241-9DB5-CB0B50FFACFC}" type="datetimeFigureOut">
              <a:rPr lang="mk-MK" smtClean="0"/>
              <a:pPr/>
              <a:t>15.03.2014</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60F3476B-640A-4699-8FF2-B441BB5F507A}" type="slidenum">
              <a:rPr lang="mk-MK" smtClean="0"/>
              <a:pPr/>
              <a:t>‹#›</a:t>
            </a:fld>
            <a:endParaRPr lang="mk-M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k-MK"/>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5" name="Date Placeholder 4"/>
          <p:cNvSpPr>
            <a:spLocks noGrp="1"/>
          </p:cNvSpPr>
          <p:nvPr>
            <p:ph type="dt" sz="half" idx="10"/>
          </p:nvPr>
        </p:nvSpPr>
        <p:spPr/>
        <p:txBody>
          <a:bodyPr/>
          <a:lstStyle/>
          <a:p>
            <a:fld id="{40816FA7-CF6A-4241-9DB5-CB0B50FFACFC}" type="datetimeFigureOut">
              <a:rPr lang="mk-MK" smtClean="0"/>
              <a:pPr/>
              <a:t>15.03.2014</a:t>
            </a:fld>
            <a:endParaRPr lang="mk-MK"/>
          </a:p>
        </p:txBody>
      </p:sp>
      <p:sp>
        <p:nvSpPr>
          <p:cNvPr id="6" name="Footer Placeholder 5"/>
          <p:cNvSpPr>
            <a:spLocks noGrp="1"/>
          </p:cNvSpPr>
          <p:nvPr>
            <p:ph type="ftr" sz="quarter" idx="11"/>
          </p:nvPr>
        </p:nvSpPr>
        <p:spPr/>
        <p:txBody>
          <a:bodyPr/>
          <a:lstStyle/>
          <a:p>
            <a:endParaRPr lang="mk-MK"/>
          </a:p>
        </p:txBody>
      </p:sp>
      <p:sp>
        <p:nvSpPr>
          <p:cNvPr id="7" name="Slide Number Placeholder 6"/>
          <p:cNvSpPr>
            <a:spLocks noGrp="1"/>
          </p:cNvSpPr>
          <p:nvPr>
            <p:ph type="sldNum" sz="quarter" idx="12"/>
          </p:nvPr>
        </p:nvSpPr>
        <p:spPr/>
        <p:txBody>
          <a:bodyPr/>
          <a:lstStyle/>
          <a:p>
            <a:fld id="{60F3476B-640A-4699-8FF2-B441BB5F507A}" type="slidenum">
              <a:rPr lang="mk-MK" smtClean="0"/>
              <a:pPr/>
              <a:t>‹#›</a:t>
            </a:fld>
            <a:endParaRPr lang="mk-M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k-M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7" name="Date Placeholder 6"/>
          <p:cNvSpPr>
            <a:spLocks noGrp="1"/>
          </p:cNvSpPr>
          <p:nvPr>
            <p:ph type="dt" sz="half" idx="10"/>
          </p:nvPr>
        </p:nvSpPr>
        <p:spPr/>
        <p:txBody>
          <a:bodyPr/>
          <a:lstStyle/>
          <a:p>
            <a:fld id="{40816FA7-CF6A-4241-9DB5-CB0B50FFACFC}" type="datetimeFigureOut">
              <a:rPr lang="mk-MK" smtClean="0"/>
              <a:pPr/>
              <a:t>15.03.2014</a:t>
            </a:fld>
            <a:endParaRPr lang="mk-MK"/>
          </a:p>
        </p:txBody>
      </p:sp>
      <p:sp>
        <p:nvSpPr>
          <p:cNvPr id="8" name="Footer Placeholder 7"/>
          <p:cNvSpPr>
            <a:spLocks noGrp="1"/>
          </p:cNvSpPr>
          <p:nvPr>
            <p:ph type="ftr" sz="quarter" idx="11"/>
          </p:nvPr>
        </p:nvSpPr>
        <p:spPr/>
        <p:txBody>
          <a:bodyPr/>
          <a:lstStyle/>
          <a:p>
            <a:endParaRPr lang="mk-MK"/>
          </a:p>
        </p:txBody>
      </p:sp>
      <p:sp>
        <p:nvSpPr>
          <p:cNvPr id="9" name="Slide Number Placeholder 8"/>
          <p:cNvSpPr>
            <a:spLocks noGrp="1"/>
          </p:cNvSpPr>
          <p:nvPr>
            <p:ph type="sldNum" sz="quarter" idx="12"/>
          </p:nvPr>
        </p:nvSpPr>
        <p:spPr/>
        <p:txBody>
          <a:bodyPr/>
          <a:lstStyle/>
          <a:p>
            <a:fld id="{60F3476B-640A-4699-8FF2-B441BB5F507A}" type="slidenum">
              <a:rPr lang="mk-MK" smtClean="0"/>
              <a:pPr/>
              <a:t>‹#›</a:t>
            </a:fld>
            <a:endParaRPr lang="mk-M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k-MK"/>
          </a:p>
        </p:txBody>
      </p:sp>
      <p:sp>
        <p:nvSpPr>
          <p:cNvPr id="3" name="Date Placeholder 2"/>
          <p:cNvSpPr>
            <a:spLocks noGrp="1"/>
          </p:cNvSpPr>
          <p:nvPr>
            <p:ph type="dt" sz="half" idx="10"/>
          </p:nvPr>
        </p:nvSpPr>
        <p:spPr/>
        <p:txBody>
          <a:bodyPr/>
          <a:lstStyle/>
          <a:p>
            <a:fld id="{40816FA7-CF6A-4241-9DB5-CB0B50FFACFC}" type="datetimeFigureOut">
              <a:rPr lang="mk-MK" smtClean="0"/>
              <a:pPr/>
              <a:t>15.03.2014</a:t>
            </a:fld>
            <a:endParaRPr lang="mk-MK"/>
          </a:p>
        </p:txBody>
      </p:sp>
      <p:sp>
        <p:nvSpPr>
          <p:cNvPr id="4" name="Footer Placeholder 3"/>
          <p:cNvSpPr>
            <a:spLocks noGrp="1"/>
          </p:cNvSpPr>
          <p:nvPr>
            <p:ph type="ftr" sz="quarter" idx="11"/>
          </p:nvPr>
        </p:nvSpPr>
        <p:spPr/>
        <p:txBody>
          <a:bodyPr/>
          <a:lstStyle/>
          <a:p>
            <a:endParaRPr lang="mk-MK"/>
          </a:p>
        </p:txBody>
      </p:sp>
      <p:sp>
        <p:nvSpPr>
          <p:cNvPr id="5" name="Slide Number Placeholder 4"/>
          <p:cNvSpPr>
            <a:spLocks noGrp="1"/>
          </p:cNvSpPr>
          <p:nvPr>
            <p:ph type="sldNum" sz="quarter" idx="12"/>
          </p:nvPr>
        </p:nvSpPr>
        <p:spPr/>
        <p:txBody>
          <a:bodyPr/>
          <a:lstStyle/>
          <a:p>
            <a:fld id="{60F3476B-640A-4699-8FF2-B441BB5F507A}" type="slidenum">
              <a:rPr lang="mk-MK" smtClean="0"/>
              <a:pPr/>
              <a:t>‹#›</a:t>
            </a:fld>
            <a:endParaRPr lang="mk-M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816FA7-CF6A-4241-9DB5-CB0B50FFACFC}" type="datetimeFigureOut">
              <a:rPr lang="mk-MK" smtClean="0"/>
              <a:pPr/>
              <a:t>15.03.2014</a:t>
            </a:fld>
            <a:endParaRPr lang="mk-MK"/>
          </a:p>
        </p:txBody>
      </p:sp>
      <p:sp>
        <p:nvSpPr>
          <p:cNvPr id="3" name="Footer Placeholder 2"/>
          <p:cNvSpPr>
            <a:spLocks noGrp="1"/>
          </p:cNvSpPr>
          <p:nvPr>
            <p:ph type="ftr" sz="quarter" idx="11"/>
          </p:nvPr>
        </p:nvSpPr>
        <p:spPr/>
        <p:txBody>
          <a:bodyPr/>
          <a:lstStyle/>
          <a:p>
            <a:endParaRPr lang="mk-MK"/>
          </a:p>
        </p:txBody>
      </p:sp>
      <p:sp>
        <p:nvSpPr>
          <p:cNvPr id="4" name="Slide Number Placeholder 3"/>
          <p:cNvSpPr>
            <a:spLocks noGrp="1"/>
          </p:cNvSpPr>
          <p:nvPr>
            <p:ph type="sldNum" sz="quarter" idx="12"/>
          </p:nvPr>
        </p:nvSpPr>
        <p:spPr/>
        <p:txBody>
          <a:bodyPr/>
          <a:lstStyle/>
          <a:p>
            <a:fld id="{60F3476B-640A-4699-8FF2-B441BB5F507A}" type="slidenum">
              <a:rPr lang="mk-MK" smtClean="0"/>
              <a:pPr/>
              <a:t>‹#›</a:t>
            </a:fld>
            <a:endParaRPr lang="mk-M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k-MK"/>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816FA7-CF6A-4241-9DB5-CB0B50FFACFC}" type="datetimeFigureOut">
              <a:rPr lang="mk-MK" smtClean="0"/>
              <a:pPr/>
              <a:t>15.03.2014</a:t>
            </a:fld>
            <a:endParaRPr lang="mk-MK"/>
          </a:p>
        </p:txBody>
      </p:sp>
      <p:sp>
        <p:nvSpPr>
          <p:cNvPr id="6" name="Footer Placeholder 5"/>
          <p:cNvSpPr>
            <a:spLocks noGrp="1"/>
          </p:cNvSpPr>
          <p:nvPr>
            <p:ph type="ftr" sz="quarter" idx="11"/>
          </p:nvPr>
        </p:nvSpPr>
        <p:spPr/>
        <p:txBody>
          <a:bodyPr/>
          <a:lstStyle/>
          <a:p>
            <a:endParaRPr lang="mk-MK"/>
          </a:p>
        </p:txBody>
      </p:sp>
      <p:sp>
        <p:nvSpPr>
          <p:cNvPr id="7" name="Slide Number Placeholder 6"/>
          <p:cNvSpPr>
            <a:spLocks noGrp="1"/>
          </p:cNvSpPr>
          <p:nvPr>
            <p:ph type="sldNum" sz="quarter" idx="12"/>
          </p:nvPr>
        </p:nvSpPr>
        <p:spPr/>
        <p:txBody>
          <a:bodyPr/>
          <a:lstStyle/>
          <a:p>
            <a:fld id="{60F3476B-640A-4699-8FF2-B441BB5F507A}" type="slidenum">
              <a:rPr lang="mk-MK" smtClean="0"/>
              <a:pPr/>
              <a:t>‹#›</a:t>
            </a:fld>
            <a:endParaRPr lang="mk-M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k-M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k-MK"/>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816FA7-CF6A-4241-9DB5-CB0B50FFACFC}" type="datetimeFigureOut">
              <a:rPr lang="mk-MK" smtClean="0"/>
              <a:pPr/>
              <a:t>15.03.2014</a:t>
            </a:fld>
            <a:endParaRPr lang="mk-MK"/>
          </a:p>
        </p:txBody>
      </p:sp>
      <p:sp>
        <p:nvSpPr>
          <p:cNvPr id="6" name="Footer Placeholder 5"/>
          <p:cNvSpPr>
            <a:spLocks noGrp="1"/>
          </p:cNvSpPr>
          <p:nvPr>
            <p:ph type="ftr" sz="quarter" idx="11"/>
          </p:nvPr>
        </p:nvSpPr>
        <p:spPr/>
        <p:txBody>
          <a:bodyPr/>
          <a:lstStyle/>
          <a:p>
            <a:endParaRPr lang="mk-MK"/>
          </a:p>
        </p:txBody>
      </p:sp>
      <p:sp>
        <p:nvSpPr>
          <p:cNvPr id="7" name="Slide Number Placeholder 6"/>
          <p:cNvSpPr>
            <a:spLocks noGrp="1"/>
          </p:cNvSpPr>
          <p:nvPr>
            <p:ph type="sldNum" sz="quarter" idx="12"/>
          </p:nvPr>
        </p:nvSpPr>
        <p:spPr/>
        <p:txBody>
          <a:bodyPr/>
          <a:lstStyle/>
          <a:p>
            <a:fld id="{60F3476B-640A-4699-8FF2-B441BB5F507A}" type="slidenum">
              <a:rPr lang="mk-MK" smtClean="0"/>
              <a:pPr/>
              <a:t>‹#›</a:t>
            </a:fld>
            <a:endParaRPr lang="mk-M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k-MK"/>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16FA7-CF6A-4241-9DB5-CB0B50FFACFC}" type="datetimeFigureOut">
              <a:rPr lang="mk-MK" smtClean="0"/>
              <a:pPr/>
              <a:t>15.03.2014</a:t>
            </a:fld>
            <a:endParaRPr lang="mk-MK"/>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k-MK"/>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3476B-640A-4699-8FF2-B441BB5F507A}" type="slidenum">
              <a:rPr lang="mk-MK" smtClean="0"/>
              <a:pPr/>
              <a:t>‹#›</a:t>
            </a:fld>
            <a:endParaRPr lang="mk-M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k-M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2" name="Title Placeholder 1"/>
          <p:cNvSpPr>
            <a:spLocks noGrp="1"/>
          </p:cNvSpPr>
          <p:nvPr>
            <p:ph type="title"/>
          </p:nvPr>
        </p:nvSpPr>
        <p:spPr bwMode="auto">
          <a:xfrm>
            <a:off x="241300" y="177800"/>
            <a:ext cx="8594725" cy="10033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7" name="Content Placeholder 5"/>
          <p:cNvSpPr txBox="1">
            <a:spLocks/>
          </p:cNvSpPr>
          <p:nvPr userDrawn="1"/>
        </p:nvSpPr>
        <p:spPr>
          <a:xfrm>
            <a:off x="254000" y="6645275"/>
            <a:ext cx="6046788" cy="334963"/>
          </a:xfrm>
          <a:prstGeom prst="rect">
            <a:avLst/>
          </a:prstGeom>
        </p:spPr>
        <p:txBody>
          <a:bodyPr anchor="ctr"/>
          <a:lstStyle/>
          <a:p>
            <a:pPr eaLnBrk="0" fontAlgn="base" hangingPunct="0">
              <a:spcBef>
                <a:spcPct val="0"/>
              </a:spcBef>
              <a:spcAft>
                <a:spcPts val="1000"/>
              </a:spcAft>
              <a:buClr>
                <a:srgbClr val="F0AB00"/>
              </a:buClr>
              <a:buSzPct val="120000"/>
              <a:tabLst>
                <a:tab pos="3770313" algn="l"/>
                <a:tab pos="6461125" algn="l"/>
                <a:tab pos="7629525" algn="l"/>
              </a:tabLst>
              <a:defRPr/>
            </a:pPr>
            <a:r>
              <a:rPr lang="en-GB" sz="700" b="1" dirty="0">
                <a:solidFill>
                  <a:srgbClr val="685D55"/>
                </a:solidFill>
                <a:cs typeface="Arial" charset="0"/>
              </a:rPr>
              <a:t>GSK Vaccines, registered as GlaxoSmithKline Biologicals SA</a:t>
            </a:r>
            <a:r>
              <a:rPr lang="fr-FR" sz="700" b="1" dirty="0">
                <a:solidFill>
                  <a:srgbClr val="685D55"/>
                </a:solidFill>
                <a:cs typeface="Arial" charset="0"/>
              </a:rPr>
              <a:t>, Rue de l’Institut 89, 1330 Rixensart, </a:t>
            </a:r>
            <a:r>
              <a:rPr lang="fr-FR" sz="700" b="1" dirty="0" err="1">
                <a:solidFill>
                  <a:srgbClr val="685D55"/>
                </a:solidFill>
                <a:cs typeface="Arial" charset="0"/>
              </a:rPr>
              <a:t>Belgium</a:t>
            </a:r>
            <a:r>
              <a:rPr lang="fr-FR" sz="700" b="1" dirty="0">
                <a:solidFill>
                  <a:srgbClr val="685D55"/>
                </a:solidFill>
                <a:cs typeface="Arial" charset="0"/>
              </a:rPr>
              <a:t> </a:t>
            </a:r>
            <a:r>
              <a:rPr lang="en-GB" sz="700" b="1" dirty="0">
                <a:solidFill>
                  <a:srgbClr val="685D55"/>
                </a:solidFill>
                <a:cs typeface="Arial" pitchFamily="34" charset="0"/>
              </a:rPr>
              <a:t>	</a:t>
            </a:r>
          </a:p>
        </p:txBody>
      </p:sp>
      <p:sp>
        <p:nvSpPr>
          <p:cNvPr id="8" name="Content Placeholder 5"/>
          <p:cNvSpPr txBox="1">
            <a:spLocks/>
          </p:cNvSpPr>
          <p:nvPr userDrawn="1"/>
        </p:nvSpPr>
        <p:spPr>
          <a:xfrm>
            <a:off x="4238625" y="6534150"/>
            <a:ext cx="4319588" cy="334963"/>
          </a:xfrm>
          <a:prstGeom prst="rect">
            <a:avLst/>
          </a:prstGeom>
        </p:spPr>
        <p:txBody>
          <a:bodyPr anchor="ctr"/>
          <a:lstStyle/>
          <a:p>
            <a:pPr algn="r" eaLnBrk="0" fontAlgn="base" hangingPunct="0">
              <a:spcBef>
                <a:spcPct val="0"/>
              </a:spcBef>
              <a:spcAft>
                <a:spcPts val="1000"/>
              </a:spcAft>
              <a:buClr>
                <a:srgbClr val="F0AB00"/>
              </a:buClr>
              <a:buSzPct val="120000"/>
              <a:tabLst>
                <a:tab pos="3770313" algn="l"/>
                <a:tab pos="6461125" algn="l"/>
                <a:tab pos="7629525" algn="l"/>
              </a:tabLst>
              <a:defRPr/>
            </a:pPr>
            <a:r>
              <a:rPr lang="en-GB" sz="700" b="1" dirty="0">
                <a:solidFill>
                  <a:srgbClr val="685D55"/>
                </a:solidFill>
                <a:cs typeface="Arial" pitchFamily="34" charset="0"/>
              </a:rPr>
              <a:t>Zinc code: VAC/INF/0009/13. Date of production: April 2013</a:t>
            </a:r>
            <a:br>
              <a:rPr lang="en-GB" sz="700" b="1" dirty="0">
                <a:solidFill>
                  <a:srgbClr val="685D55"/>
                </a:solidFill>
                <a:cs typeface="Arial" pitchFamily="34" charset="0"/>
              </a:rPr>
            </a:br>
            <a:r>
              <a:rPr lang="en-GB" sz="700" b="1" dirty="0">
                <a:solidFill>
                  <a:srgbClr val="685D55"/>
                </a:solidFill>
                <a:cs typeface="Arial" pitchFamily="34" charset="0"/>
              </a:rPr>
              <a:t>Local approval code: </a:t>
            </a:r>
            <a:r>
              <a:rPr lang="en-GB" sz="700" b="1" dirty="0" err="1">
                <a:solidFill>
                  <a:srgbClr val="685D55"/>
                </a:solidFill>
                <a:cs typeface="Arial" pitchFamily="34" charset="0"/>
              </a:rPr>
              <a:t>xxxx</a:t>
            </a:r>
            <a:r>
              <a:rPr lang="en-GB" sz="700" b="1" dirty="0">
                <a:solidFill>
                  <a:srgbClr val="685D55"/>
                </a:solidFill>
                <a:cs typeface="Arial" pitchFamily="34" charset="0"/>
              </a:rPr>
              <a:t>. Date of approval: </a:t>
            </a:r>
            <a:r>
              <a:rPr lang="en-GB" sz="700" b="1" dirty="0" err="1">
                <a:solidFill>
                  <a:srgbClr val="685D55"/>
                </a:solidFill>
                <a:cs typeface="Arial" pitchFamily="34" charset="0"/>
              </a:rPr>
              <a:t>xxxx</a:t>
            </a:r>
            <a:r>
              <a:rPr lang="en-GB" sz="700" b="1" dirty="0">
                <a:solidFill>
                  <a:srgbClr val="685D55"/>
                </a:solidFill>
                <a:cs typeface="Arial" pitchFamily="34" charset="0"/>
              </a:rPr>
              <a:t> 2013</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iming>
    <p:tnLst>
      <p:par>
        <p:cTn id="1" dur="indefinite" restart="never" nodeType="tmRoot"/>
      </p:par>
    </p:tnLst>
  </p:timing>
  <p:txStyles>
    <p:titleStyle>
      <a:lvl1pPr algn="l" rtl="0" eaLnBrk="0" fontAlgn="base" hangingPunct="0">
        <a:spcBef>
          <a:spcPct val="0"/>
        </a:spcBef>
        <a:spcAft>
          <a:spcPct val="0"/>
        </a:spcAft>
        <a:defRPr sz="2600" b="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600" b="1">
          <a:solidFill>
            <a:schemeClr val="tx1"/>
          </a:solidFill>
          <a:latin typeface="Arial" charset="0"/>
          <a:cs typeface="Arial" charset="0"/>
        </a:defRPr>
      </a:lvl2pPr>
      <a:lvl3pPr algn="l" rtl="0" eaLnBrk="0" fontAlgn="base" hangingPunct="0">
        <a:spcBef>
          <a:spcPct val="0"/>
        </a:spcBef>
        <a:spcAft>
          <a:spcPct val="0"/>
        </a:spcAft>
        <a:defRPr sz="2600" b="1">
          <a:solidFill>
            <a:schemeClr val="tx1"/>
          </a:solidFill>
          <a:latin typeface="Arial" charset="0"/>
          <a:cs typeface="Arial" charset="0"/>
        </a:defRPr>
      </a:lvl3pPr>
      <a:lvl4pPr algn="l" rtl="0" eaLnBrk="0" fontAlgn="base" hangingPunct="0">
        <a:spcBef>
          <a:spcPct val="0"/>
        </a:spcBef>
        <a:spcAft>
          <a:spcPct val="0"/>
        </a:spcAft>
        <a:defRPr sz="2600" b="1">
          <a:solidFill>
            <a:schemeClr val="tx1"/>
          </a:solidFill>
          <a:latin typeface="Arial" charset="0"/>
          <a:cs typeface="Arial" charset="0"/>
        </a:defRPr>
      </a:lvl4pPr>
      <a:lvl5pPr algn="l" rtl="0" eaLnBrk="0" fontAlgn="base" hangingPunct="0">
        <a:spcBef>
          <a:spcPct val="0"/>
        </a:spcBef>
        <a:spcAft>
          <a:spcPct val="0"/>
        </a:spcAft>
        <a:defRPr sz="2600" b="1">
          <a:solidFill>
            <a:schemeClr val="tx1"/>
          </a:solidFill>
          <a:latin typeface="Arial" charset="0"/>
          <a:cs typeface="Arial" charset="0"/>
        </a:defRPr>
      </a:lvl5pPr>
      <a:lvl6pPr marL="457200" algn="l" rtl="0" fontAlgn="base">
        <a:spcBef>
          <a:spcPct val="0"/>
        </a:spcBef>
        <a:spcAft>
          <a:spcPct val="0"/>
        </a:spcAft>
        <a:defRPr sz="2600" b="1">
          <a:solidFill>
            <a:schemeClr val="tx1"/>
          </a:solidFill>
          <a:latin typeface="Arial" charset="0"/>
          <a:cs typeface="Arial" charset="0"/>
        </a:defRPr>
      </a:lvl6pPr>
      <a:lvl7pPr marL="914400" algn="l" rtl="0" fontAlgn="base">
        <a:spcBef>
          <a:spcPct val="0"/>
        </a:spcBef>
        <a:spcAft>
          <a:spcPct val="0"/>
        </a:spcAft>
        <a:defRPr sz="2600" b="1">
          <a:solidFill>
            <a:schemeClr val="tx1"/>
          </a:solidFill>
          <a:latin typeface="Arial" charset="0"/>
          <a:cs typeface="Arial" charset="0"/>
        </a:defRPr>
      </a:lvl7pPr>
      <a:lvl8pPr marL="1371600" algn="l" rtl="0" fontAlgn="base">
        <a:spcBef>
          <a:spcPct val="0"/>
        </a:spcBef>
        <a:spcAft>
          <a:spcPct val="0"/>
        </a:spcAft>
        <a:defRPr sz="2600" b="1">
          <a:solidFill>
            <a:schemeClr val="tx1"/>
          </a:solidFill>
          <a:latin typeface="Arial" charset="0"/>
          <a:cs typeface="Arial" charset="0"/>
        </a:defRPr>
      </a:lvl8pPr>
      <a:lvl9pPr marL="1828800" algn="l" rtl="0" fontAlgn="base">
        <a:spcBef>
          <a:spcPct val="0"/>
        </a:spcBef>
        <a:spcAft>
          <a:spcPct val="0"/>
        </a:spcAft>
        <a:defRPr sz="2600" b="1">
          <a:solidFill>
            <a:schemeClr val="tx1"/>
          </a:solidFill>
          <a:latin typeface="Arial" charset="0"/>
          <a:cs typeface="Arial" charset="0"/>
        </a:defRPr>
      </a:lvl9pPr>
    </p:titleStyle>
    <p:bodyStyle>
      <a:lvl1pPr marL="177800" indent="-177800" algn="l" rtl="0" eaLnBrk="0" fontAlgn="base" hangingPunct="0">
        <a:spcBef>
          <a:spcPct val="0"/>
        </a:spcBef>
        <a:spcAft>
          <a:spcPts val="1000"/>
        </a:spcAft>
        <a:buClr>
          <a:schemeClr val="accent1"/>
        </a:buClr>
        <a:buSzPct val="120000"/>
        <a:buFont typeface="Wingdings" pitchFamily="2" charset="2"/>
        <a:buChar char="§"/>
        <a:defRPr kern="1200">
          <a:solidFill>
            <a:schemeClr val="tx1"/>
          </a:solidFill>
          <a:latin typeface="Arial" pitchFamily="34" charset="0"/>
          <a:ea typeface="+mn-ea"/>
          <a:cs typeface="Arial" pitchFamily="34" charset="0"/>
        </a:defRPr>
      </a:lvl1pPr>
      <a:lvl2pPr marL="444500" indent="-177800" algn="l" rtl="0" eaLnBrk="0" fontAlgn="base" hangingPunct="0">
        <a:spcBef>
          <a:spcPct val="0"/>
        </a:spcBef>
        <a:spcAft>
          <a:spcPts val="800"/>
        </a:spcAft>
        <a:buClr>
          <a:schemeClr val="accent1"/>
        </a:buClr>
        <a:buSzPct val="120000"/>
        <a:buFont typeface="Arial" pitchFamily="34" charset="0"/>
        <a:buChar char="–"/>
        <a:defRPr sz="1600" kern="1200">
          <a:solidFill>
            <a:schemeClr val="tx1"/>
          </a:solidFill>
          <a:latin typeface="Arial" pitchFamily="34" charset="0"/>
          <a:ea typeface="+mn-ea"/>
          <a:cs typeface="Arial" pitchFamily="34" charset="0"/>
        </a:defRPr>
      </a:lvl2pPr>
      <a:lvl3pPr marL="804863" indent="-119063" algn="l" rtl="0" eaLnBrk="0" fontAlgn="base" hangingPunct="0">
        <a:spcBef>
          <a:spcPct val="20000"/>
        </a:spcBef>
        <a:spcAft>
          <a:spcPct val="0"/>
        </a:spcAft>
        <a:buClr>
          <a:schemeClr val="accent1"/>
        </a:buClr>
        <a:buFont typeface="Arial" pitchFamily="34" charset="0"/>
        <a:buChar char="–"/>
        <a:defRPr sz="1400" kern="1200">
          <a:solidFill>
            <a:schemeClr val="tx1"/>
          </a:solidFill>
          <a:latin typeface="Arial" pitchFamily="34" charset="0"/>
          <a:ea typeface="+mn-ea"/>
          <a:cs typeface="Arial" pitchFamily="34" charset="0"/>
        </a:defRPr>
      </a:lvl3pPr>
      <a:lvl4pPr marL="1314450" indent="-171450" algn="l" rtl="0" eaLnBrk="0" fontAlgn="base" hangingPunct="0">
        <a:spcBef>
          <a:spcPct val="20000"/>
        </a:spcBef>
        <a:spcAft>
          <a:spcPct val="0"/>
        </a:spcAft>
        <a:buClr>
          <a:schemeClr val="accent1"/>
        </a:buClr>
        <a:buChar char="–"/>
        <a:defRPr sz="1400" kern="1200">
          <a:solidFill>
            <a:schemeClr val="tx1"/>
          </a:solidFill>
          <a:latin typeface="Arial" pitchFamily="34" charset="0"/>
          <a:ea typeface="+mn-ea"/>
          <a:cs typeface="Arial" pitchFamily="34" charset="0"/>
        </a:defRPr>
      </a:lvl4pPr>
      <a:lvl5pPr marL="1714500" indent="-171450" algn="l" rtl="0" eaLnBrk="0" fontAlgn="base" hangingPunct="0">
        <a:spcBef>
          <a:spcPct val="20000"/>
        </a:spcBef>
        <a:spcAft>
          <a:spcPct val="0"/>
        </a:spcAft>
        <a:buClr>
          <a:schemeClr val="accent1"/>
        </a:buClr>
        <a:buChar char="–"/>
        <a:defRPr sz="1400" kern="1200">
          <a:solidFill>
            <a:schemeClr val="tx1"/>
          </a:solidFill>
          <a:latin typeface="Arial" pitchFamily="34" charset="0"/>
          <a:ea typeface="+mn-ea"/>
          <a:cs typeface="Arial" pitchFamily="34" charset="0"/>
        </a:defRPr>
      </a:lvl5pPr>
      <a:lvl6pPr marL="2171700" indent="-171450" algn="l" defTabSz="914400" rtl="0" eaLnBrk="1" latinLnBrk="0" hangingPunct="1">
        <a:spcBef>
          <a:spcPct val="20000"/>
        </a:spcBef>
        <a:buClr>
          <a:schemeClr val="accent1"/>
        </a:buClr>
        <a:buFontTx/>
        <a:buChar char="–"/>
        <a:defRPr sz="1400" kern="1200">
          <a:solidFill>
            <a:schemeClr val="tx1"/>
          </a:solidFill>
          <a:latin typeface="+mn-lt"/>
          <a:ea typeface="+mn-ea"/>
          <a:cs typeface="+mn-cs"/>
        </a:defRPr>
      </a:lvl6pPr>
      <a:lvl7pPr marL="2628900" indent="-171450" algn="l" defTabSz="914400" rtl="0" eaLnBrk="1" latinLnBrk="0" hangingPunct="1">
        <a:spcBef>
          <a:spcPct val="20000"/>
        </a:spcBef>
        <a:buClr>
          <a:schemeClr val="accent1"/>
        </a:buClr>
        <a:buFontTx/>
        <a:buChar char="–"/>
        <a:defRPr sz="1400" kern="1200">
          <a:solidFill>
            <a:schemeClr val="tx1"/>
          </a:solidFill>
          <a:latin typeface="+mn-lt"/>
          <a:ea typeface="+mn-ea"/>
          <a:cs typeface="+mn-cs"/>
        </a:defRPr>
      </a:lvl7pPr>
      <a:lvl8pPr marL="3028950" indent="-171450" algn="l" defTabSz="914400" rtl="0" eaLnBrk="1" latinLnBrk="0" hangingPunct="1">
        <a:spcBef>
          <a:spcPct val="20000"/>
        </a:spcBef>
        <a:buClr>
          <a:schemeClr val="accent1"/>
        </a:buClr>
        <a:buFontTx/>
        <a:buChar char="–"/>
        <a:defRPr sz="1400" kern="1200" baseline="0">
          <a:solidFill>
            <a:schemeClr val="tx1"/>
          </a:solidFill>
          <a:latin typeface="+mn-lt"/>
          <a:ea typeface="+mn-ea"/>
          <a:cs typeface="+mn-cs"/>
        </a:defRPr>
      </a:lvl8pPr>
      <a:lvl9pPr marL="3486150" indent="-171450" algn="l" defTabSz="914400" rtl="0" eaLnBrk="1" latinLnBrk="0" hangingPunct="1">
        <a:spcBef>
          <a:spcPct val="20000"/>
        </a:spcBef>
        <a:buClr>
          <a:schemeClr val="accent1"/>
        </a:buClr>
        <a:buFontTx/>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4.png"/><Relationship Id="rId7"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8.png"/><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png"/><Relationship Id="rId7"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6.png"/><Relationship Id="rId9" Type="http://schemas.openxmlformats.org/officeDocument/2006/relationships/image" Target="../media/image53.pn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hyperlink" Target="http://www.dh.gov.uk/PolicyAndGuidance/HealthAndSocialCareTopics/Greenbook/fs/en"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8.png"/><Relationship Id="rId4" Type="http://schemas.openxmlformats.org/officeDocument/2006/relationships/image" Target="../media/image57.png"/></Relationships>
</file>

<file path=ppt/slides/_rels/slide2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60.jpeg"/></Relationships>
</file>

<file path=ppt/slides/_rels/slide29.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image" Target="../media/image62.jpeg"/><Relationship Id="rId7" Type="http://schemas.openxmlformats.org/officeDocument/2006/relationships/image" Target="../media/image66.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mk-MK" b="1" dirty="0" smtClean="0">
                <a:solidFill>
                  <a:schemeClr val="accent1">
                    <a:lumMod val="75000"/>
                  </a:schemeClr>
                </a:solidFill>
              </a:rPr>
              <a:t>Вредноста на вакцините</a:t>
            </a:r>
            <a:endParaRPr lang="mk-MK" b="1" dirty="0">
              <a:solidFill>
                <a:schemeClr val="accent1">
                  <a:lumMod val="75000"/>
                </a:schemeClr>
              </a:solidFill>
            </a:endParaRPr>
          </a:p>
        </p:txBody>
      </p:sp>
      <p:sp>
        <p:nvSpPr>
          <p:cNvPr id="3" name="Subtitle 2"/>
          <p:cNvSpPr>
            <a:spLocks noGrp="1"/>
          </p:cNvSpPr>
          <p:nvPr>
            <p:ph type="subTitle" idx="1"/>
          </p:nvPr>
        </p:nvSpPr>
        <p:spPr/>
        <p:txBody>
          <a:bodyPr/>
          <a:lstStyle/>
          <a:p>
            <a:r>
              <a:rPr lang="mk-MK" dirty="0" smtClean="0"/>
              <a:t>Имунизација – потреба и придобивки</a:t>
            </a:r>
            <a:endParaRPr lang="mk-MK" dirty="0"/>
          </a:p>
        </p:txBody>
      </p:sp>
      <p:sp>
        <p:nvSpPr>
          <p:cNvPr id="4" name="TextBox 3"/>
          <p:cNvSpPr txBox="1"/>
          <p:nvPr/>
        </p:nvSpPr>
        <p:spPr>
          <a:xfrm>
            <a:off x="755576" y="6165304"/>
            <a:ext cx="3301160" cy="369332"/>
          </a:xfrm>
          <a:prstGeom prst="rect">
            <a:avLst/>
          </a:prstGeom>
          <a:noFill/>
        </p:spPr>
        <p:txBody>
          <a:bodyPr wrap="none" rtlCol="0">
            <a:spAutoFit/>
          </a:bodyPr>
          <a:lstStyle/>
          <a:p>
            <a:r>
              <a:rPr lang="mk-MK" dirty="0" smtClean="0">
                <a:solidFill>
                  <a:schemeClr val="accent1">
                    <a:lumMod val="75000"/>
                  </a:schemeClr>
                </a:solidFill>
              </a:rPr>
              <a:t>Проф. д-р </a:t>
            </a:r>
            <a:r>
              <a:rPr lang="mk-MK" dirty="0" err="1" smtClean="0">
                <a:solidFill>
                  <a:schemeClr val="accent1">
                    <a:lumMod val="75000"/>
                  </a:schemeClr>
                </a:solidFill>
              </a:rPr>
              <a:t>Аспазија</a:t>
            </a:r>
            <a:r>
              <a:rPr lang="mk-MK" dirty="0" smtClean="0">
                <a:solidFill>
                  <a:schemeClr val="accent1">
                    <a:lumMod val="75000"/>
                  </a:schemeClr>
                </a:solidFill>
              </a:rPr>
              <a:t> Софијанова </a:t>
            </a:r>
            <a:endParaRPr lang="mk-MK"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8157" name="Picture 45" descr="puce_bleu"/>
          <p:cNvPicPr>
            <a:picLocks noChangeAspect="1" noChangeArrowheads="1"/>
          </p:cNvPicPr>
          <p:nvPr/>
        </p:nvPicPr>
        <p:blipFill>
          <a:blip r:embed="rId3" cstate="print"/>
          <a:srcRect/>
          <a:stretch>
            <a:fillRect/>
          </a:stretch>
        </p:blipFill>
        <p:spPr bwMode="auto">
          <a:xfrm rot="-18898374">
            <a:off x="1085057" y="2428081"/>
            <a:ext cx="2630488" cy="2517775"/>
          </a:xfrm>
          <a:prstGeom prst="rect">
            <a:avLst/>
          </a:prstGeom>
          <a:noFill/>
        </p:spPr>
      </p:pic>
      <p:sp>
        <p:nvSpPr>
          <p:cNvPr id="858114" name="Text Box 2"/>
          <p:cNvSpPr txBox="1">
            <a:spLocks noChangeArrowheads="1"/>
          </p:cNvSpPr>
          <p:nvPr/>
        </p:nvSpPr>
        <p:spPr bwMode="auto">
          <a:xfrm>
            <a:off x="739775" y="6299200"/>
            <a:ext cx="1927225" cy="214313"/>
          </a:xfrm>
          <a:prstGeom prst="rect">
            <a:avLst/>
          </a:prstGeom>
          <a:noFill/>
          <a:ln w="25400">
            <a:noFill/>
            <a:miter lim="800000"/>
            <a:headEnd/>
            <a:tailEnd/>
          </a:ln>
          <a:effectLst/>
        </p:spPr>
        <p:txBody>
          <a:bodyPr>
            <a:spAutoFit/>
          </a:bodyPr>
          <a:lstStyle/>
          <a:p>
            <a:pPr marL="266700" indent="-266700"/>
            <a:r>
              <a:rPr lang="en-GB" sz="800" dirty="0">
                <a:solidFill>
                  <a:schemeClr val="accent1">
                    <a:lumMod val="75000"/>
                  </a:schemeClr>
                </a:solidFill>
              </a:rPr>
              <a:t>* in 11 Western European countries</a:t>
            </a:r>
          </a:p>
        </p:txBody>
      </p:sp>
      <p:sp>
        <p:nvSpPr>
          <p:cNvPr id="858116" name="Rectangle 4"/>
          <p:cNvSpPr>
            <a:spLocks noChangeArrowheads="1"/>
          </p:cNvSpPr>
          <p:nvPr/>
        </p:nvSpPr>
        <p:spPr bwMode="auto">
          <a:xfrm>
            <a:off x="403225" y="373063"/>
            <a:ext cx="8528050" cy="1081087"/>
          </a:xfrm>
          <a:prstGeom prst="rect">
            <a:avLst/>
          </a:prstGeom>
          <a:noFill/>
          <a:ln w="9525">
            <a:noFill/>
            <a:miter lim="800000"/>
            <a:headEnd/>
            <a:tailEnd/>
          </a:ln>
        </p:spPr>
        <p:txBody>
          <a:bodyPr anchor="ctr"/>
          <a:lstStyle/>
          <a:p>
            <a:pPr eaLnBrk="1" hangingPunct="1"/>
            <a:r>
              <a:rPr lang="en-GB" sz="2200" dirty="0" smtClean="0">
                <a:solidFill>
                  <a:srgbClr val="17286F"/>
                </a:solidFill>
                <a:latin typeface="Arial Black" pitchFamily="34" charset="0"/>
              </a:rPr>
              <a:t>“</a:t>
            </a:r>
            <a:r>
              <a:rPr lang="mk-MK" sz="2200" dirty="0" smtClean="0">
                <a:solidFill>
                  <a:srgbClr val="17286F"/>
                </a:solidFill>
                <a:latin typeface="Arial Black" pitchFamily="34" charset="0"/>
              </a:rPr>
              <a:t>Вакцинацијата е несомнено еден од најголемите </a:t>
            </a:r>
            <a:r>
              <a:rPr lang="mk-MK" sz="2200" dirty="0" err="1" smtClean="0">
                <a:solidFill>
                  <a:srgbClr val="17286F"/>
                </a:solidFill>
                <a:latin typeface="Arial Black" pitchFamily="34" charset="0"/>
              </a:rPr>
              <a:t>трошковно-ефективни</a:t>
            </a:r>
            <a:r>
              <a:rPr lang="mk-MK" sz="2200" dirty="0" smtClean="0">
                <a:solidFill>
                  <a:srgbClr val="17286F"/>
                </a:solidFill>
                <a:latin typeface="Arial Black" pitchFamily="34" charset="0"/>
              </a:rPr>
              <a:t> достигнувања на модерното време</a:t>
            </a:r>
            <a:r>
              <a:rPr lang="en-GB" sz="2200" dirty="0" smtClean="0">
                <a:solidFill>
                  <a:srgbClr val="17286F"/>
                </a:solidFill>
                <a:latin typeface="Arial Black" pitchFamily="34" charset="0"/>
              </a:rPr>
              <a:t>”</a:t>
            </a:r>
            <a:r>
              <a:rPr lang="en-GB" sz="2200" dirty="0">
                <a:solidFill>
                  <a:srgbClr val="17286F"/>
                </a:solidFill>
                <a:latin typeface="Arial Black" pitchFamily="34" charset="0"/>
              </a:rPr>
              <a:t/>
            </a:r>
            <a:br>
              <a:rPr lang="en-GB" sz="2200" dirty="0">
                <a:solidFill>
                  <a:srgbClr val="17286F"/>
                </a:solidFill>
                <a:latin typeface="Arial Black" pitchFamily="34" charset="0"/>
              </a:rPr>
            </a:br>
            <a:r>
              <a:rPr lang="en-GB" sz="2200" dirty="0">
                <a:solidFill>
                  <a:srgbClr val="17286F"/>
                </a:solidFill>
                <a:latin typeface="Arial Black" pitchFamily="34" charset="0"/>
              </a:rPr>
              <a:t>WHO </a:t>
            </a:r>
            <a:r>
              <a:rPr lang="mk-MK" sz="2200" dirty="0" smtClean="0">
                <a:solidFill>
                  <a:srgbClr val="17286F"/>
                </a:solidFill>
                <a:latin typeface="Arial Black" pitchFamily="34" charset="0"/>
              </a:rPr>
              <a:t>Европа</a:t>
            </a:r>
            <a:endParaRPr lang="en-GB" sz="1800" dirty="0">
              <a:solidFill>
                <a:srgbClr val="191470"/>
              </a:solidFill>
              <a:latin typeface="Arial Black" pitchFamily="34" charset="0"/>
            </a:endParaRPr>
          </a:p>
        </p:txBody>
      </p:sp>
      <p:sp>
        <p:nvSpPr>
          <p:cNvPr id="858115" name="Oval 3"/>
          <p:cNvSpPr>
            <a:spLocks noChangeAspect="1" noChangeArrowheads="1"/>
          </p:cNvSpPr>
          <p:nvPr/>
        </p:nvSpPr>
        <p:spPr bwMode="auto">
          <a:xfrm>
            <a:off x="571500" y="3059113"/>
            <a:ext cx="3181350" cy="1804987"/>
          </a:xfrm>
          <a:prstGeom prst="ellipse">
            <a:avLst/>
          </a:prstGeom>
          <a:noFill/>
          <a:ln w="9525">
            <a:noFill/>
            <a:round/>
            <a:headEnd/>
            <a:tailEnd/>
          </a:ln>
        </p:spPr>
        <p:txBody>
          <a:bodyPr wrap="none" lIns="0" tIns="0" rIns="0" bIns="0"/>
          <a:lstStyle/>
          <a:p>
            <a:pPr algn="r" eaLnBrk="1" hangingPunct="1">
              <a:lnSpc>
                <a:spcPct val="125000"/>
              </a:lnSpc>
              <a:buClr>
                <a:schemeClr val="tx1"/>
              </a:buClr>
              <a:buSzPct val="110000"/>
            </a:pPr>
            <a:r>
              <a:rPr lang="mk-MK" sz="1400" dirty="0" smtClean="0">
                <a:solidFill>
                  <a:schemeClr val="bg1"/>
                </a:solidFill>
              </a:rPr>
              <a:t>Лекување на морбили </a:t>
            </a:r>
            <a:r>
              <a:rPr lang="en-GB" sz="1400" dirty="0" smtClean="0">
                <a:solidFill>
                  <a:schemeClr val="bg1"/>
                </a:solidFill>
              </a:rPr>
              <a:t> </a:t>
            </a:r>
            <a:r>
              <a:rPr lang="en-GB" sz="1400" dirty="0">
                <a:solidFill>
                  <a:schemeClr val="bg1"/>
                </a:solidFill>
              </a:rPr>
              <a:t/>
            </a:r>
            <a:br>
              <a:rPr lang="en-GB" sz="1400" dirty="0">
                <a:solidFill>
                  <a:schemeClr val="bg1"/>
                </a:solidFill>
              </a:rPr>
            </a:br>
            <a:r>
              <a:rPr lang="mk-MK" sz="1400" dirty="0" smtClean="0">
                <a:solidFill>
                  <a:schemeClr val="bg1"/>
                </a:solidFill>
              </a:rPr>
              <a:t>чини</a:t>
            </a:r>
            <a:r>
              <a:rPr lang="en-GB" sz="1400" dirty="0" smtClean="0">
                <a:solidFill>
                  <a:schemeClr val="bg1"/>
                </a:solidFill>
              </a:rPr>
              <a:t> </a:t>
            </a:r>
            <a:r>
              <a:rPr lang="en-GB" sz="1400" dirty="0">
                <a:solidFill>
                  <a:schemeClr val="bg1"/>
                </a:solidFill>
                <a:cs typeface="Arial" pitchFamily="34" charset="0"/>
              </a:rPr>
              <a:t>€209-480 </a:t>
            </a:r>
            <a:r>
              <a:rPr lang="mk-MK" sz="1400" dirty="0" smtClean="0">
                <a:solidFill>
                  <a:schemeClr val="bg1"/>
                </a:solidFill>
                <a:cs typeface="Arial" pitchFamily="34" charset="0"/>
              </a:rPr>
              <a:t>по случај</a:t>
            </a:r>
            <a:r>
              <a:rPr lang="en-GB" sz="1400" baseline="30000" dirty="0" smtClean="0">
                <a:solidFill>
                  <a:schemeClr val="bg1"/>
                </a:solidFill>
                <a:cs typeface="Arial" pitchFamily="34" charset="0"/>
              </a:rPr>
              <a:t>*</a:t>
            </a:r>
            <a:r>
              <a:rPr lang="en-GB" sz="1400" dirty="0" smtClean="0">
                <a:solidFill>
                  <a:schemeClr val="bg1"/>
                </a:solidFill>
                <a:cs typeface="Arial" pitchFamily="34" charset="0"/>
              </a:rPr>
              <a:t>;</a:t>
            </a:r>
            <a:r>
              <a:rPr lang="en-GB" sz="1400" dirty="0">
                <a:solidFill>
                  <a:schemeClr val="bg1"/>
                </a:solidFill>
                <a:cs typeface="Arial" pitchFamily="34" charset="0"/>
              </a:rPr>
              <a:t/>
            </a:r>
            <a:br>
              <a:rPr lang="en-GB" sz="1400" dirty="0">
                <a:solidFill>
                  <a:schemeClr val="bg1"/>
                </a:solidFill>
                <a:cs typeface="Arial" pitchFamily="34" charset="0"/>
              </a:rPr>
            </a:br>
            <a:r>
              <a:rPr lang="mk-MK" sz="1400" dirty="0" smtClean="0">
                <a:solidFill>
                  <a:schemeClr val="bg1"/>
                </a:solidFill>
                <a:cs typeface="Arial" pitchFamily="34" charset="0"/>
              </a:rPr>
              <a:t>а вакцинацијата</a:t>
            </a:r>
            <a:r>
              <a:rPr lang="en-GB" sz="1400" dirty="0">
                <a:solidFill>
                  <a:schemeClr val="bg1"/>
                </a:solidFill>
                <a:cs typeface="Arial" pitchFamily="34" charset="0"/>
              </a:rPr>
              <a:t/>
            </a:r>
            <a:br>
              <a:rPr lang="en-GB" sz="1400" dirty="0">
                <a:solidFill>
                  <a:schemeClr val="bg1"/>
                </a:solidFill>
                <a:cs typeface="Arial" pitchFamily="34" charset="0"/>
              </a:rPr>
            </a:br>
            <a:r>
              <a:rPr lang="en-GB" sz="1400" dirty="0">
                <a:solidFill>
                  <a:schemeClr val="bg1"/>
                </a:solidFill>
                <a:cs typeface="Arial" pitchFamily="34" charset="0"/>
              </a:rPr>
              <a:t>€0.17-0.97 </a:t>
            </a:r>
            <a:r>
              <a:rPr lang="mk-MK" sz="1400" dirty="0" smtClean="0">
                <a:solidFill>
                  <a:schemeClr val="bg1"/>
                </a:solidFill>
                <a:cs typeface="Arial" pitchFamily="34" charset="0"/>
              </a:rPr>
              <a:t>по лице</a:t>
            </a:r>
            <a:endParaRPr lang="fr-FR" sz="1400" dirty="0">
              <a:solidFill>
                <a:schemeClr val="bg1"/>
              </a:solidFill>
              <a:cs typeface="Arial" pitchFamily="34" charset="0"/>
            </a:endParaRPr>
          </a:p>
        </p:txBody>
      </p:sp>
      <p:sp>
        <p:nvSpPr>
          <p:cNvPr id="858128" name="Text Box 16"/>
          <p:cNvSpPr txBox="1">
            <a:spLocks noChangeArrowheads="1"/>
          </p:cNvSpPr>
          <p:nvPr/>
        </p:nvSpPr>
        <p:spPr bwMode="auto">
          <a:xfrm>
            <a:off x="4165600" y="4908550"/>
            <a:ext cx="4530725" cy="333375"/>
          </a:xfrm>
          <a:prstGeom prst="rect">
            <a:avLst/>
          </a:prstGeom>
          <a:noFill/>
          <a:ln w="25400">
            <a:noFill/>
            <a:miter lim="800000"/>
            <a:headEnd/>
            <a:tailEnd/>
          </a:ln>
          <a:effectLst/>
        </p:spPr>
        <p:txBody>
          <a:bodyPr lIns="0" tIns="0" rIns="0" bIns="0"/>
          <a:lstStyle/>
          <a:p>
            <a:r>
              <a:rPr lang="fr-FR" sz="800" i="1"/>
              <a:t>Source : Tengs TO, Adams ME, Pliskin JS, Safran DG, Diegel JE, Weinstein MC, Graham JD, Five hundred life-saving interventions and their cost-effectiveness. Risk Anal. 1995 Jun ; 15(3) 369-390</a:t>
            </a:r>
          </a:p>
        </p:txBody>
      </p:sp>
      <p:sp>
        <p:nvSpPr>
          <p:cNvPr id="858129" name="Text Box 17"/>
          <p:cNvSpPr txBox="1">
            <a:spLocks noChangeArrowheads="1"/>
          </p:cNvSpPr>
          <p:nvPr/>
        </p:nvSpPr>
        <p:spPr bwMode="auto">
          <a:xfrm>
            <a:off x="4238625" y="1835150"/>
            <a:ext cx="4291013" cy="236538"/>
          </a:xfrm>
          <a:prstGeom prst="rect">
            <a:avLst/>
          </a:prstGeom>
          <a:noFill/>
          <a:ln w="25400">
            <a:noFill/>
            <a:miter lim="800000"/>
            <a:headEnd/>
            <a:tailEnd/>
          </a:ln>
          <a:effectLst/>
        </p:spPr>
        <p:txBody>
          <a:bodyPr lIns="0" tIns="0" rIns="0" bIns="0"/>
          <a:lstStyle/>
          <a:p>
            <a:r>
              <a:rPr lang="mk-MK" sz="1400" b="1" dirty="0" smtClean="0">
                <a:solidFill>
                  <a:srgbClr val="17286F"/>
                </a:solidFill>
              </a:rPr>
              <a:t>Споредба на интервенциите поврзани со јавното здравје</a:t>
            </a:r>
            <a:endParaRPr lang="fr-FR" sz="1400" b="1" dirty="0">
              <a:solidFill>
                <a:srgbClr val="17286F"/>
              </a:solidFill>
            </a:endParaRPr>
          </a:p>
        </p:txBody>
      </p:sp>
      <p:sp>
        <p:nvSpPr>
          <p:cNvPr id="858130" name="Text Box 18"/>
          <p:cNvSpPr txBox="1">
            <a:spLocks noChangeArrowheads="1"/>
          </p:cNvSpPr>
          <p:nvPr/>
        </p:nvSpPr>
        <p:spPr bwMode="auto">
          <a:xfrm>
            <a:off x="6997700" y="2781300"/>
            <a:ext cx="1630363" cy="200025"/>
          </a:xfrm>
          <a:prstGeom prst="rect">
            <a:avLst/>
          </a:prstGeom>
          <a:noFill/>
          <a:ln w="25400">
            <a:noFill/>
            <a:miter lim="800000"/>
            <a:headEnd/>
            <a:tailEnd/>
          </a:ln>
          <a:effectLst/>
        </p:spPr>
        <p:txBody>
          <a:bodyPr lIns="0" tIns="0" rIns="0" bIns="0"/>
          <a:lstStyle/>
          <a:p>
            <a:r>
              <a:rPr lang="mk-MK" sz="1000" b="1" dirty="0" smtClean="0">
                <a:solidFill>
                  <a:srgbClr val="17286F"/>
                </a:solidFill>
              </a:rPr>
              <a:t>Трошок за спасена една година живот</a:t>
            </a:r>
            <a:endParaRPr lang="fr-FR" sz="1000" b="1" dirty="0">
              <a:solidFill>
                <a:srgbClr val="17286F"/>
              </a:solidFill>
            </a:endParaRPr>
          </a:p>
        </p:txBody>
      </p:sp>
      <p:sp>
        <p:nvSpPr>
          <p:cNvPr id="858131" name="Text Box 19"/>
          <p:cNvSpPr txBox="1">
            <a:spLocks noChangeArrowheads="1"/>
          </p:cNvSpPr>
          <p:nvPr/>
        </p:nvSpPr>
        <p:spPr bwMode="auto">
          <a:xfrm>
            <a:off x="4048125" y="2351088"/>
            <a:ext cx="1377950" cy="200025"/>
          </a:xfrm>
          <a:prstGeom prst="rect">
            <a:avLst/>
          </a:prstGeom>
          <a:noFill/>
          <a:ln w="25400">
            <a:noFill/>
            <a:miter lim="800000"/>
            <a:headEnd/>
            <a:tailEnd/>
          </a:ln>
          <a:effectLst/>
        </p:spPr>
        <p:txBody>
          <a:bodyPr lIns="0" tIns="0" rIns="0" bIns="0"/>
          <a:lstStyle/>
          <a:p>
            <a:pPr algn="r">
              <a:lnSpc>
                <a:spcPct val="90000"/>
              </a:lnSpc>
            </a:pPr>
            <a:r>
              <a:rPr lang="fr-FR" sz="900" b="1" dirty="0" err="1"/>
              <a:t>Mandatory</a:t>
            </a:r>
            <a:endParaRPr lang="fr-FR" sz="900" b="1" dirty="0"/>
          </a:p>
          <a:p>
            <a:pPr algn="r">
              <a:lnSpc>
                <a:spcPct val="90000"/>
              </a:lnSpc>
            </a:pPr>
            <a:r>
              <a:rPr lang="fr-FR" sz="900" b="1" dirty="0"/>
              <a:t>Seat-</a:t>
            </a:r>
            <a:r>
              <a:rPr lang="fr-FR" sz="900" b="1" dirty="0" err="1"/>
              <a:t>belt</a:t>
            </a:r>
            <a:r>
              <a:rPr lang="fr-FR" sz="900" b="1" dirty="0"/>
              <a:t>-use </a:t>
            </a:r>
            <a:r>
              <a:rPr lang="fr-FR" sz="900" b="1" dirty="0" err="1"/>
              <a:t>law</a:t>
            </a:r>
            <a:endParaRPr lang="fr-FR" sz="900" b="1" dirty="0"/>
          </a:p>
        </p:txBody>
      </p:sp>
      <p:sp>
        <p:nvSpPr>
          <p:cNvPr id="858132" name="Text Box 20"/>
          <p:cNvSpPr txBox="1">
            <a:spLocks noChangeArrowheads="1"/>
          </p:cNvSpPr>
          <p:nvPr/>
        </p:nvSpPr>
        <p:spPr bwMode="auto">
          <a:xfrm>
            <a:off x="4048125" y="2754313"/>
            <a:ext cx="1377950" cy="200025"/>
          </a:xfrm>
          <a:prstGeom prst="rect">
            <a:avLst/>
          </a:prstGeom>
          <a:noFill/>
          <a:ln w="25400">
            <a:noFill/>
            <a:miter lim="800000"/>
            <a:headEnd/>
            <a:tailEnd/>
          </a:ln>
          <a:effectLst/>
        </p:spPr>
        <p:txBody>
          <a:bodyPr lIns="0" tIns="0" rIns="0" bIns="0"/>
          <a:lstStyle/>
          <a:p>
            <a:pPr algn="r">
              <a:lnSpc>
                <a:spcPct val="90000"/>
              </a:lnSpc>
            </a:pPr>
            <a:r>
              <a:rPr lang="fr-FR" sz="900" b="1">
                <a:solidFill>
                  <a:srgbClr val="96A03C"/>
                </a:solidFill>
              </a:rPr>
              <a:t>Influenza vaccination</a:t>
            </a:r>
            <a:br>
              <a:rPr lang="fr-FR" sz="900" b="1">
                <a:solidFill>
                  <a:srgbClr val="96A03C"/>
                </a:solidFill>
              </a:rPr>
            </a:br>
            <a:r>
              <a:rPr lang="fr-FR" sz="900" b="1">
                <a:solidFill>
                  <a:srgbClr val="96A03C"/>
                </a:solidFill>
              </a:rPr>
              <a:t>for all citizens</a:t>
            </a:r>
          </a:p>
        </p:txBody>
      </p:sp>
      <p:sp>
        <p:nvSpPr>
          <p:cNvPr id="858133" name="Text Box 21"/>
          <p:cNvSpPr txBox="1">
            <a:spLocks noChangeArrowheads="1"/>
          </p:cNvSpPr>
          <p:nvPr/>
        </p:nvSpPr>
        <p:spPr bwMode="auto">
          <a:xfrm>
            <a:off x="4048125" y="3157538"/>
            <a:ext cx="1377950" cy="200025"/>
          </a:xfrm>
          <a:prstGeom prst="rect">
            <a:avLst/>
          </a:prstGeom>
          <a:noFill/>
          <a:ln w="25400">
            <a:noFill/>
            <a:miter lim="800000"/>
            <a:headEnd/>
            <a:tailEnd/>
          </a:ln>
          <a:effectLst/>
        </p:spPr>
        <p:txBody>
          <a:bodyPr lIns="0" tIns="0" rIns="0" bIns="0"/>
          <a:lstStyle/>
          <a:p>
            <a:pPr algn="r">
              <a:lnSpc>
                <a:spcPct val="90000"/>
              </a:lnSpc>
            </a:pPr>
            <a:r>
              <a:rPr lang="fr-FR" sz="900" b="1">
                <a:solidFill>
                  <a:srgbClr val="96A03C"/>
                </a:solidFill>
              </a:rPr>
              <a:t>Pneumonia vaccination</a:t>
            </a:r>
            <a:br>
              <a:rPr lang="fr-FR" sz="900" b="1">
                <a:solidFill>
                  <a:srgbClr val="96A03C"/>
                </a:solidFill>
              </a:rPr>
            </a:br>
            <a:r>
              <a:rPr lang="fr-FR" sz="900" b="1">
                <a:solidFill>
                  <a:srgbClr val="96A03C"/>
                </a:solidFill>
              </a:rPr>
              <a:t>for seniors</a:t>
            </a:r>
          </a:p>
        </p:txBody>
      </p:sp>
      <p:sp>
        <p:nvSpPr>
          <p:cNvPr id="858134" name="Text Box 22"/>
          <p:cNvSpPr txBox="1">
            <a:spLocks noChangeArrowheads="1"/>
          </p:cNvSpPr>
          <p:nvPr/>
        </p:nvSpPr>
        <p:spPr bwMode="auto">
          <a:xfrm>
            <a:off x="4048125" y="3560763"/>
            <a:ext cx="1377950" cy="200025"/>
          </a:xfrm>
          <a:prstGeom prst="rect">
            <a:avLst/>
          </a:prstGeom>
          <a:noFill/>
          <a:ln w="25400">
            <a:noFill/>
            <a:miter lim="800000"/>
            <a:headEnd/>
            <a:tailEnd/>
          </a:ln>
          <a:effectLst/>
        </p:spPr>
        <p:txBody>
          <a:bodyPr lIns="0" tIns="0" rIns="0" bIns="0"/>
          <a:lstStyle/>
          <a:p>
            <a:pPr algn="r">
              <a:lnSpc>
                <a:spcPct val="90000"/>
              </a:lnSpc>
            </a:pPr>
            <a:r>
              <a:rPr lang="fr-FR" sz="900" b="1"/>
              <a:t>Chlorination</a:t>
            </a:r>
            <a:br>
              <a:rPr lang="fr-FR" sz="900" b="1"/>
            </a:br>
            <a:r>
              <a:rPr lang="fr-FR" sz="900" b="1"/>
              <a:t>of drinking water</a:t>
            </a:r>
          </a:p>
        </p:txBody>
      </p:sp>
      <p:sp>
        <p:nvSpPr>
          <p:cNvPr id="858135" name="Text Box 23"/>
          <p:cNvSpPr txBox="1">
            <a:spLocks noChangeArrowheads="1"/>
          </p:cNvSpPr>
          <p:nvPr/>
        </p:nvSpPr>
        <p:spPr bwMode="auto">
          <a:xfrm>
            <a:off x="4048125" y="3963988"/>
            <a:ext cx="1377950" cy="200025"/>
          </a:xfrm>
          <a:prstGeom prst="rect">
            <a:avLst/>
          </a:prstGeom>
          <a:noFill/>
          <a:ln w="25400">
            <a:noFill/>
            <a:miter lim="800000"/>
            <a:headEnd/>
            <a:tailEnd/>
          </a:ln>
          <a:effectLst/>
        </p:spPr>
        <p:txBody>
          <a:bodyPr lIns="0" tIns="0" rIns="0" bIns="0"/>
          <a:lstStyle/>
          <a:p>
            <a:pPr algn="r">
              <a:lnSpc>
                <a:spcPct val="90000"/>
              </a:lnSpc>
            </a:pPr>
            <a:r>
              <a:rPr lang="fr-FR" sz="900" b="1"/>
              <a:t>Smoking-cessation</a:t>
            </a:r>
            <a:br>
              <a:rPr lang="fr-FR" sz="900" b="1"/>
            </a:br>
            <a:r>
              <a:rPr lang="fr-FR" sz="900" b="1"/>
              <a:t>advice for smokers</a:t>
            </a:r>
          </a:p>
        </p:txBody>
      </p:sp>
      <p:sp>
        <p:nvSpPr>
          <p:cNvPr id="858136" name="Text Box 24"/>
          <p:cNvSpPr txBox="1">
            <a:spLocks noChangeArrowheads="1"/>
          </p:cNvSpPr>
          <p:nvPr/>
        </p:nvSpPr>
        <p:spPr bwMode="auto">
          <a:xfrm>
            <a:off x="4048125" y="4368800"/>
            <a:ext cx="1377950" cy="200025"/>
          </a:xfrm>
          <a:prstGeom prst="rect">
            <a:avLst/>
          </a:prstGeom>
          <a:noFill/>
          <a:ln w="25400">
            <a:noFill/>
            <a:miter lim="800000"/>
            <a:headEnd/>
            <a:tailEnd/>
          </a:ln>
          <a:effectLst/>
        </p:spPr>
        <p:txBody>
          <a:bodyPr lIns="0" tIns="0" rIns="0" bIns="0"/>
          <a:lstStyle/>
          <a:p>
            <a:pPr algn="r">
              <a:lnSpc>
                <a:spcPct val="90000"/>
              </a:lnSpc>
            </a:pPr>
            <a:r>
              <a:rPr lang="fr-FR" sz="900" b="1"/>
              <a:t>Child restraint</a:t>
            </a:r>
            <a:br>
              <a:rPr lang="fr-FR" sz="900" b="1"/>
            </a:br>
            <a:r>
              <a:rPr lang="fr-FR" sz="900" b="1"/>
              <a:t>systems in cars</a:t>
            </a:r>
          </a:p>
        </p:txBody>
      </p:sp>
      <p:sp>
        <p:nvSpPr>
          <p:cNvPr id="858137" name="Text Box 25"/>
          <p:cNvSpPr txBox="1">
            <a:spLocks noChangeArrowheads="1"/>
          </p:cNvSpPr>
          <p:nvPr/>
        </p:nvSpPr>
        <p:spPr bwMode="auto">
          <a:xfrm>
            <a:off x="5694363" y="2409825"/>
            <a:ext cx="382587" cy="200025"/>
          </a:xfrm>
          <a:prstGeom prst="rect">
            <a:avLst/>
          </a:prstGeom>
          <a:noFill/>
          <a:ln w="25400">
            <a:noFill/>
            <a:miter lim="800000"/>
            <a:headEnd/>
            <a:tailEnd/>
          </a:ln>
          <a:effectLst/>
        </p:spPr>
        <p:txBody>
          <a:bodyPr lIns="0" tIns="0" rIns="0" bIns="0"/>
          <a:lstStyle/>
          <a:p>
            <a:pPr>
              <a:lnSpc>
                <a:spcPct val="90000"/>
              </a:lnSpc>
            </a:pPr>
            <a:r>
              <a:rPr lang="fr-FR" sz="1000" b="1"/>
              <a:t>69 $</a:t>
            </a:r>
          </a:p>
        </p:txBody>
      </p:sp>
      <p:sp>
        <p:nvSpPr>
          <p:cNvPr id="858138" name="Text Box 26"/>
          <p:cNvSpPr txBox="1">
            <a:spLocks noChangeArrowheads="1"/>
          </p:cNvSpPr>
          <p:nvPr/>
        </p:nvSpPr>
        <p:spPr bwMode="auto">
          <a:xfrm>
            <a:off x="5765800" y="2813050"/>
            <a:ext cx="382588" cy="200025"/>
          </a:xfrm>
          <a:prstGeom prst="rect">
            <a:avLst/>
          </a:prstGeom>
          <a:noFill/>
          <a:ln w="25400">
            <a:noFill/>
            <a:miter lim="800000"/>
            <a:headEnd/>
            <a:tailEnd/>
          </a:ln>
          <a:effectLst/>
        </p:spPr>
        <p:txBody>
          <a:bodyPr lIns="0" tIns="0" rIns="0" bIns="0"/>
          <a:lstStyle/>
          <a:p>
            <a:pPr>
              <a:lnSpc>
                <a:spcPct val="90000"/>
              </a:lnSpc>
            </a:pPr>
            <a:r>
              <a:rPr lang="fr-FR" sz="1000" b="1">
                <a:solidFill>
                  <a:srgbClr val="96A03C"/>
                </a:solidFill>
              </a:rPr>
              <a:t>140 $</a:t>
            </a:r>
          </a:p>
        </p:txBody>
      </p:sp>
      <p:sp>
        <p:nvSpPr>
          <p:cNvPr id="858139" name="Text Box 27"/>
          <p:cNvSpPr txBox="1">
            <a:spLocks noChangeArrowheads="1"/>
          </p:cNvSpPr>
          <p:nvPr/>
        </p:nvSpPr>
        <p:spPr bwMode="auto">
          <a:xfrm>
            <a:off x="6454775" y="3217863"/>
            <a:ext cx="682625" cy="200025"/>
          </a:xfrm>
          <a:prstGeom prst="rect">
            <a:avLst/>
          </a:prstGeom>
          <a:noFill/>
          <a:ln w="25400">
            <a:noFill/>
            <a:miter lim="800000"/>
            <a:headEnd/>
            <a:tailEnd/>
          </a:ln>
          <a:effectLst/>
        </p:spPr>
        <p:txBody>
          <a:bodyPr lIns="0" tIns="0" rIns="0" bIns="0"/>
          <a:lstStyle/>
          <a:p>
            <a:pPr>
              <a:lnSpc>
                <a:spcPct val="90000"/>
              </a:lnSpc>
            </a:pPr>
            <a:r>
              <a:rPr lang="fr-FR" sz="1000" b="1">
                <a:solidFill>
                  <a:srgbClr val="96A03C"/>
                </a:solidFill>
              </a:rPr>
              <a:t>2 200 $</a:t>
            </a:r>
          </a:p>
        </p:txBody>
      </p:sp>
      <p:sp>
        <p:nvSpPr>
          <p:cNvPr id="858140" name="Text Box 28"/>
          <p:cNvSpPr txBox="1">
            <a:spLocks noChangeArrowheads="1"/>
          </p:cNvSpPr>
          <p:nvPr/>
        </p:nvSpPr>
        <p:spPr bwMode="auto">
          <a:xfrm>
            <a:off x="6837363" y="3621088"/>
            <a:ext cx="682625" cy="200025"/>
          </a:xfrm>
          <a:prstGeom prst="rect">
            <a:avLst/>
          </a:prstGeom>
          <a:noFill/>
          <a:ln w="25400">
            <a:noFill/>
            <a:miter lim="800000"/>
            <a:headEnd/>
            <a:tailEnd/>
          </a:ln>
          <a:effectLst/>
        </p:spPr>
        <p:txBody>
          <a:bodyPr lIns="0" tIns="0" rIns="0" bIns="0"/>
          <a:lstStyle/>
          <a:p>
            <a:pPr>
              <a:lnSpc>
                <a:spcPct val="90000"/>
              </a:lnSpc>
            </a:pPr>
            <a:r>
              <a:rPr lang="fr-FR" sz="1000" b="1"/>
              <a:t>3 100 $</a:t>
            </a:r>
          </a:p>
        </p:txBody>
      </p:sp>
      <p:sp>
        <p:nvSpPr>
          <p:cNvPr id="858141" name="Text Box 29"/>
          <p:cNvSpPr txBox="1">
            <a:spLocks noChangeArrowheads="1"/>
          </p:cNvSpPr>
          <p:nvPr/>
        </p:nvSpPr>
        <p:spPr bwMode="auto">
          <a:xfrm>
            <a:off x="7359650" y="4025900"/>
            <a:ext cx="682625" cy="200025"/>
          </a:xfrm>
          <a:prstGeom prst="rect">
            <a:avLst/>
          </a:prstGeom>
          <a:noFill/>
          <a:ln w="25400">
            <a:noFill/>
            <a:miter lim="800000"/>
            <a:headEnd/>
            <a:tailEnd/>
          </a:ln>
          <a:effectLst/>
        </p:spPr>
        <p:txBody>
          <a:bodyPr lIns="0" tIns="0" rIns="0" bIns="0"/>
          <a:lstStyle/>
          <a:p>
            <a:pPr>
              <a:lnSpc>
                <a:spcPct val="90000"/>
              </a:lnSpc>
            </a:pPr>
            <a:r>
              <a:rPr lang="fr-FR" sz="1000" b="1"/>
              <a:t>9 800 $</a:t>
            </a:r>
          </a:p>
        </p:txBody>
      </p:sp>
      <p:sp>
        <p:nvSpPr>
          <p:cNvPr id="858142" name="Text Box 30"/>
          <p:cNvSpPr txBox="1">
            <a:spLocks noChangeArrowheads="1"/>
          </p:cNvSpPr>
          <p:nvPr/>
        </p:nvSpPr>
        <p:spPr bwMode="auto">
          <a:xfrm>
            <a:off x="8161338" y="4430713"/>
            <a:ext cx="682625" cy="200025"/>
          </a:xfrm>
          <a:prstGeom prst="rect">
            <a:avLst/>
          </a:prstGeom>
          <a:noFill/>
          <a:ln w="25400">
            <a:noFill/>
            <a:miter lim="800000"/>
            <a:headEnd/>
            <a:tailEnd/>
          </a:ln>
          <a:effectLst/>
        </p:spPr>
        <p:txBody>
          <a:bodyPr lIns="0" tIns="0" rIns="0" bIns="0"/>
          <a:lstStyle/>
          <a:p>
            <a:pPr>
              <a:lnSpc>
                <a:spcPct val="90000"/>
              </a:lnSpc>
            </a:pPr>
            <a:r>
              <a:rPr lang="fr-FR" sz="1000" b="1"/>
              <a:t>73 000 $</a:t>
            </a:r>
          </a:p>
        </p:txBody>
      </p:sp>
      <p:sp>
        <p:nvSpPr>
          <p:cNvPr id="858143" name="Line 31"/>
          <p:cNvSpPr>
            <a:spLocks noChangeShapeType="1"/>
          </p:cNvSpPr>
          <p:nvPr/>
        </p:nvSpPr>
        <p:spPr bwMode="auto">
          <a:xfrm>
            <a:off x="5476875" y="2266950"/>
            <a:ext cx="0" cy="2411413"/>
          </a:xfrm>
          <a:prstGeom prst="line">
            <a:avLst/>
          </a:prstGeom>
          <a:noFill/>
          <a:ln w="6350">
            <a:solidFill>
              <a:schemeClr val="tx1"/>
            </a:solidFill>
            <a:round/>
            <a:headEnd/>
            <a:tailEnd/>
          </a:ln>
          <a:effectLst/>
        </p:spPr>
        <p:txBody>
          <a:bodyPr wrap="none" anchor="ctr"/>
          <a:lstStyle/>
          <a:p>
            <a:endParaRPr lang="mk-MK"/>
          </a:p>
        </p:txBody>
      </p:sp>
      <p:sp>
        <p:nvSpPr>
          <p:cNvPr id="858144" name="Rectangle 32"/>
          <p:cNvSpPr>
            <a:spLocks noChangeArrowheads="1"/>
          </p:cNvSpPr>
          <p:nvPr/>
        </p:nvSpPr>
        <p:spPr bwMode="auto">
          <a:xfrm>
            <a:off x="5519738" y="2365375"/>
            <a:ext cx="93662" cy="204788"/>
          </a:xfrm>
          <a:prstGeom prst="rect">
            <a:avLst/>
          </a:prstGeom>
          <a:solidFill>
            <a:schemeClr val="bg2"/>
          </a:solidFill>
          <a:ln w="25400">
            <a:noFill/>
            <a:miter lim="800000"/>
            <a:headEnd/>
            <a:tailEnd/>
          </a:ln>
          <a:effectLst/>
        </p:spPr>
        <p:txBody>
          <a:bodyPr wrap="none" anchor="ctr"/>
          <a:lstStyle/>
          <a:p>
            <a:endParaRPr lang="mk-MK"/>
          </a:p>
        </p:txBody>
      </p:sp>
      <p:sp>
        <p:nvSpPr>
          <p:cNvPr id="858145" name="Rectangle 33"/>
          <p:cNvSpPr>
            <a:spLocks noChangeArrowheads="1"/>
          </p:cNvSpPr>
          <p:nvPr/>
        </p:nvSpPr>
        <p:spPr bwMode="auto">
          <a:xfrm>
            <a:off x="5519738" y="2770188"/>
            <a:ext cx="169862" cy="204787"/>
          </a:xfrm>
          <a:prstGeom prst="rect">
            <a:avLst/>
          </a:prstGeom>
          <a:solidFill>
            <a:srgbClr val="96A03C"/>
          </a:solidFill>
          <a:ln w="25400">
            <a:noFill/>
            <a:miter lim="800000"/>
            <a:headEnd/>
            <a:tailEnd/>
          </a:ln>
          <a:effectLst/>
        </p:spPr>
        <p:txBody>
          <a:bodyPr wrap="none" anchor="ctr"/>
          <a:lstStyle/>
          <a:p>
            <a:endParaRPr lang="mk-MK"/>
          </a:p>
        </p:txBody>
      </p:sp>
      <p:sp>
        <p:nvSpPr>
          <p:cNvPr id="858146" name="Rectangle 34"/>
          <p:cNvSpPr>
            <a:spLocks noChangeArrowheads="1"/>
          </p:cNvSpPr>
          <p:nvPr/>
        </p:nvSpPr>
        <p:spPr bwMode="auto">
          <a:xfrm>
            <a:off x="5519738" y="3175000"/>
            <a:ext cx="855662" cy="204788"/>
          </a:xfrm>
          <a:prstGeom prst="rect">
            <a:avLst/>
          </a:prstGeom>
          <a:solidFill>
            <a:srgbClr val="96A03C"/>
          </a:solidFill>
          <a:ln w="25400">
            <a:noFill/>
            <a:miter lim="800000"/>
            <a:headEnd/>
            <a:tailEnd/>
          </a:ln>
          <a:effectLst/>
        </p:spPr>
        <p:txBody>
          <a:bodyPr wrap="none" anchor="ctr"/>
          <a:lstStyle/>
          <a:p>
            <a:endParaRPr lang="mk-MK"/>
          </a:p>
        </p:txBody>
      </p:sp>
      <p:sp>
        <p:nvSpPr>
          <p:cNvPr id="858147" name="Rectangle 35"/>
          <p:cNvSpPr>
            <a:spLocks noChangeArrowheads="1"/>
          </p:cNvSpPr>
          <p:nvPr/>
        </p:nvSpPr>
        <p:spPr bwMode="auto">
          <a:xfrm>
            <a:off x="5519738" y="3579813"/>
            <a:ext cx="1236662" cy="204787"/>
          </a:xfrm>
          <a:prstGeom prst="rect">
            <a:avLst/>
          </a:prstGeom>
          <a:solidFill>
            <a:schemeClr val="bg2"/>
          </a:solidFill>
          <a:ln w="25400">
            <a:noFill/>
            <a:miter lim="800000"/>
            <a:headEnd/>
            <a:tailEnd/>
          </a:ln>
          <a:effectLst/>
        </p:spPr>
        <p:txBody>
          <a:bodyPr wrap="none" anchor="ctr"/>
          <a:lstStyle/>
          <a:p>
            <a:endParaRPr lang="mk-MK"/>
          </a:p>
        </p:txBody>
      </p:sp>
      <p:sp>
        <p:nvSpPr>
          <p:cNvPr id="858148" name="Rectangle 36"/>
          <p:cNvSpPr>
            <a:spLocks noChangeArrowheads="1"/>
          </p:cNvSpPr>
          <p:nvPr/>
        </p:nvSpPr>
        <p:spPr bwMode="auto">
          <a:xfrm>
            <a:off x="5519738" y="3984625"/>
            <a:ext cx="1754187" cy="204788"/>
          </a:xfrm>
          <a:prstGeom prst="rect">
            <a:avLst/>
          </a:prstGeom>
          <a:solidFill>
            <a:schemeClr val="bg2"/>
          </a:solidFill>
          <a:ln w="25400">
            <a:noFill/>
            <a:miter lim="800000"/>
            <a:headEnd/>
            <a:tailEnd/>
          </a:ln>
          <a:effectLst/>
        </p:spPr>
        <p:txBody>
          <a:bodyPr wrap="none" anchor="ctr"/>
          <a:lstStyle/>
          <a:p>
            <a:endParaRPr lang="mk-MK"/>
          </a:p>
        </p:txBody>
      </p:sp>
      <p:sp>
        <p:nvSpPr>
          <p:cNvPr id="858149" name="Rectangle 37"/>
          <p:cNvSpPr>
            <a:spLocks noChangeArrowheads="1"/>
          </p:cNvSpPr>
          <p:nvPr/>
        </p:nvSpPr>
        <p:spPr bwMode="auto">
          <a:xfrm>
            <a:off x="5519738" y="4389438"/>
            <a:ext cx="2560637" cy="204787"/>
          </a:xfrm>
          <a:prstGeom prst="rect">
            <a:avLst/>
          </a:prstGeom>
          <a:solidFill>
            <a:schemeClr val="bg2"/>
          </a:solidFill>
          <a:ln w="25400">
            <a:noFill/>
            <a:miter lim="800000"/>
            <a:headEnd/>
            <a:tailEnd/>
          </a:ln>
          <a:effectLst/>
        </p:spPr>
        <p:txBody>
          <a:bodyPr wrap="none" anchor="ctr"/>
          <a:lstStyle/>
          <a:p>
            <a:endParaRPr lang="mk-MK"/>
          </a:p>
        </p:txBody>
      </p:sp>
      <p:sp>
        <p:nvSpPr>
          <p:cNvPr id="858152" name="Line 40"/>
          <p:cNvSpPr>
            <a:spLocks noChangeShapeType="1"/>
          </p:cNvSpPr>
          <p:nvPr/>
        </p:nvSpPr>
        <p:spPr bwMode="auto">
          <a:xfrm>
            <a:off x="3886200" y="1858963"/>
            <a:ext cx="0" cy="3276600"/>
          </a:xfrm>
          <a:prstGeom prst="line">
            <a:avLst/>
          </a:prstGeom>
          <a:noFill/>
          <a:ln w="6350">
            <a:solidFill>
              <a:schemeClr val="tx1"/>
            </a:solidFill>
            <a:round/>
            <a:headEnd/>
            <a:tailEnd/>
          </a:ln>
          <a:effectLst/>
        </p:spPr>
        <p:txBody>
          <a:bodyPr wrap="none" anchor="ctr"/>
          <a:lstStyle/>
          <a:p>
            <a:endParaRPr lang="mk-MK"/>
          </a:p>
        </p:txBody>
      </p:sp>
      <p:sp>
        <p:nvSpPr>
          <p:cNvPr id="858122" name="Text Box 10"/>
          <p:cNvSpPr txBox="1">
            <a:spLocks noChangeArrowheads="1"/>
          </p:cNvSpPr>
          <p:nvPr/>
        </p:nvSpPr>
        <p:spPr bwMode="auto">
          <a:xfrm rot="16200000">
            <a:off x="36512" y="2713038"/>
            <a:ext cx="835025" cy="184150"/>
          </a:xfrm>
          <a:prstGeom prst="rect">
            <a:avLst/>
          </a:prstGeom>
          <a:noFill/>
          <a:ln w="25400">
            <a:noFill/>
            <a:miter lim="800000"/>
            <a:headEnd/>
            <a:tailEnd/>
          </a:ln>
          <a:effectLst/>
        </p:spPr>
        <p:txBody>
          <a:bodyPr>
            <a:spAutoFit/>
          </a:bodyPr>
          <a:lstStyle/>
          <a:p>
            <a:pPr>
              <a:spcBef>
                <a:spcPct val="50000"/>
              </a:spcBef>
            </a:pPr>
            <a:r>
              <a:rPr lang="en-GB" sz="600">
                <a:solidFill>
                  <a:schemeClr val="bg2"/>
                </a:solidFill>
              </a:rPr>
              <a:t>Courtesy of CDC</a:t>
            </a:r>
          </a:p>
        </p:txBody>
      </p:sp>
      <p:pic>
        <p:nvPicPr>
          <p:cNvPr id="858154" name="Picture 42" descr="BB_rouge"/>
          <p:cNvPicPr>
            <a:picLocks noChangeAspect="1" noChangeArrowheads="1"/>
          </p:cNvPicPr>
          <p:nvPr/>
        </p:nvPicPr>
        <p:blipFill>
          <a:blip r:embed="rId4" cstate="print"/>
          <a:srcRect/>
          <a:stretch>
            <a:fillRect/>
          </a:stretch>
        </p:blipFill>
        <p:spPr bwMode="auto">
          <a:xfrm rot="-9000000">
            <a:off x="479425" y="1630363"/>
            <a:ext cx="1878013" cy="1798637"/>
          </a:xfrm>
          <a:prstGeom prst="rect">
            <a:avLst/>
          </a:prstGeo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22" name="Rectangle 2"/>
          <p:cNvSpPr>
            <a:spLocks noChangeArrowheads="1"/>
          </p:cNvSpPr>
          <p:nvPr/>
        </p:nvSpPr>
        <p:spPr bwMode="auto">
          <a:xfrm>
            <a:off x="460375" y="1908175"/>
            <a:ext cx="3800475" cy="3381375"/>
          </a:xfrm>
          <a:prstGeom prst="rect">
            <a:avLst/>
          </a:prstGeom>
          <a:noFill/>
          <a:ln w="9525">
            <a:noFill/>
            <a:miter lim="800000"/>
            <a:headEnd/>
            <a:tailEnd/>
          </a:ln>
        </p:spPr>
        <p:txBody>
          <a:bodyPr/>
          <a:lstStyle/>
          <a:p>
            <a:pPr marL="203200" indent="-203200" eaLnBrk="1" hangingPunct="1">
              <a:lnSpc>
                <a:spcPct val="125000"/>
              </a:lnSpc>
              <a:spcBef>
                <a:spcPct val="75000"/>
              </a:spcBef>
              <a:buClr>
                <a:schemeClr val="tx1"/>
              </a:buClr>
              <a:buSzPct val="110000"/>
              <a:buFontTx/>
              <a:buBlip>
                <a:blip r:embed="rId3"/>
              </a:buBlip>
            </a:pPr>
            <a:r>
              <a:rPr lang="mk-MK" sz="1400" dirty="0" smtClean="0">
                <a:solidFill>
                  <a:srgbClr val="17286F"/>
                </a:solidFill>
              </a:rPr>
              <a:t>Вакцинацијата против </a:t>
            </a:r>
            <a:r>
              <a:rPr lang="en-US" sz="1400" dirty="0" smtClean="0">
                <a:solidFill>
                  <a:srgbClr val="17286F"/>
                </a:solidFill>
              </a:rPr>
              <a:t>HPV </a:t>
            </a:r>
            <a:r>
              <a:rPr lang="mk-MK" sz="1400" dirty="0" smtClean="0">
                <a:solidFill>
                  <a:srgbClr val="17286F"/>
                </a:solidFill>
              </a:rPr>
              <a:t>може да го намали стресот и стравот од потенцијална прогресија на </a:t>
            </a:r>
            <a:r>
              <a:rPr lang="mk-MK" sz="1400" dirty="0" err="1" smtClean="0">
                <a:solidFill>
                  <a:srgbClr val="17286F"/>
                </a:solidFill>
              </a:rPr>
              <a:t>цервикалната</a:t>
            </a:r>
            <a:r>
              <a:rPr lang="mk-MK" sz="1400" dirty="0" smtClean="0">
                <a:solidFill>
                  <a:srgbClr val="17286F"/>
                </a:solidFill>
              </a:rPr>
              <a:t> лезија во </a:t>
            </a:r>
            <a:r>
              <a:rPr lang="mk-MK" sz="1400" dirty="0" err="1" smtClean="0">
                <a:solidFill>
                  <a:srgbClr val="17286F"/>
                </a:solidFill>
              </a:rPr>
              <a:t>цервикален</a:t>
            </a:r>
            <a:r>
              <a:rPr lang="mk-MK" sz="1400" dirty="0" smtClean="0">
                <a:solidFill>
                  <a:srgbClr val="17286F"/>
                </a:solidFill>
              </a:rPr>
              <a:t> канцер и страдањата од последователни терапии и хируршки зафат</a:t>
            </a:r>
            <a:endParaRPr lang="en-GB" sz="1400" dirty="0">
              <a:solidFill>
                <a:srgbClr val="FF0000"/>
              </a:solidFill>
            </a:endParaRPr>
          </a:p>
          <a:p>
            <a:pPr marL="203200" indent="-203200" eaLnBrk="1" hangingPunct="1">
              <a:lnSpc>
                <a:spcPct val="125000"/>
              </a:lnSpc>
              <a:spcBef>
                <a:spcPct val="75000"/>
              </a:spcBef>
              <a:buClr>
                <a:schemeClr val="tx1"/>
              </a:buClr>
              <a:buSzPct val="110000"/>
              <a:buFontTx/>
              <a:buBlip>
                <a:blip r:embed="rId3"/>
              </a:buBlip>
            </a:pPr>
            <a:r>
              <a:rPr lang="mk-MK" sz="1400" dirty="0" smtClean="0">
                <a:solidFill>
                  <a:srgbClr val="17286F"/>
                </a:solidFill>
              </a:rPr>
              <a:t>Вакцинацијата против </a:t>
            </a:r>
            <a:r>
              <a:rPr lang="en-GB" sz="1400" dirty="0" smtClean="0">
                <a:solidFill>
                  <a:srgbClr val="17286F"/>
                </a:solidFill>
              </a:rPr>
              <a:t>Rotavirus </a:t>
            </a:r>
            <a:r>
              <a:rPr lang="mk-MK" sz="1400" dirty="0" smtClean="0">
                <a:solidFill>
                  <a:srgbClr val="17286F"/>
                </a:solidFill>
              </a:rPr>
              <a:t>кај новородените го намалува фамилијарното нарушување и анксиозноста на родителите</a:t>
            </a:r>
            <a:r>
              <a:rPr lang="en-GB" sz="1400" dirty="0" smtClean="0">
                <a:solidFill>
                  <a:srgbClr val="17286F"/>
                </a:solidFill>
              </a:rPr>
              <a:t> </a:t>
            </a:r>
            <a:r>
              <a:rPr lang="en-GB" sz="1400" baseline="30000" dirty="0">
                <a:solidFill>
                  <a:srgbClr val="17286F"/>
                </a:solidFill>
              </a:rPr>
              <a:t>(1,2</a:t>
            </a:r>
            <a:r>
              <a:rPr lang="en-GB" sz="1400" baseline="30000" dirty="0" smtClean="0">
                <a:solidFill>
                  <a:srgbClr val="17286F"/>
                </a:solidFill>
              </a:rPr>
              <a:t>)</a:t>
            </a:r>
            <a:endParaRPr lang="en-GB" sz="1400" baseline="30000" dirty="0">
              <a:solidFill>
                <a:srgbClr val="17286F"/>
              </a:solidFill>
            </a:endParaRPr>
          </a:p>
        </p:txBody>
      </p:sp>
      <p:sp>
        <p:nvSpPr>
          <p:cNvPr id="901124" name="Text Box 4"/>
          <p:cNvSpPr txBox="1">
            <a:spLocks noChangeArrowheads="1"/>
          </p:cNvSpPr>
          <p:nvPr/>
        </p:nvSpPr>
        <p:spPr bwMode="auto">
          <a:xfrm>
            <a:off x="731838" y="5427663"/>
            <a:ext cx="6237287" cy="1069975"/>
          </a:xfrm>
          <a:prstGeom prst="rect">
            <a:avLst/>
          </a:prstGeom>
          <a:noFill/>
          <a:ln w="25400">
            <a:noFill/>
            <a:miter lim="800000"/>
            <a:headEnd/>
            <a:tailEnd/>
          </a:ln>
          <a:effectLst/>
        </p:spPr>
        <p:txBody>
          <a:bodyPr>
            <a:spAutoFit/>
          </a:bodyPr>
          <a:lstStyle/>
          <a:p>
            <a:r>
              <a:rPr lang="en-GB" sz="800">
                <a:solidFill>
                  <a:srgbClr val="808080"/>
                </a:solidFill>
              </a:rPr>
              <a:t>(1) Van Damme P et al. Lancet Infect Dis 2006;6:805-812</a:t>
            </a:r>
            <a:r>
              <a:rPr lang="fr-FR" sz="800">
                <a:solidFill>
                  <a:srgbClr val="808080"/>
                </a:solidFill>
              </a:rPr>
              <a:t> ; </a:t>
            </a:r>
            <a:br>
              <a:rPr lang="fr-FR" sz="800">
                <a:solidFill>
                  <a:srgbClr val="808080"/>
                </a:solidFill>
              </a:rPr>
            </a:br>
            <a:r>
              <a:rPr lang="en-GB" sz="800">
                <a:solidFill>
                  <a:srgbClr val="808080"/>
                </a:solidFill>
              </a:rPr>
              <a:t>(2) </a:t>
            </a:r>
            <a:r>
              <a:rPr lang="fr-FR" sz="800">
                <a:solidFill>
                  <a:srgbClr val="808080"/>
                </a:solidFill>
              </a:rPr>
              <a:t>IP N. Parez, La Lettre de l’Infectiologue, XXI,6, Nov-Dec 2006 ; </a:t>
            </a:r>
            <a:br>
              <a:rPr lang="fr-FR" sz="800">
                <a:solidFill>
                  <a:srgbClr val="808080"/>
                </a:solidFill>
              </a:rPr>
            </a:br>
            <a:r>
              <a:rPr lang="en-GB" sz="800">
                <a:solidFill>
                  <a:srgbClr val="808080"/>
                </a:solidFill>
              </a:rPr>
              <a:t>(3) Schmader KE et alii, Clin J Pain 2007; 23:490-96 ; </a:t>
            </a:r>
            <a:br>
              <a:rPr lang="en-GB" sz="800">
                <a:solidFill>
                  <a:srgbClr val="808080"/>
                </a:solidFill>
              </a:rPr>
            </a:br>
            <a:r>
              <a:rPr lang="en-GB" sz="800">
                <a:solidFill>
                  <a:srgbClr val="808080"/>
                </a:solidFill>
              </a:rPr>
              <a:t>(4) Giaquinto C et al.. J Infect Dis 2007;195:S36-S44;  </a:t>
            </a:r>
            <a:br>
              <a:rPr lang="en-GB" sz="800">
                <a:solidFill>
                  <a:srgbClr val="808080"/>
                </a:solidFill>
              </a:rPr>
            </a:br>
            <a:r>
              <a:rPr lang="en-GB" sz="800">
                <a:solidFill>
                  <a:srgbClr val="808080"/>
                </a:solidFill>
              </a:rPr>
              <a:t>(5) </a:t>
            </a:r>
            <a:r>
              <a:rPr lang="fr-FR" sz="800">
                <a:solidFill>
                  <a:srgbClr val="808080"/>
                </a:solidFill>
              </a:rPr>
              <a:t>H. Haas et al., Médecine et maladies infectieuses 38 (2008) 642–647</a:t>
            </a:r>
          </a:p>
          <a:p>
            <a:r>
              <a:rPr lang="en-GB" sz="800">
                <a:solidFill>
                  <a:srgbClr val="808080"/>
                </a:solidFill>
              </a:rPr>
              <a:t>(6) </a:t>
            </a:r>
            <a:r>
              <a:rPr lang="fr-FR" sz="800">
                <a:solidFill>
                  <a:srgbClr val="808080"/>
                </a:solidFill>
              </a:rPr>
              <a:t>Fau C et al.; Archives de Pédiatrie 2008;xxx:1-10;</a:t>
            </a:r>
            <a:r>
              <a:rPr lang="en-GB" sz="800">
                <a:solidFill>
                  <a:srgbClr val="808080"/>
                </a:solidFill>
              </a:rPr>
              <a:t> </a:t>
            </a:r>
          </a:p>
          <a:p>
            <a:r>
              <a:rPr lang="en-GB" sz="800">
                <a:solidFill>
                  <a:srgbClr val="808080"/>
                </a:solidFill>
              </a:rPr>
              <a:t>(7) Ryan J, Zoellner Y et al., Vaccine 2006; 24 (47-48): 6812-22; </a:t>
            </a:r>
            <a:br>
              <a:rPr lang="en-GB" sz="800">
                <a:solidFill>
                  <a:srgbClr val="808080"/>
                </a:solidFill>
              </a:rPr>
            </a:br>
            <a:r>
              <a:rPr lang="fr-FR" sz="800">
                <a:solidFill>
                  <a:srgbClr val="808080"/>
                </a:solidFill>
              </a:rPr>
              <a:t>(8) De Spiegelaere M et al., Rev d'épidémiologie et de santé ublique1996, vol. 44, no3, pp. 228-236</a:t>
            </a:r>
            <a:endParaRPr lang="en-GB" sz="800">
              <a:solidFill>
                <a:srgbClr val="808080"/>
              </a:solidFill>
            </a:endParaRPr>
          </a:p>
        </p:txBody>
      </p:sp>
      <p:sp>
        <p:nvSpPr>
          <p:cNvPr id="901125" name="Rectangle 5"/>
          <p:cNvSpPr>
            <a:spLocks noChangeArrowheads="1"/>
          </p:cNvSpPr>
          <p:nvPr/>
        </p:nvSpPr>
        <p:spPr bwMode="auto">
          <a:xfrm>
            <a:off x="5573713" y="1909763"/>
            <a:ext cx="3381375" cy="2806700"/>
          </a:xfrm>
          <a:prstGeom prst="rect">
            <a:avLst/>
          </a:prstGeom>
          <a:noFill/>
          <a:ln w="9525">
            <a:noFill/>
            <a:miter lim="800000"/>
            <a:headEnd/>
            <a:tailEnd/>
          </a:ln>
        </p:spPr>
        <p:txBody>
          <a:bodyPr/>
          <a:lstStyle/>
          <a:p>
            <a:pPr marL="211138" indent="-211138" eaLnBrk="1" hangingPunct="1">
              <a:lnSpc>
                <a:spcPct val="125000"/>
              </a:lnSpc>
              <a:spcBef>
                <a:spcPct val="75000"/>
              </a:spcBef>
              <a:buClr>
                <a:schemeClr val="tx1"/>
              </a:buClr>
              <a:buSzPct val="110000"/>
              <a:buFontTx/>
              <a:buBlip>
                <a:blip r:embed="rId3"/>
              </a:buBlip>
            </a:pPr>
            <a:r>
              <a:rPr lang="mk-MK" sz="1400" dirty="0" smtClean="0">
                <a:solidFill>
                  <a:srgbClr val="17286F"/>
                </a:solidFill>
              </a:rPr>
              <a:t>Намалување на болестите кои можат да се превенираат со вакцини, се подобрува функционирањето на болниците, центрите за згрижување, образованието и бизнисот </a:t>
            </a:r>
            <a:r>
              <a:rPr lang="en-GB" sz="1400" baseline="30000" dirty="0" smtClean="0">
                <a:solidFill>
                  <a:srgbClr val="17286F"/>
                </a:solidFill>
              </a:rPr>
              <a:t>(4,5,6</a:t>
            </a:r>
            <a:r>
              <a:rPr lang="en-GB" sz="1400" baseline="30000" dirty="0">
                <a:solidFill>
                  <a:srgbClr val="17286F"/>
                </a:solidFill>
              </a:rPr>
              <a:t>)</a:t>
            </a:r>
            <a:endParaRPr lang="en-GB" sz="1400" dirty="0">
              <a:solidFill>
                <a:srgbClr val="17286F"/>
              </a:solidFill>
            </a:endParaRPr>
          </a:p>
          <a:p>
            <a:pPr marL="211138" indent="-211138" eaLnBrk="1" hangingPunct="1">
              <a:lnSpc>
                <a:spcPct val="125000"/>
              </a:lnSpc>
              <a:spcBef>
                <a:spcPct val="75000"/>
              </a:spcBef>
              <a:buClr>
                <a:schemeClr val="tx1"/>
              </a:buClr>
              <a:buSzPct val="110000"/>
              <a:buFontTx/>
              <a:buBlip>
                <a:blip r:embed="rId3"/>
              </a:buBlip>
            </a:pPr>
            <a:r>
              <a:rPr lang="mk-MK" sz="1400" dirty="0" smtClean="0">
                <a:solidFill>
                  <a:srgbClr val="17286F"/>
                </a:solidFill>
              </a:rPr>
              <a:t>Грипот опфаќа </a:t>
            </a:r>
            <a:r>
              <a:rPr lang="en-GB" sz="1400" dirty="0" smtClean="0">
                <a:solidFill>
                  <a:srgbClr val="17286F"/>
                </a:solidFill>
              </a:rPr>
              <a:t>10-12</a:t>
            </a:r>
            <a:r>
              <a:rPr lang="en-GB" sz="1400" dirty="0">
                <a:solidFill>
                  <a:srgbClr val="17286F"/>
                </a:solidFill>
              </a:rPr>
              <a:t>% </a:t>
            </a:r>
            <a:br>
              <a:rPr lang="en-GB" sz="1400" dirty="0">
                <a:solidFill>
                  <a:srgbClr val="17286F"/>
                </a:solidFill>
              </a:rPr>
            </a:br>
            <a:r>
              <a:rPr lang="mk-MK" sz="1400" dirty="0" smtClean="0">
                <a:solidFill>
                  <a:srgbClr val="17286F"/>
                </a:solidFill>
              </a:rPr>
              <a:t>од сите боледувања и отсуство од работа, во Европа</a:t>
            </a:r>
            <a:r>
              <a:rPr lang="en-GB" sz="1400" dirty="0" smtClean="0">
                <a:solidFill>
                  <a:srgbClr val="17286F"/>
                </a:solidFill>
              </a:rPr>
              <a:t> </a:t>
            </a:r>
            <a:r>
              <a:rPr lang="en-GB" sz="1400" baseline="30000" dirty="0">
                <a:solidFill>
                  <a:srgbClr val="17286F"/>
                </a:solidFill>
              </a:rPr>
              <a:t>(7)</a:t>
            </a:r>
            <a:r>
              <a:rPr lang="en-GB" sz="1400" dirty="0">
                <a:solidFill>
                  <a:srgbClr val="17286F"/>
                </a:solidFill>
              </a:rPr>
              <a:t> </a:t>
            </a:r>
            <a:endParaRPr lang="en-GB" sz="1400" baseline="30000" dirty="0">
              <a:solidFill>
                <a:srgbClr val="17286F"/>
              </a:solidFill>
            </a:endParaRPr>
          </a:p>
        </p:txBody>
      </p:sp>
      <p:sp>
        <p:nvSpPr>
          <p:cNvPr id="901131" name="Rectangle 11"/>
          <p:cNvSpPr>
            <a:spLocks noChangeArrowheads="1"/>
          </p:cNvSpPr>
          <p:nvPr/>
        </p:nvSpPr>
        <p:spPr bwMode="auto">
          <a:xfrm>
            <a:off x="403225" y="349250"/>
            <a:ext cx="8048625" cy="801688"/>
          </a:xfrm>
          <a:prstGeom prst="rect">
            <a:avLst/>
          </a:prstGeom>
          <a:noFill/>
          <a:ln w="9525">
            <a:noFill/>
            <a:miter lim="800000"/>
            <a:headEnd/>
            <a:tailEnd/>
          </a:ln>
        </p:spPr>
        <p:txBody>
          <a:bodyPr/>
          <a:lstStyle/>
          <a:p>
            <a:pPr eaLnBrk="1" hangingPunct="1"/>
            <a:r>
              <a:rPr lang="mk-MK" sz="2400" dirty="0" smtClean="0">
                <a:solidFill>
                  <a:srgbClr val="17286F"/>
                </a:solidFill>
                <a:latin typeface="Arial Black" pitchFamily="34" charset="0"/>
              </a:rPr>
              <a:t>Вакцинацијата е повеќе од здравствена заштита и за поединците и за заедницата</a:t>
            </a:r>
            <a:endParaRPr lang="en-GB" sz="2400" dirty="0">
              <a:solidFill>
                <a:srgbClr val="191470"/>
              </a:solidFill>
              <a:latin typeface="Arial Black" pitchFamily="34" charset="0"/>
            </a:endParaRPr>
          </a:p>
        </p:txBody>
      </p:sp>
      <p:pic>
        <p:nvPicPr>
          <p:cNvPr id="901132" name="Picture 12" descr="femme_BB01"/>
          <p:cNvPicPr>
            <a:picLocks noChangeAspect="1" noChangeArrowheads="1"/>
          </p:cNvPicPr>
          <p:nvPr/>
        </p:nvPicPr>
        <p:blipFill>
          <a:blip r:embed="rId4" cstate="print"/>
          <a:srcRect/>
          <a:stretch>
            <a:fillRect/>
          </a:stretch>
        </p:blipFill>
        <p:spPr bwMode="auto">
          <a:xfrm>
            <a:off x="4260850" y="2674938"/>
            <a:ext cx="1312863" cy="1257300"/>
          </a:xfrm>
          <a:prstGeom prst="rect">
            <a:avLst/>
          </a:prstGeom>
          <a:noFill/>
        </p:spPr>
      </p:pic>
      <p:pic>
        <p:nvPicPr>
          <p:cNvPr id="901133" name="Picture 13" descr="femme01"/>
          <p:cNvPicPr>
            <a:picLocks noChangeAspect="1" noChangeArrowheads="1"/>
          </p:cNvPicPr>
          <p:nvPr/>
        </p:nvPicPr>
        <p:blipFill>
          <a:blip r:embed="rId5" cstate="print"/>
          <a:srcRect/>
          <a:stretch>
            <a:fillRect/>
          </a:stretch>
        </p:blipFill>
        <p:spPr bwMode="auto">
          <a:xfrm rot="4107889">
            <a:off x="4258469" y="1305719"/>
            <a:ext cx="1317625" cy="1262063"/>
          </a:xfrm>
          <a:prstGeom prst="rect">
            <a:avLst/>
          </a:prstGeom>
          <a:noFill/>
        </p:spPr>
      </p:pic>
      <p:pic>
        <p:nvPicPr>
          <p:cNvPr id="901134" name="Picture 14" descr="vieu_jeux02"/>
          <p:cNvPicPr>
            <a:picLocks noChangeAspect="1" noChangeArrowheads="1"/>
          </p:cNvPicPr>
          <p:nvPr/>
        </p:nvPicPr>
        <p:blipFill>
          <a:blip r:embed="rId6" cstate="print"/>
          <a:srcRect/>
          <a:stretch>
            <a:fillRect/>
          </a:stretch>
        </p:blipFill>
        <p:spPr bwMode="auto">
          <a:xfrm rot="1697003">
            <a:off x="4251325" y="4079875"/>
            <a:ext cx="1317625" cy="1262063"/>
          </a:xfrm>
          <a:prstGeom prst="rect">
            <a:avLst/>
          </a:prstGeo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14434" name="Rectangle 2"/>
          <p:cNvSpPr>
            <a:spLocks noChangeArrowheads="1"/>
          </p:cNvSpPr>
          <p:nvPr/>
        </p:nvSpPr>
        <p:spPr bwMode="auto">
          <a:xfrm>
            <a:off x="577850" y="3316288"/>
            <a:ext cx="7878763" cy="2176462"/>
          </a:xfrm>
          <a:prstGeom prst="rect">
            <a:avLst/>
          </a:prstGeom>
          <a:noFill/>
          <a:ln w="9525">
            <a:noFill/>
            <a:miter lim="800000"/>
            <a:headEnd/>
            <a:tailEnd/>
          </a:ln>
        </p:spPr>
        <p:txBody>
          <a:bodyPr lIns="0" tIns="0" rIns="0" bIns="0"/>
          <a:lstStyle/>
          <a:p>
            <a:pPr marL="203200" indent="-203200" eaLnBrk="1" hangingPunct="1">
              <a:spcBef>
                <a:spcPct val="50000"/>
              </a:spcBef>
              <a:buClr>
                <a:schemeClr val="tx1"/>
              </a:buClr>
              <a:buSzPct val="110000"/>
              <a:buFontTx/>
              <a:buBlip>
                <a:blip r:embed="rId3"/>
              </a:buBlip>
            </a:pPr>
            <a:r>
              <a:rPr lang="en-GB" sz="1400">
                <a:solidFill>
                  <a:srgbClr val="17286F"/>
                </a:solidFill>
              </a:rPr>
              <a:t>Childhood vaccines protect children against 15* diseases </a:t>
            </a:r>
          </a:p>
          <a:p>
            <a:pPr marL="203200" indent="-203200" eaLnBrk="1" hangingPunct="1">
              <a:spcBef>
                <a:spcPct val="50000"/>
              </a:spcBef>
              <a:buClr>
                <a:schemeClr val="tx1"/>
              </a:buClr>
              <a:buSzPct val="110000"/>
              <a:buFontTx/>
              <a:buBlip>
                <a:blip r:embed="rId3"/>
              </a:buBlip>
            </a:pPr>
            <a:r>
              <a:rPr lang="en-GB" sz="1400">
                <a:solidFill>
                  <a:srgbClr val="17286F"/>
                </a:solidFill>
              </a:rPr>
              <a:t>HPV vaccination of girls and young women helps protect against cervical cancer later in life</a:t>
            </a:r>
          </a:p>
          <a:p>
            <a:pPr marL="203200" indent="-203200" eaLnBrk="1" hangingPunct="1">
              <a:spcBef>
                <a:spcPct val="50000"/>
              </a:spcBef>
              <a:buClr>
                <a:schemeClr val="tx1"/>
              </a:buClr>
              <a:buSzPct val="110000"/>
              <a:buFontTx/>
              <a:buBlip>
                <a:blip r:embed="rId3"/>
              </a:buBlip>
            </a:pPr>
            <a:r>
              <a:rPr lang="en-GB" sz="1400">
                <a:solidFill>
                  <a:srgbClr val="17286F"/>
                </a:solidFill>
              </a:rPr>
              <a:t>Meningococcal vaccination can protect adults and travellers from meningitis and septicaemia</a:t>
            </a:r>
          </a:p>
          <a:p>
            <a:pPr marL="203200" indent="-203200" eaLnBrk="1" hangingPunct="1">
              <a:spcBef>
                <a:spcPct val="50000"/>
              </a:spcBef>
              <a:buClr>
                <a:schemeClr val="tx1"/>
              </a:buClr>
              <a:buSzPct val="110000"/>
              <a:buFontTx/>
              <a:buBlip>
                <a:blip r:embed="rId3"/>
              </a:buBlip>
            </a:pPr>
            <a:r>
              <a:rPr lang="en-GB" sz="1400">
                <a:solidFill>
                  <a:srgbClr val="17286F"/>
                </a:solidFill>
              </a:rPr>
              <a:t>Foreign travel can expose us to a variety of diseases at any time of life (eg hepatitis A, typhoid)</a:t>
            </a:r>
          </a:p>
          <a:p>
            <a:pPr marL="203200" indent="-203200" eaLnBrk="1" hangingPunct="1">
              <a:spcBef>
                <a:spcPct val="50000"/>
              </a:spcBef>
              <a:buClr>
                <a:schemeClr val="tx1"/>
              </a:buClr>
              <a:buSzPct val="110000"/>
              <a:buFontTx/>
              <a:buBlip>
                <a:blip r:embed="rId3"/>
              </a:buBlip>
            </a:pPr>
            <a:r>
              <a:rPr lang="en-GB" sz="1400">
                <a:solidFill>
                  <a:srgbClr val="17286F"/>
                </a:solidFill>
              </a:rPr>
              <a:t>Pneumococcal vaccination protects young and elderly from pneumonia, septicaemia &amp; meningitis</a:t>
            </a:r>
          </a:p>
          <a:p>
            <a:pPr marL="203200" indent="-203200" eaLnBrk="1" hangingPunct="1">
              <a:spcBef>
                <a:spcPct val="50000"/>
              </a:spcBef>
              <a:buClr>
                <a:schemeClr val="tx1"/>
              </a:buClr>
              <a:buSzPct val="110000"/>
              <a:buFontTx/>
              <a:buBlip>
                <a:blip r:embed="rId3"/>
              </a:buBlip>
            </a:pPr>
            <a:r>
              <a:rPr lang="en-GB" sz="1400">
                <a:solidFill>
                  <a:srgbClr val="17286F"/>
                </a:solidFill>
              </a:rPr>
              <a:t>Influenza vaccination can protect people of all ages from influenza, </a:t>
            </a:r>
            <a:r>
              <a:rPr lang="en-US" sz="1400">
                <a:solidFill>
                  <a:srgbClr val="17286F"/>
                </a:solidFill>
              </a:rPr>
              <a:t>secondary bacterial pneumonia and aggravation of chronic diseases</a:t>
            </a:r>
          </a:p>
          <a:p>
            <a:pPr marL="203200" indent="-203200" eaLnBrk="1" hangingPunct="1">
              <a:spcBef>
                <a:spcPct val="50000"/>
              </a:spcBef>
              <a:buClr>
                <a:schemeClr val="tx1"/>
              </a:buClr>
              <a:buSzPct val="110000"/>
              <a:buFontTx/>
              <a:buBlip>
                <a:blip r:embed="rId3"/>
              </a:buBlip>
            </a:pPr>
            <a:r>
              <a:rPr lang="en-GB" sz="1400">
                <a:solidFill>
                  <a:srgbClr val="17286F"/>
                </a:solidFill>
              </a:rPr>
              <a:t>Vaccination is an integral part of healthy aging</a:t>
            </a:r>
            <a:endParaRPr lang="en-GB" sz="1900">
              <a:solidFill>
                <a:srgbClr val="17286F"/>
              </a:solidFill>
            </a:endParaRPr>
          </a:p>
          <a:p>
            <a:pPr marL="203200" indent="-203200" eaLnBrk="1" hangingPunct="1">
              <a:spcBef>
                <a:spcPct val="50000"/>
              </a:spcBef>
              <a:buClr>
                <a:schemeClr val="tx1"/>
              </a:buClr>
              <a:buSzPct val="110000"/>
              <a:buFontTx/>
              <a:buBlip>
                <a:blip r:embed="rId3"/>
              </a:buBlip>
            </a:pPr>
            <a:endParaRPr lang="en-GB" sz="1400">
              <a:solidFill>
                <a:srgbClr val="17286F"/>
              </a:solidFill>
            </a:endParaRPr>
          </a:p>
        </p:txBody>
      </p:sp>
      <p:sp>
        <p:nvSpPr>
          <p:cNvPr id="914435" name="Rectangle 3"/>
          <p:cNvSpPr>
            <a:spLocks noChangeArrowheads="1"/>
          </p:cNvSpPr>
          <p:nvPr/>
        </p:nvSpPr>
        <p:spPr bwMode="auto">
          <a:xfrm>
            <a:off x="425450" y="396875"/>
            <a:ext cx="7443788" cy="369888"/>
          </a:xfrm>
          <a:prstGeom prst="rect">
            <a:avLst/>
          </a:prstGeom>
          <a:noFill/>
          <a:ln w="9525">
            <a:noFill/>
            <a:miter lim="800000"/>
            <a:headEnd/>
            <a:tailEnd/>
          </a:ln>
        </p:spPr>
        <p:txBody>
          <a:bodyPr anchor="ctr"/>
          <a:lstStyle/>
          <a:p>
            <a:pPr eaLnBrk="1" hangingPunct="1">
              <a:lnSpc>
                <a:spcPct val="90000"/>
              </a:lnSpc>
            </a:pPr>
            <a:r>
              <a:rPr lang="en-GB" sz="2400">
                <a:solidFill>
                  <a:srgbClr val="17286F"/>
                </a:solidFill>
                <a:latin typeface="Arial Black" pitchFamily="34" charset="0"/>
              </a:rPr>
              <a:t>Vaccines protect us throughout our lives</a:t>
            </a:r>
          </a:p>
        </p:txBody>
      </p:sp>
      <p:sp>
        <p:nvSpPr>
          <p:cNvPr id="914436" name="Rectangle 4"/>
          <p:cNvSpPr>
            <a:spLocks noChangeArrowheads="1"/>
          </p:cNvSpPr>
          <p:nvPr/>
        </p:nvSpPr>
        <p:spPr bwMode="auto">
          <a:xfrm>
            <a:off x="730250" y="1077913"/>
            <a:ext cx="5761038" cy="468312"/>
          </a:xfrm>
          <a:prstGeom prst="rect">
            <a:avLst/>
          </a:prstGeom>
          <a:noFill/>
          <a:ln w="9525">
            <a:noFill/>
            <a:miter lim="800000"/>
            <a:headEnd/>
            <a:tailEnd/>
          </a:ln>
        </p:spPr>
        <p:txBody>
          <a:bodyPr anchor="ctr"/>
          <a:lstStyle/>
          <a:p>
            <a:pPr eaLnBrk="1" hangingPunct="1">
              <a:buClr>
                <a:schemeClr val="tx1"/>
              </a:buClr>
              <a:buSzPct val="110000"/>
            </a:pPr>
            <a:r>
              <a:rPr lang="en-GB" sz="1400">
                <a:solidFill>
                  <a:srgbClr val="17286F"/>
                </a:solidFill>
              </a:rPr>
              <a:t>Infectious diseases kill more adults than children </a:t>
            </a:r>
            <a:r>
              <a:rPr lang="en-GB" sz="1400" baseline="30000">
                <a:solidFill>
                  <a:srgbClr val="17286F"/>
                </a:solidFill>
              </a:rPr>
              <a:t>(1)</a:t>
            </a:r>
            <a:endParaRPr lang="en-GB" sz="1400" b="1">
              <a:solidFill>
                <a:srgbClr val="17286F"/>
              </a:solidFill>
            </a:endParaRPr>
          </a:p>
        </p:txBody>
      </p:sp>
      <p:sp>
        <p:nvSpPr>
          <p:cNvPr id="914437" name="Text Box 5"/>
          <p:cNvSpPr txBox="1">
            <a:spLocks noChangeArrowheads="1"/>
          </p:cNvSpPr>
          <p:nvPr/>
        </p:nvSpPr>
        <p:spPr bwMode="auto">
          <a:xfrm>
            <a:off x="738188" y="5976938"/>
            <a:ext cx="6043612" cy="458787"/>
          </a:xfrm>
          <a:prstGeom prst="rect">
            <a:avLst/>
          </a:prstGeom>
          <a:noFill/>
          <a:ln w="25400">
            <a:noFill/>
            <a:miter lim="800000"/>
            <a:headEnd/>
            <a:tailEnd/>
          </a:ln>
          <a:effectLst/>
        </p:spPr>
        <p:txBody>
          <a:bodyPr>
            <a:spAutoFit/>
          </a:bodyPr>
          <a:lstStyle/>
          <a:p>
            <a:pPr marL="144463" indent="-144463"/>
            <a:r>
              <a:rPr lang="en-GB" sz="800" dirty="0">
                <a:solidFill>
                  <a:schemeClr val="accent1">
                    <a:lumMod val="75000"/>
                  </a:schemeClr>
                </a:solidFill>
              </a:rPr>
              <a:t>(1) </a:t>
            </a:r>
            <a:r>
              <a:rPr lang="en-US" sz="800" dirty="0">
                <a:solidFill>
                  <a:schemeClr val="accent1">
                    <a:lumMod val="75000"/>
                  </a:schemeClr>
                </a:solidFill>
              </a:rPr>
              <a:t>Poland GA, et al. Vaccine (2009)</a:t>
            </a:r>
            <a:endParaRPr lang="en-GB" sz="800" dirty="0">
              <a:solidFill>
                <a:schemeClr val="accent1">
                  <a:lumMod val="75000"/>
                </a:schemeClr>
              </a:solidFill>
            </a:endParaRPr>
          </a:p>
          <a:p>
            <a:pPr marL="144463" indent="-144463"/>
            <a:r>
              <a:rPr lang="en-GB" sz="800" dirty="0">
                <a:solidFill>
                  <a:schemeClr val="accent1">
                    <a:lumMod val="75000"/>
                  </a:schemeClr>
                </a:solidFill>
              </a:rPr>
              <a:t>* 	Diphtheria, Tetanus, Poliomyelitis, Whooping cough, </a:t>
            </a:r>
            <a:r>
              <a:rPr lang="en-GB" sz="800" i="1" dirty="0" err="1">
                <a:solidFill>
                  <a:schemeClr val="accent1">
                    <a:lumMod val="75000"/>
                  </a:schemeClr>
                </a:solidFill>
              </a:rPr>
              <a:t>Haemophilius</a:t>
            </a:r>
            <a:r>
              <a:rPr lang="en-GB" sz="800" i="1" dirty="0">
                <a:solidFill>
                  <a:schemeClr val="accent1">
                    <a:lumMod val="75000"/>
                  </a:schemeClr>
                </a:solidFill>
              </a:rPr>
              <a:t> influenza</a:t>
            </a:r>
            <a:r>
              <a:rPr lang="en-GB" sz="800" dirty="0">
                <a:solidFill>
                  <a:schemeClr val="accent1">
                    <a:lumMod val="75000"/>
                  </a:schemeClr>
                </a:solidFill>
              </a:rPr>
              <a:t> type B infections, Hepatitis B, Meningococcal infection, Tuberculosis, Rotavirus gastroenteritis, Measles, Mumps, Rubella, Influenza, </a:t>
            </a:r>
            <a:r>
              <a:rPr lang="en-GB" sz="800" dirty="0" err="1">
                <a:solidFill>
                  <a:schemeClr val="accent1">
                    <a:lumMod val="75000"/>
                  </a:schemeClr>
                </a:solidFill>
              </a:rPr>
              <a:t>Pneumoccocus</a:t>
            </a:r>
            <a:r>
              <a:rPr lang="en-GB" sz="800" dirty="0">
                <a:solidFill>
                  <a:schemeClr val="accent1">
                    <a:lumMod val="75000"/>
                  </a:schemeClr>
                </a:solidFill>
              </a:rPr>
              <a:t> infections, Chickenpox.</a:t>
            </a:r>
          </a:p>
        </p:txBody>
      </p:sp>
      <p:grpSp>
        <p:nvGrpSpPr>
          <p:cNvPr id="2" name="Group 19"/>
          <p:cNvGrpSpPr>
            <a:grpSpLocks/>
          </p:cNvGrpSpPr>
          <p:nvPr/>
        </p:nvGrpSpPr>
        <p:grpSpPr bwMode="auto">
          <a:xfrm>
            <a:off x="1187450" y="1706563"/>
            <a:ext cx="6564313" cy="1312862"/>
            <a:chOff x="853" y="1075"/>
            <a:chExt cx="4135" cy="827"/>
          </a:xfrm>
        </p:grpSpPr>
        <p:pic>
          <p:nvPicPr>
            <p:cNvPr id="914450" name="Picture 18" descr="vieu_sourire"/>
            <p:cNvPicPr>
              <a:picLocks noChangeAspect="1" noChangeArrowheads="1"/>
            </p:cNvPicPr>
            <p:nvPr/>
          </p:nvPicPr>
          <p:blipFill>
            <a:blip r:embed="rId4" cstate="print"/>
            <a:srcRect/>
            <a:stretch>
              <a:fillRect/>
            </a:stretch>
          </p:blipFill>
          <p:spPr bwMode="auto">
            <a:xfrm rot="-8704795">
              <a:off x="4158" y="1080"/>
              <a:ext cx="830" cy="795"/>
            </a:xfrm>
            <a:prstGeom prst="rect">
              <a:avLst/>
            </a:prstGeom>
            <a:noFill/>
          </p:spPr>
        </p:pic>
        <p:pic>
          <p:nvPicPr>
            <p:cNvPr id="914449" name="Picture 17" descr="jeune_femme"/>
            <p:cNvPicPr>
              <a:picLocks noChangeAspect="1" noChangeArrowheads="1"/>
            </p:cNvPicPr>
            <p:nvPr/>
          </p:nvPicPr>
          <p:blipFill>
            <a:blip r:embed="rId5" cstate="print"/>
            <a:srcRect/>
            <a:stretch>
              <a:fillRect/>
            </a:stretch>
          </p:blipFill>
          <p:spPr bwMode="auto">
            <a:xfrm rot="-8612511">
              <a:off x="3341" y="1081"/>
              <a:ext cx="830" cy="795"/>
            </a:xfrm>
            <a:prstGeom prst="rect">
              <a:avLst/>
            </a:prstGeom>
            <a:noFill/>
          </p:spPr>
        </p:pic>
        <p:pic>
          <p:nvPicPr>
            <p:cNvPr id="914448" name="Picture 16" descr="jeune homme"/>
            <p:cNvPicPr>
              <a:picLocks noChangeAspect="1" noChangeArrowheads="1"/>
            </p:cNvPicPr>
            <p:nvPr/>
          </p:nvPicPr>
          <p:blipFill>
            <a:blip r:embed="rId6" cstate="print"/>
            <a:srcRect/>
            <a:stretch>
              <a:fillRect/>
            </a:stretch>
          </p:blipFill>
          <p:spPr bwMode="auto">
            <a:xfrm rot="-8227570">
              <a:off x="2513" y="1081"/>
              <a:ext cx="830" cy="795"/>
            </a:xfrm>
            <a:prstGeom prst="rect">
              <a:avLst/>
            </a:prstGeom>
            <a:noFill/>
          </p:spPr>
        </p:pic>
        <p:pic>
          <p:nvPicPr>
            <p:cNvPr id="914447" name="Picture 15" descr="fillette"/>
            <p:cNvPicPr>
              <a:picLocks noChangeAspect="1" noChangeArrowheads="1"/>
            </p:cNvPicPr>
            <p:nvPr/>
          </p:nvPicPr>
          <p:blipFill>
            <a:blip r:embed="rId7" cstate="print"/>
            <a:srcRect/>
            <a:stretch>
              <a:fillRect/>
            </a:stretch>
          </p:blipFill>
          <p:spPr bwMode="auto">
            <a:xfrm rot="-8753367">
              <a:off x="1679" y="1085"/>
              <a:ext cx="830" cy="795"/>
            </a:xfrm>
            <a:prstGeom prst="rect">
              <a:avLst/>
            </a:prstGeom>
            <a:noFill/>
          </p:spPr>
        </p:pic>
        <p:pic>
          <p:nvPicPr>
            <p:cNvPr id="914446" name="Picture 14" descr="BB02"/>
            <p:cNvPicPr>
              <a:picLocks noChangeAspect="1" noChangeArrowheads="1"/>
            </p:cNvPicPr>
            <p:nvPr/>
          </p:nvPicPr>
          <p:blipFill>
            <a:blip r:embed="rId8" cstate="print"/>
            <a:srcRect/>
            <a:stretch>
              <a:fillRect/>
            </a:stretch>
          </p:blipFill>
          <p:spPr bwMode="auto">
            <a:xfrm rot="-8001837">
              <a:off x="835" y="1093"/>
              <a:ext cx="827" cy="792"/>
            </a:xfrm>
            <a:prstGeom prst="rect">
              <a:avLst/>
            </a:prstGeom>
            <a:noFill/>
          </p:spPr>
        </p:pic>
      </p:gr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1"/>
          <p:cNvGrpSpPr>
            <a:grpSpLocks/>
          </p:cNvGrpSpPr>
          <p:nvPr/>
        </p:nvGrpSpPr>
        <p:grpSpPr bwMode="auto">
          <a:xfrm>
            <a:off x="1054100" y="1884363"/>
            <a:ext cx="3517900" cy="3409950"/>
            <a:chOff x="1194" y="1703"/>
            <a:chExt cx="2216" cy="2148"/>
          </a:xfrm>
        </p:grpSpPr>
        <p:sp>
          <p:nvSpPr>
            <p:cNvPr id="7197" name="Text Box 27"/>
            <p:cNvSpPr txBox="1">
              <a:spLocks noChangeArrowheads="1"/>
            </p:cNvSpPr>
            <p:nvPr/>
          </p:nvSpPr>
          <p:spPr bwMode="auto">
            <a:xfrm>
              <a:off x="1194" y="1703"/>
              <a:ext cx="2216" cy="291"/>
            </a:xfrm>
            <a:prstGeom prst="rect">
              <a:avLst/>
            </a:prstGeom>
            <a:solidFill>
              <a:srgbClr val="0099CC"/>
            </a:solidFill>
            <a:ln w="9525">
              <a:noFill/>
              <a:miter lim="800000"/>
              <a:headEnd/>
              <a:tailEnd/>
            </a:ln>
          </p:spPr>
          <p:txBody>
            <a:bodyPr lIns="91415" tIns="45708" rIns="91415" bIns="45708">
              <a:spAutoFit/>
            </a:bodyPr>
            <a:lstStyle/>
            <a:p>
              <a:pPr>
                <a:spcBef>
                  <a:spcPct val="50000"/>
                </a:spcBef>
              </a:pPr>
              <a:r>
                <a:rPr lang="mk-MK" sz="2400" i="0" dirty="0" smtClean="0">
                  <a:solidFill>
                    <a:srgbClr val="000066"/>
                  </a:solidFill>
                </a:rPr>
                <a:t>Природен имунитет</a:t>
              </a:r>
              <a:endParaRPr lang="en-GB" sz="2400" i="0" dirty="0">
                <a:solidFill>
                  <a:srgbClr val="000066"/>
                </a:solidFill>
              </a:endParaRPr>
            </a:p>
          </p:txBody>
        </p:sp>
        <p:grpSp>
          <p:nvGrpSpPr>
            <p:cNvPr id="3" name="Group 64"/>
            <p:cNvGrpSpPr>
              <a:grpSpLocks/>
            </p:cNvGrpSpPr>
            <p:nvPr/>
          </p:nvGrpSpPr>
          <p:grpSpPr bwMode="auto">
            <a:xfrm>
              <a:off x="1206" y="2052"/>
              <a:ext cx="1076" cy="1799"/>
              <a:chOff x="1206" y="1632"/>
              <a:chExt cx="1076" cy="1799"/>
            </a:xfrm>
          </p:grpSpPr>
          <p:grpSp>
            <p:nvGrpSpPr>
              <p:cNvPr id="4" name="Group 56"/>
              <p:cNvGrpSpPr>
                <a:grpSpLocks/>
              </p:cNvGrpSpPr>
              <p:nvPr/>
            </p:nvGrpSpPr>
            <p:grpSpPr bwMode="auto">
              <a:xfrm>
                <a:off x="1206" y="2292"/>
                <a:ext cx="1076" cy="1139"/>
                <a:chOff x="1206" y="2292"/>
                <a:chExt cx="1076" cy="1139"/>
              </a:xfrm>
            </p:grpSpPr>
            <p:sp>
              <p:nvSpPr>
                <p:cNvPr id="7203" name="Text Box 33"/>
                <p:cNvSpPr txBox="1">
                  <a:spLocks noChangeArrowheads="1"/>
                </p:cNvSpPr>
                <p:nvPr/>
              </p:nvSpPr>
              <p:spPr bwMode="auto">
                <a:xfrm>
                  <a:off x="1206" y="2675"/>
                  <a:ext cx="1076" cy="756"/>
                </a:xfrm>
                <a:prstGeom prst="rect">
                  <a:avLst/>
                </a:prstGeom>
                <a:solidFill>
                  <a:srgbClr val="FF9933"/>
                </a:solidFill>
                <a:ln w="9525">
                  <a:noFill/>
                  <a:miter lim="800000"/>
                  <a:headEnd/>
                  <a:tailEnd/>
                </a:ln>
              </p:spPr>
              <p:txBody>
                <a:bodyPr lIns="91415" tIns="45708" rIns="91415" bIns="45708">
                  <a:spAutoFit/>
                </a:bodyPr>
                <a:lstStyle/>
                <a:p>
                  <a:r>
                    <a:rPr lang="mk-MK" sz="1800" i="0" dirty="0" smtClean="0"/>
                    <a:t>По инфекција</a:t>
                  </a:r>
                  <a:endParaRPr lang="en-GB" sz="1800" i="0" dirty="0"/>
                </a:p>
                <a:p>
                  <a:endParaRPr lang="en-GB" sz="1800" i="0" dirty="0"/>
                </a:p>
                <a:p>
                  <a:endParaRPr lang="en-GB" sz="1800" i="0" dirty="0"/>
                </a:p>
                <a:p>
                  <a:endParaRPr lang="en-GB" sz="1800" i="0" dirty="0"/>
                </a:p>
              </p:txBody>
            </p:sp>
            <p:sp>
              <p:nvSpPr>
                <p:cNvPr id="7204" name="Line 38"/>
                <p:cNvSpPr>
                  <a:spLocks noChangeShapeType="1"/>
                </p:cNvSpPr>
                <p:nvPr/>
              </p:nvSpPr>
              <p:spPr bwMode="auto">
                <a:xfrm>
                  <a:off x="1740" y="2292"/>
                  <a:ext cx="0" cy="384"/>
                </a:xfrm>
                <a:prstGeom prst="line">
                  <a:avLst/>
                </a:prstGeom>
                <a:noFill/>
                <a:ln w="76200">
                  <a:solidFill>
                    <a:schemeClr val="hlink"/>
                  </a:solidFill>
                  <a:round/>
                  <a:headEnd/>
                  <a:tailEnd type="triangle" w="med" len="med"/>
                </a:ln>
              </p:spPr>
              <p:txBody>
                <a:bodyPr/>
                <a:lstStyle/>
                <a:p>
                  <a:endParaRPr lang="mk-MK"/>
                </a:p>
              </p:txBody>
            </p:sp>
          </p:grpSp>
          <p:grpSp>
            <p:nvGrpSpPr>
              <p:cNvPr id="5" name="Group 58"/>
              <p:cNvGrpSpPr>
                <a:grpSpLocks/>
              </p:cNvGrpSpPr>
              <p:nvPr/>
            </p:nvGrpSpPr>
            <p:grpSpPr bwMode="auto">
              <a:xfrm>
                <a:off x="1206" y="1632"/>
                <a:ext cx="1076" cy="602"/>
                <a:chOff x="1206" y="1632"/>
                <a:chExt cx="1076" cy="602"/>
              </a:xfrm>
            </p:grpSpPr>
            <p:sp>
              <p:nvSpPr>
                <p:cNvPr id="7201" name="Text Box 29"/>
                <p:cNvSpPr txBox="1">
                  <a:spLocks noChangeArrowheads="1"/>
                </p:cNvSpPr>
                <p:nvPr/>
              </p:nvSpPr>
              <p:spPr bwMode="auto">
                <a:xfrm>
                  <a:off x="1206" y="2003"/>
                  <a:ext cx="1076" cy="231"/>
                </a:xfrm>
                <a:prstGeom prst="rect">
                  <a:avLst/>
                </a:prstGeom>
                <a:solidFill>
                  <a:srgbClr val="FF9933"/>
                </a:solidFill>
                <a:ln w="9525">
                  <a:noFill/>
                  <a:miter lim="800000"/>
                  <a:headEnd/>
                  <a:tailEnd/>
                </a:ln>
              </p:spPr>
              <p:txBody>
                <a:bodyPr lIns="91415" tIns="45708" rIns="91415" bIns="45708">
                  <a:spAutoFit/>
                </a:bodyPr>
                <a:lstStyle/>
                <a:p>
                  <a:pPr>
                    <a:spcBef>
                      <a:spcPct val="50000"/>
                    </a:spcBef>
                  </a:pPr>
                  <a:r>
                    <a:rPr lang="mk-MK" sz="1800" i="0" dirty="0" smtClean="0"/>
                    <a:t>Активен</a:t>
                  </a:r>
                  <a:endParaRPr lang="en-GB" sz="1800" i="0" dirty="0"/>
                </a:p>
              </p:txBody>
            </p:sp>
            <p:sp>
              <p:nvSpPr>
                <p:cNvPr id="7202" name="Line 42"/>
                <p:cNvSpPr>
                  <a:spLocks noChangeShapeType="1"/>
                </p:cNvSpPr>
                <p:nvPr/>
              </p:nvSpPr>
              <p:spPr bwMode="auto">
                <a:xfrm flipH="1">
                  <a:off x="1728" y="1632"/>
                  <a:ext cx="552" cy="360"/>
                </a:xfrm>
                <a:prstGeom prst="line">
                  <a:avLst/>
                </a:prstGeom>
                <a:noFill/>
                <a:ln w="76200">
                  <a:solidFill>
                    <a:schemeClr val="hlink"/>
                  </a:solidFill>
                  <a:round/>
                  <a:headEnd/>
                  <a:tailEnd type="triangle" w="med" len="med"/>
                </a:ln>
              </p:spPr>
              <p:txBody>
                <a:bodyPr/>
                <a:lstStyle/>
                <a:p>
                  <a:endParaRPr lang="mk-MK"/>
                </a:p>
              </p:txBody>
            </p:sp>
          </p:grpSp>
        </p:grpSp>
      </p:grpSp>
      <p:grpSp>
        <p:nvGrpSpPr>
          <p:cNvPr id="6" name="Group 65"/>
          <p:cNvGrpSpPr>
            <a:grpSpLocks/>
          </p:cNvGrpSpPr>
          <p:nvPr/>
        </p:nvGrpSpPr>
        <p:grpSpPr bwMode="auto">
          <a:xfrm>
            <a:off x="2825750" y="2438400"/>
            <a:ext cx="1746250" cy="2855913"/>
            <a:chOff x="2322" y="1632"/>
            <a:chExt cx="1076" cy="1799"/>
          </a:xfrm>
        </p:grpSpPr>
        <p:grpSp>
          <p:nvGrpSpPr>
            <p:cNvPr id="7" name="Group 57"/>
            <p:cNvGrpSpPr>
              <a:grpSpLocks/>
            </p:cNvGrpSpPr>
            <p:nvPr/>
          </p:nvGrpSpPr>
          <p:grpSpPr bwMode="auto">
            <a:xfrm>
              <a:off x="2322" y="2292"/>
              <a:ext cx="1076" cy="1139"/>
              <a:chOff x="2322" y="2292"/>
              <a:chExt cx="1076" cy="1139"/>
            </a:xfrm>
          </p:grpSpPr>
          <p:sp>
            <p:nvSpPr>
              <p:cNvPr id="7195" name="Text Box 34"/>
              <p:cNvSpPr txBox="1">
                <a:spLocks noChangeArrowheads="1"/>
              </p:cNvSpPr>
              <p:nvPr/>
            </p:nvSpPr>
            <p:spPr bwMode="auto">
              <a:xfrm>
                <a:off x="2322" y="2675"/>
                <a:ext cx="1076" cy="756"/>
              </a:xfrm>
              <a:prstGeom prst="rect">
                <a:avLst/>
              </a:prstGeom>
              <a:solidFill>
                <a:srgbClr val="0099CC"/>
              </a:solidFill>
              <a:ln w="9525">
                <a:solidFill>
                  <a:srgbClr val="0099CC"/>
                </a:solidFill>
                <a:miter lim="800000"/>
                <a:headEnd/>
                <a:tailEnd/>
              </a:ln>
            </p:spPr>
            <p:txBody>
              <a:bodyPr lIns="91415" tIns="45708" rIns="91415" bIns="45708">
                <a:spAutoFit/>
              </a:bodyPr>
              <a:lstStyle/>
              <a:p>
                <a:r>
                  <a:rPr lang="mk-MK" sz="1800" i="0" dirty="0" smtClean="0"/>
                  <a:t>Трансфер на антитела преку плацента</a:t>
                </a:r>
                <a:endParaRPr lang="en-GB" sz="1800" i="0" dirty="0"/>
              </a:p>
              <a:p>
                <a:endParaRPr lang="en-GB" sz="1800" i="0" dirty="0"/>
              </a:p>
            </p:txBody>
          </p:sp>
          <p:sp>
            <p:nvSpPr>
              <p:cNvPr id="7196" name="Line 39"/>
              <p:cNvSpPr>
                <a:spLocks noChangeShapeType="1"/>
              </p:cNvSpPr>
              <p:nvPr/>
            </p:nvSpPr>
            <p:spPr bwMode="auto">
              <a:xfrm>
                <a:off x="2832" y="2292"/>
                <a:ext cx="0" cy="384"/>
              </a:xfrm>
              <a:prstGeom prst="line">
                <a:avLst/>
              </a:prstGeom>
              <a:noFill/>
              <a:ln w="76200">
                <a:solidFill>
                  <a:srgbClr val="0099CC"/>
                </a:solidFill>
                <a:round/>
                <a:headEnd/>
                <a:tailEnd type="triangle" w="med" len="med"/>
              </a:ln>
            </p:spPr>
            <p:txBody>
              <a:bodyPr/>
              <a:lstStyle/>
              <a:p>
                <a:endParaRPr lang="mk-MK"/>
              </a:p>
            </p:txBody>
          </p:sp>
        </p:grpSp>
        <p:grpSp>
          <p:nvGrpSpPr>
            <p:cNvPr id="8" name="Group 59"/>
            <p:cNvGrpSpPr>
              <a:grpSpLocks/>
            </p:cNvGrpSpPr>
            <p:nvPr/>
          </p:nvGrpSpPr>
          <p:grpSpPr bwMode="auto">
            <a:xfrm>
              <a:off x="2322" y="1632"/>
              <a:ext cx="1076" cy="608"/>
              <a:chOff x="2322" y="1632"/>
              <a:chExt cx="1076" cy="608"/>
            </a:xfrm>
          </p:grpSpPr>
          <p:sp>
            <p:nvSpPr>
              <p:cNvPr id="7193" name="Text Box 30"/>
              <p:cNvSpPr txBox="1">
                <a:spLocks noChangeArrowheads="1"/>
              </p:cNvSpPr>
              <p:nvPr/>
            </p:nvSpPr>
            <p:spPr bwMode="auto">
              <a:xfrm>
                <a:off x="2322" y="2003"/>
                <a:ext cx="1076" cy="237"/>
              </a:xfrm>
              <a:prstGeom prst="rect">
                <a:avLst/>
              </a:prstGeom>
              <a:solidFill>
                <a:srgbClr val="0099CC"/>
              </a:solidFill>
              <a:ln w="9525">
                <a:solidFill>
                  <a:srgbClr val="0099CC"/>
                </a:solidFill>
                <a:miter lim="800000"/>
                <a:headEnd/>
                <a:tailEnd/>
              </a:ln>
            </p:spPr>
            <p:txBody>
              <a:bodyPr lIns="91415" tIns="45708" rIns="91415" bIns="45708">
                <a:spAutoFit/>
              </a:bodyPr>
              <a:lstStyle/>
              <a:p>
                <a:pPr>
                  <a:spcBef>
                    <a:spcPct val="50000"/>
                  </a:spcBef>
                </a:pPr>
                <a:r>
                  <a:rPr lang="mk-MK" sz="1800" i="0" dirty="0" smtClean="0"/>
                  <a:t>Пасивен</a:t>
                </a:r>
                <a:endParaRPr lang="en-GB" sz="1800" i="0" dirty="0"/>
              </a:p>
            </p:txBody>
          </p:sp>
          <p:sp>
            <p:nvSpPr>
              <p:cNvPr id="7194" name="Line 43"/>
              <p:cNvSpPr>
                <a:spLocks noChangeShapeType="1"/>
              </p:cNvSpPr>
              <p:nvPr/>
            </p:nvSpPr>
            <p:spPr bwMode="auto">
              <a:xfrm>
                <a:off x="2328" y="1632"/>
                <a:ext cx="504" cy="348"/>
              </a:xfrm>
              <a:prstGeom prst="line">
                <a:avLst/>
              </a:prstGeom>
              <a:noFill/>
              <a:ln w="76200">
                <a:solidFill>
                  <a:srgbClr val="0099CC"/>
                </a:solidFill>
                <a:round/>
                <a:headEnd/>
                <a:tailEnd type="triangle" w="med" len="med"/>
              </a:ln>
            </p:spPr>
            <p:txBody>
              <a:bodyPr/>
              <a:lstStyle/>
              <a:p>
                <a:endParaRPr lang="mk-MK"/>
              </a:p>
            </p:txBody>
          </p:sp>
        </p:grpSp>
      </p:grpSp>
      <p:grpSp>
        <p:nvGrpSpPr>
          <p:cNvPr id="9" name="Group 67"/>
          <p:cNvGrpSpPr>
            <a:grpSpLocks/>
          </p:cNvGrpSpPr>
          <p:nvPr/>
        </p:nvGrpSpPr>
        <p:grpSpPr bwMode="auto">
          <a:xfrm>
            <a:off x="6338888" y="2436813"/>
            <a:ext cx="1833562" cy="3135313"/>
            <a:chOff x="4523" y="1631"/>
            <a:chExt cx="1155" cy="1975"/>
          </a:xfrm>
        </p:grpSpPr>
        <p:grpSp>
          <p:nvGrpSpPr>
            <p:cNvPr id="10" name="Group 63"/>
            <p:cNvGrpSpPr>
              <a:grpSpLocks/>
            </p:cNvGrpSpPr>
            <p:nvPr/>
          </p:nvGrpSpPr>
          <p:grpSpPr bwMode="auto">
            <a:xfrm>
              <a:off x="4602" y="2292"/>
              <a:ext cx="1076" cy="1314"/>
              <a:chOff x="4602" y="2292"/>
              <a:chExt cx="1076" cy="1314"/>
            </a:xfrm>
          </p:grpSpPr>
          <p:sp>
            <p:nvSpPr>
              <p:cNvPr id="7189" name="Text Box 36"/>
              <p:cNvSpPr txBox="1">
                <a:spLocks noChangeArrowheads="1"/>
              </p:cNvSpPr>
              <p:nvPr/>
            </p:nvSpPr>
            <p:spPr bwMode="auto">
              <a:xfrm>
                <a:off x="4602" y="2675"/>
                <a:ext cx="1076" cy="931"/>
              </a:xfrm>
              <a:prstGeom prst="rect">
                <a:avLst/>
              </a:prstGeom>
              <a:solidFill>
                <a:srgbClr val="FF9933"/>
              </a:solidFill>
              <a:ln w="9525">
                <a:noFill/>
                <a:miter lim="800000"/>
                <a:headEnd/>
                <a:tailEnd/>
              </a:ln>
            </p:spPr>
            <p:txBody>
              <a:bodyPr lIns="91415" tIns="45708" rIns="91415" bIns="45708">
                <a:spAutoFit/>
              </a:bodyPr>
              <a:lstStyle/>
              <a:p>
                <a:r>
                  <a:rPr lang="mk-MK" sz="1800" i="0" dirty="0" smtClean="0"/>
                  <a:t>Експозиција на</a:t>
                </a:r>
                <a:r>
                  <a:rPr lang="en-GB" sz="1800" i="0" dirty="0" smtClean="0"/>
                  <a:t> </a:t>
                </a:r>
                <a:endParaRPr lang="en-GB" sz="1800" i="0" dirty="0"/>
              </a:p>
              <a:p>
                <a:r>
                  <a:rPr lang="mk-MK" sz="1800" i="0" dirty="0" smtClean="0">
                    <a:solidFill>
                      <a:schemeClr val="bg1"/>
                    </a:solidFill>
                  </a:rPr>
                  <a:t>антиген</a:t>
                </a:r>
                <a:endParaRPr lang="en-GB" sz="1800" i="0" dirty="0" smtClean="0">
                  <a:solidFill>
                    <a:schemeClr val="bg1"/>
                  </a:solidFill>
                </a:endParaRPr>
              </a:p>
              <a:p>
                <a:endParaRPr lang="en-GB" sz="1800" i="0" dirty="0" smtClean="0"/>
              </a:p>
              <a:p>
                <a:endParaRPr lang="en-GB" sz="1800" i="0" dirty="0"/>
              </a:p>
              <a:p>
                <a:endParaRPr lang="en-GB" sz="1800" i="0" dirty="0"/>
              </a:p>
            </p:txBody>
          </p:sp>
          <p:sp>
            <p:nvSpPr>
              <p:cNvPr id="7190" name="Line 41"/>
              <p:cNvSpPr>
                <a:spLocks noChangeShapeType="1"/>
              </p:cNvSpPr>
              <p:nvPr/>
            </p:nvSpPr>
            <p:spPr bwMode="auto">
              <a:xfrm>
                <a:off x="5124" y="2292"/>
                <a:ext cx="0" cy="384"/>
              </a:xfrm>
              <a:prstGeom prst="line">
                <a:avLst/>
              </a:prstGeom>
              <a:noFill/>
              <a:ln w="76200">
                <a:solidFill>
                  <a:schemeClr val="hlink"/>
                </a:solidFill>
                <a:round/>
                <a:headEnd/>
                <a:tailEnd type="triangle" w="med" len="med"/>
              </a:ln>
            </p:spPr>
            <p:txBody>
              <a:bodyPr/>
              <a:lstStyle/>
              <a:p>
                <a:endParaRPr lang="mk-MK"/>
              </a:p>
            </p:txBody>
          </p:sp>
        </p:grpSp>
        <p:grpSp>
          <p:nvGrpSpPr>
            <p:cNvPr id="11" name="Group 62"/>
            <p:cNvGrpSpPr>
              <a:grpSpLocks/>
            </p:cNvGrpSpPr>
            <p:nvPr/>
          </p:nvGrpSpPr>
          <p:grpSpPr bwMode="auto">
            <a:xfrm>
              <a:off x="4523" y="1631"/>
              <a:ext cx="1155" cy="603"/>
              <a:chOff x="4523" y="1631"/>
              <a:chExt cx="1155" cy="603"/>
            </a:xfrm>
          </p:grpSpPr>
          <p:sp>
            <p:nvSpPr>
              <p:cNvPr id="7187" name="Text Box 32"/>
              <p:cNvSpPr txBox="1">
                <a:spLocks noChangeArrowheads="1"/>
              </p:cNvSpPr>
              <p:nvPr/>
            </p:nvSpPr>
            <p:spPr bwMode="auto">
              <a:xfrm>
                <a:off x="4602" y="2003"/>
                <a:ext cx="1076" cy="231"/>
              </a:xfrm>
              <a:prstGeom prst="rect">
                <a:avLst/>
              </a:prstGeom>
              <a:solidFill>
                <a:srgbClr val="FF9933"/>
              </a:solidFill>
              <a:ln w="9525">
                <a:noFill/>
                <a:miter lim="800000"/>
                <a:headEnd/>
                <a:tailEnd/>
              </a:ln>
            </p:spPr>
            <p:txBody>
              <a:bodyPr lIns="91415" tIns="45708" rIns="91415" bIns="45708">
                <a:spAutoFit/>
              </a:bodyPr>
              <a:lstStyle/>
              <a:p>
                <a:pPr>
                  <a:spcBef>
                    <a:spcPct val="50000"/>
                  </a:spcBef>
                </a:pPr>
                <a:r>
                  <a:rPr lang="mk-MK" sz="1800" i="0" dirty="0" smtClean="0"/>
                  <a:t>Активен</a:t>
                </a:r>
                <a:endParaRPr lang="en-GB" sz="1800" i="0" dirty="0"/>
              </a:p>
            </p:txBody>
          </p:sp>
          <p:sp>
            <p:nvSpPr>
              <p:cNvPr id="7188" name="Line 44"/>
              <p:cNvSpPr>
                <a:spLocks noChangeShapeType="1"/>
              </p:cNvSpPr>
              <p:nvPr/>
            </p:nvSpPr>
            <p:spPr bwMode="auto">
              <a:xfrm rot="10800000" flipH="1" flipV="1">
                <a:off x="4523" y="1631"/>
                <a:ext cx="552" cy="360"/>
              </a:xfrm>
              <a:prstGeom prst="line">
                <a:avLst/>
              </a:prstGeom>
              <a:noFill/>
              <a:ln w="76200">
                <a:solidFill>
                  <a:schemeClr val="hlink"/>
                </a:solidFill>
                <a:round/>
                <a:headEnd/>
                <a:tailEnd type="triangle" w="med" len="med"/>
              </a:ln>
            </p:spPr>
            <p:txBody>
              <a:bodyPr/>
              <a:lstStyle/>
              <a:p>
                <a:endParaRPr lang="mk-MK"/>
              </a:p>
            </p:txBody>
          </p:sp>
        </p:grpSp>
      </p:grpSp>
      <p:grpSp>
        <p:nvGrpSpPr>
          <p:cNvPr id="12" name="Group 72"/>
          <p:cNvGrpSpPr>
            <a:grpSpLocks/>
          </p:cNvGrpSpPr>
          <p:nvPr/>
        </p:nvGrpSpPr>
        <p:grpSpPr bwMode="auto">
          <a:xfrm>
            <a:off x="4654550" y="1884363"/>
            <a:ext cx="3552825" cy="3687762"/>
            <a:chOff x="3462" y="1703"/>
            <a:chExt cx="2238" cy="2323"/>
          </a:xfrm>
        </p:grpSpPr>
        <p:sp>
          <p:nvSpPr>
            <p:cNvPr id="7177" name="Text Box 28"/>
            <p:cNvSpPr txBox="1">
              <a:spLocks noChangeArrowheads="1"/>
            </p:cNvSpPr>
            <p:nvPr/>
          </p:nvSpPr>
          <p:spPr bwMode="auto">
            <a:xfrm>
              <a:off x="3474" y="1703"/>
              <a:ext cx="2226" cy="291"/>
            </a:xfrm>
            <a:prstGeom prst="rect">
              <a:avLst/>
            </a:prstGeom>
            <a:solidFill>
              <a:srgbClr val="0099CC"/>
            </a:solidFill>
            <a:ln w="9525">
              <a:noFill/>
              <a:miter lim="800000"/>
              <a:headEnd/>
              <a:tailEnd/>
            </a:ln>
          </p:spPr>
          <p:txBody>
            <a:bodyPr lIns="91415" tIns="45708" rIns="91415" bIns="45708">
              <a:spAutoFit/>
            </a:bodyPr>
            <a:lstStyle/>
            <a:p>
              <a:pPr>
                <a:spcBef>
                  <a:spcPct val="50000"/>
                </a:spcBef>
              </a:pPr>
              <a:r>
                <a:rPr lang="mk-MK" sz="2400" i="0" dirty="0" smtClean="0">
                  <a:solidFill>
                    <a:srgbClr val="000066"/>
                  </a:solidFill>
                </a:rPr>
                <a:t>Вештачки имунитет</a:t>
              </a:r>
              <a:endParaRPr lang="en-GB" sz="2400" i="0" dirty="0">
                <a:solidFill>
                  <a:srgbClr val="000066"/>
                </a:solidFill>
              </a:endParaRPr>
            </a:p>
          </p:txBody>
        </p:sp>
        <p:grpSp>
          <p:nvGrpSpPr>
            <p:cNvPr id="13" name="Group 66"/>
            <p:cNvGrpSpPr>
              <a:grpSpLocks/>
            </p:cNvGrpSpPr>
            <p:nvPr/>
          </p:nvGrpSpPr>
          <p:grpSpPr bwMode="auto">
            <a:xfrm>
              <a:off x="3462" y="2051"/>
              <a:ext cx="1112" cy="1975"/>
              <a:chOff x="3474" y="1631"/>
              <a:chExt cx="1088" cy="1975"/>
            </a:xfrm>
          </p:grpSpPr>
          <p:grpSp>
            <p:nvGrpSpPr>
              <p:cNvPr id="14" name="Group 61"/>
              <p:cNvGrpSpPr>
                <a:grpSpLocks/>
              </p:cNvGrpSpPr>
              <p:nvPr/>
            </p:nvGrpSpPr>
            <p:grpSpPr bwMode="auto">
              <a:xfrm>
                <a:off x="3474" y="2292"/>
                <a:ext cx="1076" cy="1314"/>
                <a:chOff x="3474" y="2292"/>
                <a:chExt cx="1076" cy="1314"/>
              </a:xfrm>
            </p:grpSpPr>
            <p:sp>
              <p:nvSpPr>
                <p:cNvPr id="7183" name="Text Box 37"/>
                <p:cNvSpPr txBox="1">
                  <a:spLocks noChangeArrowheads="1"/>
                </p:cNvSpPr>
                <p:nvPr/>
              </p:nvSpPr>
              <p:spPr bwMode="auto">
                <a:xfrm>
                  <a:off x="3474" y="2675"/>
                  <a:ext cx="1076" cy="931"/>
                </a:xfrm>
                <a:prstGeom prst="rect">
                  <a:avLst/>
                </a:prstGeom>
                <a:solidFill>
                  <a:srgbClr val="0099CC"/>
                </a:solidFill>
                <a:ln w="9525">
                  <a:solidFill>
                    <a:srgbClr val="0099CC"/>
                  </a:solidFill>
                  <a:miter lim="800000"/>
                  <a:headEnd/>
                  <a:tailEnd/>
                </a:ln>
              </p:spPr>
              <p:txBody>
                <a:bodyPr lIns="91415" tIns="45708" rIns="91415" bIns="45708">
                  <a:spAutoFit/>
                </a:bodyPr>
                <a:lstStyle/>
                <a:p>
                  <a:r>
                    <a:rPr lang="mk-MK" sz="1800" i="0" dirty="0" smtClean="0"/>
                    <a:t>Инјекција на </a:t>
                  </a:r>
                  <a:r>
                    <a:rPr lang="mk-MK" sz="1800" i="0" dirty="0" smtClean="0">
                      <a:solidFill>
                        <a:schemeClr val="bg1"/>
                      </a:solidFill>
                    </a:rPr>
                    <a:t>антитела</a:t>
                  </a:r>
                  <a:endParaRPr lang="en-GB" sz="1800" i="0" dirty="0">
                    <a:solidFill>
                      <a:schemeClr val="bg1"/>
                    </a:solidFill>
                  </a:endParaRPr>
                </a:p>
                <a:p>
                  <a:endParaRPr lang="en-GB" sz="1800" i="0" dirty="0">
                    <a:solidFill>
                      <a:srgbClr val="FFCCCC"/>
                    </a:solidFill>
                  </a:endParaRPr>
                </a:p>
                <a:p>
                  <a:endParaRPr lang="en-GB" sz="1800" i="0" dirty="0">
                    <a:solidFill>
                      <a:srgbClr val="BBD2FF"/>
                    </a:solidFill>
                  </a:endParaRPr>
                </a:p>
                <a:p>
                  <a:endParaRPr lang="en-GB" sz="1800" i="0" dirty="0">
                    <a:solidFill>
                      <a:srgbClr val="BBD2FF"/>
                    </a:solidFill>
                  </a:endParaRPr>
                </a:p>
              </p:txBody>
            </p:sp>
            <p:sp>
              <p:nvSpPr>
                <p:cNvPr id="7184" name="Line 40"/>
                <p:cNvSpPr>
                  <a:spLocks noChangeShapeType="1"/>
                </p:cNvSpPr>
                <p:nvPr/>
              </p:nvSpPr>
              <p:spPr bwMode="auto">
                <a:xfrm>
                  <a:off x="3996" y="2292"/>
                  <a:ext cx="0" cy="384"/>
                </a:xfrm>
                <a:prstGeom prst="line">
                  <a:avLst/>
                </a:prstGeom>
                <a:noFill/>
                <a:ln w="76200">
                  <a:solidFill>
                    <a:srgbClr val="0099CC"/>
                  </a:solidFill>
                  <a:round/>
                  <a:headEnd/>
                  <a:tailEnd type="triangle" w="med" len="med"/>
                </a:ln>
              </p:spPr>
              <p:txBody>
                <a:bodyPr/>
                <a:lstStyle/>
                <a:p>
                  <a:endParaRPr lang="mk-MK"/>
                </a:p>
              </p:txBody>
            </p:sp>
          </p:grpSp>
          <p:grpSp>
            <p:nvGrpSpPr>
              <p:cNvPr id="15" name="Group 60"/>
              <p:cNvGrpSpPr>
                <a:grpSpLocks/>
              </p:cNvGrpSpPr>
              <p:nvPr/>
            </p:nvGrpSpPr>
            <p:grpSpPr bwMode="auto">
              <a:xfrm>
                <a:off x="3486" y="1631"/>
                <a:ext cx="1076" cy="609"/>
                <a:chOff x="3486" y="1631"/>
                <a:chExt cx="1076" cy="609"/>
              </a:xfrm>
            </p:grpSpPr>
            <p:sp>
              <p:nvSpPr>
                <p:cNvPr id="7181" name="Text Box 31"/>
                <p:cNvSpPr txBox="1">
                  <a:spLocks noChangeArrowheads="1"/>
                </p:cNvSpPr>
                <p:nvPr/>
              </p:nvSpPr>
              <p:spPr bwMode="auto">
                <a:xfrm>
                  <a:off x="3486" y="2003"/>
                  <a:ext cx="1076" cy="237"/>
                </a:xfrm>
                <a:prstGeom prst="rect">
                  <a:avLst/>
                </a:prstGeom>
                <a:solidFill>
                  <a:srgbClr val="0099CC"/>
                </a:solidFill>
                <a:ln w="9525">
                  <a:solidFill>
                    <a:srgbClr val="0099CC"/>
                  </a:solidFill>
                  <a:miter lim="800000"/>
                  <a:headEnd/>
                  <a:tailEnd/>
                </a:ln>
              </p:spPr>
              <p:txBody>
                <a:bodyPr lIns="91415" tIns="45708" rIns="91415" bIns="45708">
                  <a:spAutoFit/>
                </a:bodyPr>
                <a:lstStyle/>
                <a:p>
                  <a:pPr>
                    <a:spcBef>
                      <a:spcPct val="50000"/>
                    </a:spcBef>
                  </a:pPr>
                  <a:r>
                    <a:rPr lang="mk-MK" sz="1800" i="0" dirty="0" smtClean="0"/>
                    <a:t>Пасивен</a:t>
                  </a:r>
                  <a:endParaRPr lang="en-GB" sz="1800" i="0" dirty="0"/>
                </a:p>
              </p:txBody>
            </p:sp>
            <p:sp>
              <p:nvSpPr>
                <p:cNvPr id="7182" name="Line 45"/>
                <p:cNvSpPr>
                  <a:spLocks noChangeShapeType="1"/>
                </p:cNvSpPr>
                <p:nvPr/>
              </p:nvSpPr>
              <p:spPr bwMode="auto">
                <a:xfrm rot="10800000" flipV="1">
                  <a:off x="3971" y="1631"/>
                  <a:ext cx="504" cy="348"/>
                </a:xfrm>
                <a:prstGeom prst="line">
                  <a:avLst/>
                </a:prstGeom>
                <a:noFill/>
                <a:ln w="76200">
                  <a:solidFill>
                    <a:srgbClr val="0099CC"/>
                  </a:solidFill>
                  <a:round/>
                  <a:headEnd/>
                  <a:tailEnd type="triangle" w="med" len="med"/>
                </a:ln>
              </p:spPr>
              <p:txBody>
                <a:bodyPr/>
                <a:lstStyle/>
                <a:p>
                  <a:endParaRPr lang="mk-MK"/>
                </a:p>
              </p:txBody>
            </p:sp>
          </p:grpSp>
        </p:grpSp>
      </p:grpSp>
      <p:sp>
        <p:nvSpPr>
          <p:cNvPr id="14390" name="WordArt 54"/>
          <p:cNvSpPr>
            <a:spLocks noChangeArrowheads="1" noChangeShapeType="1" noTextEdit="1"/>
          </p:cNvSpPr>
          <p:nvPr/>
        </p:nvSpPr>
        <p:spPr bwMode="auto">
          <a:xfrm rot="-3588314">
            <a:off x="4264919" y="4215606"/>
            <a:ext cx="2708275" cy="500063"/>
          </a:xfrm>
          <a:prstGeom prst="rect">
            <a:avLst/>
          </a:prstGeom>
        </p:spPr>
        <p:txBody>
          <a:bodyPr wrap="none" fromWordArt="1">
            <a:prstTxWarp prst="textPlain">
              <a:avLst>
                <a:gd name="adj" fmla="val 50000"/>
              </a:avLst>
            </a:prstTxWarp>
          </a:bodyPr>
          <a:lstStyle/>
          <a:p>
            <a:r>
              <a:rPr lang="mk-MK" sz="3600" kern="10" dirty="0" smtClean="0">
                <a:ln w="9525">
                  <a:solidFill>
                    <a:srgbClr val="000000"/>
                  </a:solidFill>
                  <a:round/>
                  <a:headEnd/>
                  <a:tailEnd/>
                </a:ln>
                <a:solidFill>
                  <a:srgbClr val="FFFFFF"/>
                </a:solidFill>
                <a:effectLst>
                  <a:outerShdw dist="35921" dir="2700000" algn="ctr" rotWithShape="0">
                    <a:srgbClr val="808080"/>
                  </a:outerShdw>
                </a:effectLst>
                <a:latin typeface="Arial Black"/>
              </a:rPr>
              <a:t>Имунизација</a:t>
            </a:r>
            <a:endParaRPr lang="mk-MK" sz="3600" kern="10" dirty="0">
              <a:ln w="9525">
                <a:solidFill>
                  <a:srgbClr val="000000"/>
                </a:solidFill>
                <a:round/>
                <a:headEnd/>
                <a:tailEnd/>
              </a:ln>
              <a:solidFill>
                <a:srgbClr val="FFFFFF"/>
              </a:solidFill>
              <a:effectLst>
                <a:outerShdw dist="35921" dir="2700000" algn="ctr" rotWithShape="0">
                  <a:srgbClr val="808080"/>
                </a:outerShdw>
              </a:effectLst>
              <a:latin typeface="Arial Black"/>
            </a:endParaRPr>
          </a:p>
        </p:txBody>
      </p:sp>
      <p:sp>
        <p:nvSpPr>
          <p:cNvPr id="14391" name="WordArt 55"/>
          <p:cNvSpPr>
            <a:spLocks noChangeArrowheads="1" noChangeShapeType="1" noTextEdit="1"/>
          </p:cNvSpPr>
          <p:nvPr/>
        </p:nvSpPr>
        <p:spPr bwMode="auto">
          <a:xfrm rot="-3588314">
            <a:off x="6058368" y="4252119"/>
            <a:ext cx="2576513" cy="422275"/>
          </a:xfrm>
          <a:prstGeom prst="rect">
            <a:avLst/>
          </a:prstGeom>
        </p:spPr>
        <p:txBody>
          <a:bodyPr wrap="none" fromWordArt="1">
            <a:prstTxWarp prst="textPlain">
              <a:avLst>
                <a:gd name="adj" fmla="val 50000"/>
              </a:avLst>
            </a:prstTxWarp>
          </a:bodyPr>
          <a:lstStyle/>
          <a:p>
            <a:r>
              <a:rPr lang="mk-MK" sz="3600" kern="10" dirty="0" smtClean="0">
                <a:ln w="9525">
                  <a:solidFill>
                    <a:srgbClr val="000000"/>
                  </a:solidFill>
                  <a:round/>
                  <a:headEnd/>
                  <a:tailEnd/>
                </a:ln>
                <a:solidFill>
                  <a:srgbClr val="FFFFFF"/>
                </a:solidFill>
                <a:effectLst>
                  <a:outerShdw dist="35921" dir="2700000" algn="ctr" rotWithShape="0">
                    <a:srgbClr val="808080"/>
                  </a:outerShdw>
                </a:effectLst>
                <a:latin typeface="Arial Black"/>
              </a:rPr>
              <a:t>Вакцинација</a:t>
            </a:r>
            <a:endParaRPr lang="mk-MK" sz="3600" kern="10" dirty="0">
              <a:ln w="9525">
                <a:solidFill>
                  <a:srgbClr val="000000"/>
                </a:solidFill>
                <a:round/>
                <a:headEnd/>
                <a:tailEnd/>
              </a:ln>
              <a:solidFill>
                <a:srgbClr val="FFFFFF"/>
              </a:solidFill>
              <a:effectLst>
                <a:outerShdw dist="35921" dir="2700000" algn="ctr" rotWithShape="0">
                  <a:srgbClr val="808080"/>
                </a:outerShdw>
              </a:effectLst>
              <a:latin typeface="Arial Black"/>
            </a:endParaRPr>
          </a:p>
        </p:txBody>
      </p:sp>
      <p:sp>
        <p:nvSpPr>
          <p:cNvPr id="7176" name="Rectangle 73"/>
          <p:cNvSpPr>
            <a:spLocks noChangeArrowheads="1"/>
          </p:cNvSpPr>
          <p:nvPr/>
        </p:nvSpPr>
        <p:spPr bwMode="auto">
          <a:xfrm>
            <a:off x="539750" y="0"/>
            <a:ext cx="8604250" cy="1052513"/>
          </a:xfrm>
          <a:prstGeom prst="rect">
            <a:avLst/>
          </a:prstGeom>
          <a:noFill/>
          <a:ln w="9525">
            <a:noFill/>
            <a:miter lim="800000"/>
            <a:headEnd/>
            <a:tailEnd/>
          </a:ln>
        </p:spPr>
        <p:txBody>
          <a:bodyPr lIns="91415" tIns="45708" rIns="91415" bIns="45708" anchor="ctr"/>
          <a:lstStyle/>
          <a:p>
            <a:pPr algn="l">
              <a:lnSpc>
                <a:spcPct val="80000"/>
              </a:lnSpc>
            </a:pPr>
            <a:r>
              <a:rPr lang="mk-MK" sz="3600" b="1" i="0" dirty="0" smtClean="0">
                <a:solidFill>
                  <a:schemeClr val="accent1">
                    <a:lumMod val="75000"/>
                  </a:schemeClr>
                </a:solidFill>
              </a:rPr>
              <a:t>Пасивна и активна имунизација</a:t>
            </a:r>
            <a:endParaRPr lang="en-US" sz="3600" b="1" i="0"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0" fill="hold" grpId="0" nodeType="clickEffect">
                                  <p:stCondLst>
                                    <p:cond delay="0"/>
                                  </p:stCondLst>
                                  <p:childTnLst>
                                    <p:set>
                                      <p:cBhvr>
                                        <p:cTn id="22" dur="1" fill="hold">
                                          <p:stCondLst>
                                            <p:cond delay="499"/>
                                          </p:stCondLst>
                                        </p:cTn>
                                        <p:tgtEl>
                                          <p:spTgt spid="1439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0" fill="hold" grpId="0" nodeType="clickEffect">
                                  <p:stCondLst>
                                    <p:cond delay="0"/>
                                  </p:stCondLst>
                                  <p:childTnLst>
                                    <p:set>
                                      <p:cBhvr>
                                        <p:cTn id="26" dur="1" fill="hold">
                                          <p:stCondLst>
                                            <p:cond delay="499"/>
                                          </p:stCondLst>
                                        </p:cTn>
                                        <p:tgtEl>
                                          <p:spTgt spid="143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90" grpId="0" animBg="1"/>
      <p:bldP spid="143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61"/>
          <p:cNvGrpSpPr>
            <a:grpSpLocks/>
          </p:cNvGrpSpPr>
          <p:nvPr/>
        </p:nvGrpSpPr>
        <p:grpSpPr bwMode="auto">
          <a:xfrm>
            <a:off x="3060700" y="1427163"/>
            <a:ext cx="4535489" cy="4791071"/>
            <a:chOff x="1928" y="899"/>
            <a:chExt cx="2857" cy="3020"/>
          </a:xfrm>
        </p:grpSpPr>
        <p:grpSp>
          <p:nvGrpSpPr>
            <p:cNvPr id="3" name="Group 20"/>
            <p:cNvGrpSpPr>
              <a:grpSpLocks/>
            </p:cNvGrpSpPr>
            <p:nvPr/>
          </p:nvGrpSpPr>
          <p:grpSpPr bwMode="auto">
            <a:xfrm>
              <a:off x="3573" y="899"/>
              <a:ext cx="1212" cy="3020"/>
              <a:chOff x="4205" y="1147"/>
              <a:chExt cx="1212" cy="3020"/>
            </a:xfrm>
          </p:grpSpPr>
          <p:pic>
            <p:nvPicPr>
              <p:cNvPr id="10289" name="Picture 21" descr="bodies"/>
              <p:cNvPicPr>
                <a:picLocks noChangeAspect="1" noChangeArrowheads="1"/>
              </p:cNvPicPr>
              <p:nvPr/>
            </p:nvPicPr>
            <p:blipFill>
              <a:blip r:embed="rId3" cstate="print">
                <a:lum bright="36000" contrast="-54000"/>
              </a:blip>
              <a:srcRect l="64745"/>
              <a:stretch>
                <a:fillRect/>
              </a:stretch>
            </p:blipFill>
            <p:spPr bwMode="auto">
              <a:xfrm>
                <a:off x="4205" y="1147"/>
                <a:ext cx="1148" cy="2599"/>
              </a:xfrm>
              <a:prstGeom prst="rect">
                <a:avLst/>
              </a:prstGeom>
              <a:noFill/>
              <a:ln w="9525">
                <a:noFill/>
                <a:miter lim="800000"/>
                <a:headEnd/>
                <a:tailEnd/>
              </a:ln>
            </p:spPr>
          </p:pic>
          <p:sp>
            <p:nvSpPr>
              <p:cNvPr id="10290" name="Text Box 22"/>
              <p:cNvSpPr txBox="1">
                <a:spLocks noChangeArrowheads="1"/>
              </p:cNvSpPr>
              <p:nvPr/>
            </p:nvSpPr>
            <p:spPr bwMode="auto">
              <a:xfrm>
                <a:off x="4219" y="3760"/>
                <a:ext cx="1198" cy="407"/>
              </a:xfrm>
              <a:prstGeom prst="rect">
                <a:avLst/>
              </a:prstGeom>
              <a:noFill/>
              <a:ln w="9525">
                <a:noFill/>
                <a:miter lim="800000"/>
                <a:headEnd/>
                <a:tailEnd/>
              </a:ln>
            </p:spPr>
            <p:txBody>
              <a:bodyPr wrap="none" lIns="91415" tIns="45708" rIns="91415" bIns="45708">
                <a:spAutoFit/>
              </a:bodyPr>
              <a:lstStyle/>
              <a:p>
                <a:r>
                  <a:rPr lang="mk-MK" sz="1800" i="0" dirty="0" err="1" smtClean="0">
                    <a:solidFill>
                      <a:srgbClr val="000099"/>
                    </a:solidFill>
                  </a:rPr>
                  <a:t>Приемач</a:t>
                </a:r>
                <a:endParaRPr lang="en-GB" sz="1800" i="0" dirty="0">
                  <a:solidFill>
                    <a:srgbClr val="000099"/>
                  </a:solidFill>
                </a:endParaRPr>
              </a:p>
              <a:p>
                <a:r>
                  <a:rPr lang="en-GB" sz="1800" i="0" dirty="0" smtClean="0">
                    <a:solidFill>
                      <a:srgbClr val="000099"/>
                    </a:solidFill>
                  </a:rPr>
                  <a:t>(</a:t>
                </a:r>
                <a:r>
                  <a:rPr lang="mk-MK" sz="1800" i="0" dirty="0" smtClean="0">
                    <a:solidFill>
                      <a:srgbClr val="000099"/>
                    </a:solidFill>
                  </a:rPr>
                  <a:t>Не</a:t>
                </a:r>
                <a:r>
                  <a:rPr lang="en-GB" sz="1800" i="0" dirty="0" smtClean="0">
                    <a:solidFill>
                      <a:srgbClr val="000099"/>
                    </a:solidFill>
                  </a:rPr>
                  <a:t>-</a:t>
                </a:r>
                <a:r>
                  <a:rPr lang="mk-MK" sz="1800" i="0" dirty="0" smtClean="0">
                    <a:solidFill>
                      <a:srgbClr val="000099"/>
                    </a:solidFill>
                  </a:rPr>
                  <a:t>имуна </a:t>
                </a:r>
                <a:r>
                  <a:rPr lang="mk-MK" sz="1800" i="0" dirty="0" err="1" smtClean="0">
                    <a:solidFill>
                      <a:srgbClr val="000099"/>
                    </a:solidFill>
                  </a:rPr>
                  <a:t>особа</a:t>
                </a:r>
                <a:r>
                  <a:rPr lang="en-GB" sz="1800" i="0" dirty="0" smtClean="0">
                    <a:solidFill>
                      <a:srgbClr val="000099"/>
                    </a:solidFill>
                  </a:rPr>
                  <a:t>)</a:t>
                </a:r>
                <a:endParaRPr lang="en-GB" sz="1800" i="0" dirty="0">
                  <a:solidFill>
                    <a:srgbClr val="000099"/>
                  </a:solidFill>
                </a:endParaRPr>
              </a:p>
            </p:txBody>
          </p:sp>
        </p:grpSp>
        <p:grpSp>
          <p:nvGrpSpPr>
            <p:cNvPr id="4" name="Group 160"/>
            <p:cNvGrpSpPr>
              <a:grpSpLocks/>
            </p:cNvGrpSpPr>
            <p:nvPr/>
          </p:nvGrpSpPr>
          <p:grpSpPr bwMode="auto">
            <a:xfrm>
              <a:off x="1928" y="1723"/>
              <a:ext cx="1390" cy="843"/>
              <a:chOff x="2080" y="1971"/>
              <a:chExt cx="1390" cy="843"/>
            </a:xfrm>
          </p:grpSpPr>
          <p:sp>
            <p:nvSpPr>
              <p:cNvPr id="10258" name="Text Box 71"/>
              <p:cNvSpPr txBox="1">
                <a:spLocks noChangeArrowheads="1"/>
              </p:cNvSpPr>
              <p:nvPr/>
            </p:nvSpPr>
            <p:spPr bwMode="auto">
              <a:xfrm>
                <a:off x="2080" y="2232"/>
                <a:ext cx="1390" cy="582"/>
              </a:xfrm>
              <a:prstGeom prst="rect">
                <a:avLst/>
              </a:prstGeom>
              <a:noFill/>
              <a:ln w="9525">
                <a:noFill/>
                <a:miter lim="800000"/>
                <a:headEnd/>
                <a:tailEnd/>
              </a:ln>
            </p:spPr>
            <p:txBody>
              <a:bodyPr wrap="none" lIns="91415" tIns="45708" rIns="91415" bIns="45708">
                <a:spAutoFit/>
              </a:bodyPr>
              <a:lstStyle/>
              <a:p>
                <a:r>
                  <a:rPr lang="mk-MK" sz="1800" i="0" dirty="0" smtClean="0">
                    <a:solidFill>
                      <a:srgbClr val="000099"/>
                    </a:solidFill>
                  </a:rPr>
                  <a:t>Антиген</a:t>
                </a:r>
                <a:r>
                  <a:rPr lang="en-GB" sz="1800" i="0" dirty="0" smtClean="0">
                    <a:solidFill>
                      <a:srgbClr val="000099"/>
                    </a:solidFill>
                  </a:rPr>
                  <a:t> (</a:t>
                </a:r>
                <a:r>
                  <a:rPr lang="mk-MK" sz="1800" i="0" dirty="0" smtClean="0">
                    <a:solidFill>
                      <a:srgbClr val="000099"/>
                    </a:solidFill>
                  </a:rPr>
                  <a:t>вакцина</a:t>
                </a:r>
                <a:r>
                  <a:rPr lang="en-GB" sz="1800" i="0" dirty="0" smtClean="0">
                    <a:solidFill>
                      <a:srgbClr val="000099"/>
                    </a:solidFill>
                  </a:rPr>
                  <a:t>)</a:t>
                </a:r>
                <a:endParaRPr lang="en-GB" sz="1800" i="0" dirty="0">
                  <a:solidFill>
                    <a:srgbClr val="000099"/>
                  </a:solidFill>
                </a:endParaRPr>
              </a:p>
              <a:p>
                <a:r>
                  <a:rPr lang="mk-MK" sz="1800" i="0" dirty="0" smtClean="0">
                    <a:solidFill>
                      <a:srgbClr val="000099"/>
                    </a:solidFill>
                  </a:rPr>
                  <a:t>администрирана на </a:t>
                </a:r>
              </a:p>
              <a:p>
                <a:r>
                  <a:rPr lang="mk-MK" sz="1800" i="0" dirty="0" err="1" smtClean="0">
                    <a:solidFill>
                      <a:srgbClr val="000099"/>
                    </a:solidFill>
                  </a:rPr>
                  <a:t>не-имуна</a:t>
                </a:r>
                <a:r>
                  <a:rPr lang="mk-MK" sz="1800" i="0" dirty="0" smtClean="0">
                    <a:solidFill>
                      <a:srgbClr val="000099"/>
                    </a:solidFill>
                  </a:rPr>
                  <a:t> </a:t>
                </a:r>
                <a:r>
                  <a:rPr lang="mk-MK" sz="1800" i="0" dirty="0" err="1" smtClean="0">
                    <a:solidFill>
                      <a:srgbClr val="000099"/>
                    </a:solidFill>
                  </a:rPr>
                  <a:t>особа</a:t>
                </a:r>
                <a:endParaRPr lang="en-GB" sz="1800" i="0" dirty="0">
                  <a:solidFill>
                    <a:srgbClr val="000099"/>
                  </a:solidFill>
                </a:endParaRPr>
              </a:p>
            </p:txBody>
          </p:sp>
          <p:grpSp>
            <p:nvGrpSpPr>
              <p:cNvPr id="5" name="Group 159"/>
              <p:cNvGrpSpPr>
                <a:grpSpLocks/>
              </p:cNvGrpSpPr>
              <p:nvPr/>
            </p:nvGrpSpPr>
            <p:grpSpPr bwMode="auto">
              <a:xfrm>
                <a:off x="2323" y="1971"/>
                <a:ext cx="1061" cy="240"/>
                <a:chOff x="2323" y="1971"/>
                <a:chExt cx="1061" cy="240"/>
              </a:xfrm>
            </p:grpSpPr>
            <p:sp>
              <p:nvSpPr>
                <p:cNvPr id="10260" name="Line 25"/>
                <p:cNvSpPr>
                  <a:spLocks noChangeShapeType="1"/>
                </p:cNvSpPr>
                <p:nvPr/>
              </p:nvSpPr>
              <p:spPr bwMode="auto">
                <a:xfrm>
                  <a:off x="2568" y="1997"/>
                  <a:ext cx="444" cy="0"/>
                </a:xfrm>
                <a:prstGeom prst="line">
                  <a:avLst/>
                </a:prstGeom>
                <a:noFill/>
                <a:ln w="12700">
                  <a:solidFill>
                    <a:schemeClr val="folHlink"/>
                  </a:solidFill>
                  <a:round/>
                  <a:headEnd/>
                  <a:tailEnd/>
                </a:ln>
              </p:spPr>
              <p:txBody>
                <a:bodyPr/>
                <a:lstStyle/>
                <a:p>
                  <a:endParaRPr lang="mk-MK"/>
                </a:p>
              </p:txBody>
            </p:sp>
            <p:sp>
              <p:nvSpPr>
                <p:cNvPr id="10261" name="Line 26"/>
                <p:cNvSpPr>
                  <a:spLocks noChangeShapeType="1"/>
                </p:cNvSpPr>
                <p:nvPr/>
              </p:nvSpPr>
              <p:spPr bwMode="auto">
                <a:xfrm>
                  <a:off x="2568" y="2181"/>
                  <a:ext cx="444" cy="0"/>
                </a:xfrm>
                <a:prstGeom prst="line">
                  <a:avLst/>
                </a:prstGeom>
                <a:noFill/>
                <a:ln w="12700">
                  <a:solidFill>
                    <a:schemeClr val="folHlink"/>
                  </a:solidFill>
                  <a:round/>
                  <a:headEnd/>
                  <a:tailEnd/>
                </a:ln>
              </p:spPr>
              <p:txBody>
                <a:bodyPr/>
                <a:lstStyle/>
                <a:p>
                  <a:endParaRPr lang="mk-MK"/>
                </a:p>
              </p:txBody>
            </p:sp>
            <p:sp>
              <p:nvSpPr>
                <p:cNvPr id="10262" name="Line 27"/>
                <p:cNvSpPr>
                  <a:spLocks noChangeShapeType="1"/>
                </p:cNvSpPr>
                <p:nvPr/>
              </p:nvSpPr>
              <p:spPr bwMode="auto">
                <a:xfrm>
                  <a:off x="2364" y="2103"/>
                  <a:ext cx="444" cy="0"/>
                </a:xfrm>
                <a:prstGeom prst="line">
                  <a:avLst/>
                </a:prstGeom>
                <a:noFill/>
                <a:ln w="9525">
                  <a:solidFill>
                    <a:schemeClr val="folHlink"/>
                  </a:solidFill>
                  <a:round/>
                  <a:headEnd/>
                  <a:tailEnd/>
                </a:ln>
              </p:spPr>
              <p:txBody>
                <a:bodyPr/>
                <a:lstStyle/>
                <a:p>
                  <a:endParaRPr lang="mk-MK"/>
                </a:p>
              </p:txBody>
            </p:sp>
            <p:sp>
              <p:nvSpPr>
                <p:cNvPr id="10263" name="Line 28"/>
                <p:cNvSpPr>
                  <a:spLocks noChangeShapeType="1"/>
                </p:cNvSpPr>
                <p:nvPr/>
              </p:nvSpPr>
              <p:spPr bwMode="auto">
                <a:xfrm>
                  <a:off x="2364" y="2079"/>
                  <a:ext cx="444" cy="0"/>
                </a:xfrm>
                <a:prstGeom prst="line">
                  <a:avLst/>
                </a:prstGeom>
                <a:noFill/>
                <a:ln w="9525">
                  <a:solidFill>
                    <a:schemeClr val="folHlink"/>
                  </a:solidFill>
                  <a:round/>
                  <a:headEnd/>
                  <a:tailEnd/>
                </a:ln>
              </p:spPr>
              <p:txBody>
                <a:bodyPr/>
                <a:lstStyle/>
                <a:p>
                  <a:endParaRPr lang="mk-MK"/>
                </a:p>
              </p:txBody>
            </p:sp>
            <p:sp>
              <p:nvSpPr>
                <p:cNvPr id="10264" name="Rectangle 29"/>
                <p:cNvSpPr>
                  <a:spLocks noChangeArrowheads="1"/>
                </p:cNvSpPr>
                <p:nvPr/>
              </p:nvSpPr>
              <p:spPr bwMode="auto">
                <a:xfrm>
                  <a:off x="2323" y="1971"/>
                  <a:ext cx="35" cy="240"/>
                </a:xfrm>
                <a:prstGeom prst="rect">
                  <a:avLst/>
                </a:prstGeom>
                <a:solidFill>
                  <a:srgbClr val="0099CC"/>
                </a:solidFill>
                <a:ln w="9525">
                  <a:solidFill>
                    <a:schemeClr val="folHlink"/>
                  </a:solidFill>
                  <a:miter lim="800000"/>
                  <a:headEnd/>
                  <a:tailEnd/>
                </a:ln>
              </p:spPr>
              <p:txBody>
                <a:bodyPr wrap="none" anchor="ctr"/>
                <a:lstStyle/>
                <a:p>
                  <a:endParaRPr lang="en-US"/>
                </a:p>
              </p:txBody>
            </p:sp>
            <p:sp>
              <p:nvSpPr>
                <p:cNvPr id="10265" name="Rectangle 30"/>
                <p:cNvSpPr>
                  <a:spLocks noChangeArrowheads="1"/>
                </p:cNvSpPr>
                <p:nvPr/>
              </p:nvSpPr>
              <p:spPr bwMode="auto">
                <a:xfrm>
                  <a:off x="2808" y="1998"/>
                  <a:ext cx="29" cy="180"/>
                </a:xfrm>
                <a:prstGeom prst="rect">
                  <a:avLst/>
                </a:prstGeom>
                <a:solidFill>
                  <a:srgbClr val="0099CC"/>
                </a:solidFill>
                <a:ln w="9525">
                  <a:solidFill>
                    <a:schemeClr val="folHlink"/>
                  </a:solidFill>
                  <a:miter lim="800000"/>
                  <a:headEnd/>
                  <a:tailEnd/>
                </a:ln>
              </p:spPr>
              <p:txBody>
                <a:bodyPr wrap="none" anchor="ctr"/>
                <a:lstStyle/>
                <a:p>
                  <a:endParaRPr lang="en-US"/>
                </a:p>
              </p:txBody>
            </p:sp>
            <p:sp>
              <p:nvSpPr>
                <p:cNvPr id="10266" name="Line 31"/>
                <p:cNvSpPr>
                  <a:spLocks noChangeShapeType="1"/>
                </p:cNvSpPr>
                <p:nvPr/>
              </p:nvSpPr>
              <p:spPr bwMode="auto">
                <a:xfrm>
                  <a:off x="3060" y="2097"/>
                  <a:ext cx="291" cy="0"/>
                </a:xfrm>
                <a:prstGeom prst="line">
                  <a:avLst/>
                </a:prstGeom>
                <a:noFill/>
                <a:ln w="9525">
                  <a:solidFill>
                    <a:schemeClr val="folHlink"/>
                  </a:solidFill>
                  <a:round/>
                  <a:headEnd/>
                  <a:tailEnd/>
                </a:ln>
              </p:spPr>
              <p:txBody>
                <a:bodyPr/>
                <a:lstStyle/>
                <a:p>
                  <a:endParaRPr lang="mk-MK"/>
                </a:p>
              </p:txBody>
            </p:sp>
            <p:sp>
              <p:nvSpPr>
                <p:cNvPr id="10267" name="Line 32"/>
                <p:cNvSpPr>
                  <a:spLocks noChangeShapeType="1"/>
                </p:cNvSpPr>
                <p:nvPr/>
              </p:nvSpPr>
              <p:spPr bwMode="auto">
                <a:xfrm>
                  <a:off x="3060" y="2088"/>
                  <a:ext cx="324" cy="0"/>
                </a:xfrm>
                <a:prstGeom prst="line">
                  <a:avLst/>
                </a:prstGeom>
                <a:noFill/>
                <a:ln w="9525">
                  <a:solidFill>
                    <a:schemeClr val="folHlink"/>
                  </a:solidFill>
                  <a:round/>
                  <a:headEnd/>
                  <a:tailEnd/>
                </a:ln>
              </p:spPr>
              <p:txBody>
                <a:bodyPr/>
                <a:lstStyle/>
                <a:p>
                  <a:endParaRPr lang="mk-MK"/>
                </a:p>
              </p:txBody>
            </p:sp>
            <p:sp>
              <p:nvSpPr>
                <p:cNvPr id="10268" name="Freeform 33"/>
                <p:cNvSpPr>
                  <a:spLocks/>
                </p:cNvSpPr>
                <p:nvPr/>
              </p:nvSpPr>
              <p:spPr bwMode="auto">
                <a:xfrm>
                  <a:off x="2838" y="2000"/>
                  <a:ext cx="216" cy="177"/>
                </a:xfrm>
                <a:custGeom>
                  <a:avLst/>
                  <a:gdLst>
                    <a:gd name="T0" fmla="*/ 0 w 216"/>
                    <a:gd name="T1" fmla="*/ 1 h 177"/>
                    <a:gd name="T2" fmla="*/ 0 w 216"/>
                    <a:gd name="T3" fmla="*/ 177 h 177"/>
                    <a:gd name="T4" fmla="*/ 172 w 216"/>
                    <a:gd name="T5" fmla="*/ 177 h 177"/>
                    <a:gd name="T6" fmla="*/ 216 w 216"/>
                    <a:gd name="T7" fmla="*/ 100 h 177"/>
                    <a:gd name="T8" fmla="*/ 216 w 216"/>
                    <a:gd name="T9" fmla="*/ 84 h 177"/>
                    <a:gd name="T10" fmla="*/ 172 w 216"/>
                    <a:gd name="T11" fmla="*/ 0 h 177"/>
                    <a:gd name="T12" fmla="*/ 0 60000 65536"/>
                    <a:gd name="T13" fmla="*/ 0 60000 65536"/>
                    <a:gd name="T14" fmla="*/ 0 60000 65536"/>
                    <a:gd name="T15" fmla="*/ 0 60000 65536"/>
                    <a:gd name="T16" fmla="*/ 0 60000 65536"/>
                    <a:gd name="T17" fmla="*/ 0 60000 65536"/>
                    <a:gd name="T18" fmla="*/ 0 w 216"/>
                    <a:gd name="T19" fmla="*/ 0 h 177"/>
                    <a:gd name="T20" fmla="*/ 216 w 216"/>
                    <a:gd name="T21" fmla="*/ 177 h 177"/>
                  </a:gdLst>
                  <a:ahLst/>
                  <a:cxnLst>
                    <a:cxn ang="T12">
                      <a:pos x="T0" y="T1"/>
                    </a:cxn>
                    <a:cxn ang="T13">
                      <a:pos x="T2" y="T3"/>
                    </a:cxn>
                    <a:cxn ang="T14">
                      <a:pos x="T4" y="T5"/>
                    </a:cxn>
                    <a:cxn ang="T15">
                      <a:pos x="T6" y="T7"/>
                    </a:cxn>
                    <a:cxn ang="T16">
                      <a:pos x="T8" y="T9"/>
                    </a:cxn>
                    <a:cxn ang="T17">
                      <a:pos x="T10" y="T11"/>
                    </a:cxn>
                  </a:cxnLst>
                  <a:rect l="T18" t="T19" r="T20" b="T21"/>
                  <a:pathLst>
                    <a:path w="216" h="177">
                      <a:moveTo>
                        <a:pt x="0" y="1"/>
                      </a:moveTo>
                      <a:lnTo>
                        <a:pt x="0" y="177"/>
                      </a:lnTo>
                      <a:lnTo>
                        <a:pt x="172" y="177"/>
                      </a:lnTo>
                      <a:lnTo>
                        <a:pt x="216" y="100"/>
                      </a:lnTo>
                      <a:lnTo>
                        <a:pt x="216" y="84"/>
                      </a:lnTo>
                      <a:lnTo>
                        <a:pt x="172" y="0"/>
                      </a:lnTo>
                    </a:path>
                  </a:pathLst>
                </a:custGeom>
                <a:solidFill>
                  <a:srgbClr val="FF0000"/>
                </a:solidFill>
                <a:ln w="9525">
                  <a:solidFill>
                    <a:schemeClr val="folHlink"/>
                  </a:solidFill>
                  <a:round/>
                  <a:headEnd/>
                  <a:tailEnd/>
                </a:ln>
              </p:spPr>
              <p:txBody>
                <a:bodyPr/>
                <a:lstStyle/>
                <a:p>
                  <a:endParaRPr lang="mk-MK"/>
                </a:p>
              </p:txBody>
            </p:sp>
            <p:grpSp>
              <p:nvGrpSpPr>
                <p:cNvPr id="6" name="Group 34"/>
                <p:cNvGrpSpPr>
                  <a:grpSpLocks/>
                </p:cNvGrpSpPr>
                <p:nvPr/>
              </p:nvGrpSpPr>
              <p:grpSpPr bwMode="auto">
                <a:xfrm>
                  <a:off x="2323" y="1980"/>
                  <a:ext cx="36" cy="82"/>
                  <a:chOff x="2947" y="2340"/>
                  <a:chExt cx="36" cy="82"/>
                </a:xfrm>
              </p:grpSpPr>
              <p:sp>
                <p:nvSpPr>
                  <p:cNvPr id="10283" name="Line 35"/>
                  <p:cNvSpPr>
                    <a:spLocks noChangeShapeType="1"/>
                  </p:cNvSpPr>
                  <p:nvPr/>
                </p:nvSpPr>
                <p:spPr bwMode="auto">
                  <a:xfrm>
                    <a:off x="2949" y="2340"/>
                    <a:ext cx="34" cy="0"/>
                  </a:xfrm>
                  <a:prstGeom prst="line">
                    <a:avLst/>
                  </a:prstGeom>
                  <a:noFill/>
                  <a:ln w="3175">
                    <a:solidFill>
                      <a:schemeClr val="folHlink"/>
                    </a:solidFill>
                    <a:round/>
                    <a:headEnd/>
                    <a:tailEnd/>
                  </a:ln>
                </p:spPr>
                <p:txBody>
                  <a:bodyPr/>
                  <a:lstStyle/>
                  <a:p>
                    <a:endParaRPr lang="mk-MK"/>
                  </a:p>
                </p:txBody>
              </p:sp>
              <p:sp>
                <p:nvSpPr>
                  <p:cNvPr id="10284" name="Line 36"/>
                  <p:cNvSpPr>
                    <a:spLocks noChangeShapeType="1"/>
                  </p:cNvSpPr>
                  <p:nvPr/>
                </p:nvSpPr>
                <p:spPr bwMode="auto">
                  <a:xfrm>
                    <a:off x="2949" y="2350"/>
                    <a:ext cx="34" cy="0"/>
                  </a:xfrm>
                  <a:prstGeom prst="line">
                    <a:avLst/>
                  </a:prstGeom>
                  <a:noFill/>
                  <a:ln w="3175">
                    <a:solidFill>
                      <a:schemeClr val="folHlink"/>
                    </a:solidFill>
                    <a:round/>
                    <a:headEnd/>
                    <a:tailEnd/>
                  </a:ln>
                </p:spPr>
                <p:txBody>
                  <a:bodyPr/>
                  <a:lstStyle/>
                  <a:p>
                    <a:endParaRPr lang="mk-MK"/>
                  </a:p>
                </p:txBody>
              </p:sp>
              <p:sp>
                <p:nvSpPr>
                  <p:cNvPr id="10285" name="Line 37"/>
                  <p:cNvSpPr>
                    <a:spLocks noChangeShapeType="1"/>
                  </p:cNvSpPr>
                  <p:nvPr/>
                </p:nvSpPr>
                <p:spPr bwMode="auto">
                  <a:xfrm>
                    <a:off x="2949" y="2362"/>
                    <a:ext cx="34" cy="0"/>
                  </a:xfrm>
                  <a:prstGeom prst="line">
                    <a:avLst/>
                  </a:prstGeom>
                  <a:noFill/>
                  <a:ln w="6350">
                    <a:solidFill>
                      <a:schemeClr val="folHlink"/>
                    </a:solidFill>
                    <a:round/>
                    <a:headEnd/>
                    <a:tailEnd/>
                  </a:ln>
                </p:spPr>
                <p:txBody>
                  <a:bodyPr/>
                  <a:lstStyle/>
                  <a:p>
                    <a:endParaRPr lang="mk-MK"/>
                  </a:p>
                </p:txBody>
              </p:sp>
              <p:sp>
                <p:nvSpPr>
                  <p:cNvPr id="10286" name="Line 38"/>
                  <p:cNvSpPr>
                    <a:spLocks noChangeShapeType="1"/>
                  </p:cNvSpPr>
                  <p:nvPr/>
                </p:nvSpPr>
                <p:spPr bwMode="auto">
                  <a:xfrm>
                    <a:off x="2949" y="2378"/>
                    <a:ext cx="34" cy="0"/>
                  </a:xfrm>
                  <a:prstGeom prst="line">
                    <a:avLst/>
                  </a:prstGeom>
                  <a:noFill/>
                  <a:ln w="6350">
                    <a:solidFill>
                      <a:schemeClr val="folHlink"/>
                    </a:solidFill>
                    <a:round/>
                    <a:headEnd/>
                    <a:tailEnd/>
                  </a:ln>
                </p:spPr>
                <p:txBody>
                  <a:bodyPr/>
                  <a:lstStyle/>
                  <a:p>
                    <a:endParaRPr lang="mk-MK"/>
                  </a:p>
                </p:txBody>
              </p:sp>
              <p:sp>
                <p:nvSpPr>
                  <p:cNvPr id="10287" name="Line 39"/>
                  <p:cNvSpPr>
                    <a:spLocks noChangeShapeType="1"/>
                  </p:cNvSpPr>
                  <p:nvPr/>
                </p:nvSpPr>
                <p:spPr bwMode="auto">
                  <a:xfrm>
                    <a:off x="2947" y="2398"/>
                    <a:ext cx="34" cy="0"/>
                  </a:xfrm>
                  <a:prstGeom prst="line">
                    <a:avLst/>
                  </a:prstGeom>
                  <a:noFill/>
                  <a:ln w="12700">
                    <a:solidFill>
                      <a:schemeClr val="folHlink"/>
                    </a:solidFill>
                    <a:round/>
                    <a:headEnd/>
                    <a:tailEnd/>
                  </a:ln>
                </p:spPr>
                <p:txBody>
                  <a:bodyPr/>
                  <a:lstStyle/>
                  <a:p>
                    <a:endParaRPr lang="mk-MK"/>
                  </a:p>
                </p:txBody>
              </p:sp>
              <p:sp>
                <p:nvSpPr>
                  <p:cNvPr id="10288" name="Line 40"/>
                  <p:cNvSpPr>
                    <a:spLocks noChangeShapeType="1"/>
                  </p:cNvSpPr>
                  <p:nvPr/>
                </p:nvSpPr>
                <p:spPr bwMode="auto">
                  <a:xfrm>
                    <a:off x="2949" y="2422"/>
                    <a:ext cx="34" cy="0"/>
                  </a:xfrm>
                  <a:prstGeom prst="line">
                    <a:avLst/>
                  </a:prstGeom>
                  <a:noFill/>
                  <a:ln w="12700">
                    <a:solidFill>
                      <a:schemeClr val="folHlink"/>
                    </a:solidFill>
                    <a:round/>
                    <a:headEnd/>
                    <a:tailEnd/>
                  </a:ln>
                </p:spPr>
                <p:txBody>
                  <a:bodyPr/>
                  <a:lstStyle/>
                  <a:p>
                    <a:endParaRPr lang="mk-MK"/>
                  </a:p>
                </p:txBody>
              </p:sp>
            </p:grpSp>
            <p:grpSp>
              <p:nvGrpSpPr>
                <p:cNvPr id="7" name="Group 41"/>
                <p:cNvGrpSpPr>
                  <a:grpSpLocks/>
                </p:cNvGrpSpPr>
                <p:nvPr/>
              </p:nvGrpSpPr>
              <p:grpSpPr bwMode="auto">
                <a:xfrm flipV="1">
                  <a:off x="2323" y="2116"/>
                  <a:ext cx="36" cy="82"/>
                  <a:chOff x="2947" y="2340"/>
                  <a:chExt cx="36" cy="82"/>
                </a:xfrm>
              </p:grpSpPr>
              <p:sp>
                <p:nvSpPr>
                  <p:cNvPr id="10277" name="Line 42"/>
                  <p:cNvSpPr>
                    <a:spLocks noChangeShapeType="1"/>
                  </p:cNvSpPr>
                  <p:nvPr/>
                </p:nvSpPr>
                <p:spPr bwMode="auto">
                  <a:xfrm>
                    <a:off x="2949" y="2340"/>
                    <a:ext cx="34" cy="0"/>
                  </a:xfrm>
                  <a:prstGeom prst="line">
                    <a:avLst/>
                  </a:prstGeom>
                  <a:noFill/>
                  <a:ln w="3175">
                    <a:solidFill>
                      <a:schemeClr val="folHlink"/>
                    </a:solidFill>
                    <a:round/>
                    <a:headEnd/>
                    <a:tailEnd/>
                  </a:ln>
                </p:spPr>
                <p:txBody>
                  <a:bodyPr/>
                  <a:lstStyle/>
                  <a:p>
                    <a:endParaRPr lang="mk-MK"/>
                  </a:p>
                </p:txBody>
              </p:sp>
              <p:sp>
                <p:nvSpPr>
                  <p:cNvPr id="10278" name="Line 43"/>
                  <p:cNvSpPr>
                    <a:spLocks noChangeShapeType="1"/>
                  </p:cNvSpPr>
                  <p:nvPr/>
                </p:nvSpPr>
                <p:spPr bwMode="auto">
                  <a:xfrm>
                    <a:off x="2949" y="2350"/>
                    <a:ext cx="34" cy="0"/>
                  </a:xfrm>
                  <a:prstGeom prst="line">
                    <a:avLst/>
                  </a:prstGeom>
                  <a:noFill/>
                  <a:ln w="3175">
                    <a:solidFill>
                      <a:schemeClr val="folHlink"/>
                    </a:solidFill>
                    <a:round/>
                    <a:headEnd/>
                    <a:tailEnd/>
                  </a:ln>
                </p:spPr>
                <p:txBody>
                  <a:bodyPr/>
                  <a:lstStyle/>
                  <a:p>
                    <a:endParaRPr lang="mk-MK"/>
                  </a:p>
                </p:txBody>
              </p:sp>
              <p:sp>
                <p:nvSpPr>
                  <p:cNvPr id="10279" name="Line 44"/>
                  <p:cNvSpPr>
                    <a:spLocks noChangeShapeType="1"/>
                  </p:cNvSpPr>
                  <p:nvPr/>
                </p:nvSpPr>
                <p:spPr bwMode="auto">
                  <a:xfrm>
                    <a:off x="2949" y="2362"/>
                    <a:ext cx="34" cy="0"/>
                  </a:xfrm>
                  <a:prstGeom prst="line">
                    <a:avLst/>
                  </a:prstGeom>
                  <a:noFill/>
                  <a:ln w="6350">
                    <a:solidFill>
                      <a:schemeClr val="folHlink"/>
                    </a:solidFill>
                    <a:round/>
                    <a:headEnd/>
                    <a:tailEnd/>
                  </a:ln>
                </p:spPr>
                <p:txBody>
                  <a:bodyPr/>
                  <a:lstStyle/>
                  <a:p>
                    <a:endParaRPr lang="mk-MK"/>
                  </a:p>
                </p:txBody>
              </p:sp>
              <p:sp>
                <p:nvSpPr>
                  <p:cNvPr id="10280" name="Line 45"/>
                  <p:cNvSpPr>
                    <a:spLocks noChangeShapeType="1"/>
                  </p:cNvSpPr>
                  <p:nvPr/>
                </p:nvSpPr>
                <p:spPr bwMode="auto">
                  <a:xfrm>
                    <a:off x="2949" y="2378"/>
                    <a:ext cx="34" cy="0"/>
                  </a:xfrm>
                  <a:prstGeom prst="line">
                    <a:avLst/>
                  </a:prstGeom>
                  <a:noFill/>
                  <a:ln w="6350">
                    <a:solidFill>
                      <a:schemeClr val="folHlink"/>
                    </a:solidFill>
                    <a:round/>
                    <a:headEnd/>
                    <a:tailEnd/>
                  </a:ln>
                </p:spPr>
                <p:txBody>
                  <a:bodyPr/>
                  <a:lstStyle/>
                  <a:p>
                    <a:endParaRPr lang="mk-MK"/>
                  </a:p>
                </p:txBody>
              </p:sp>
              <p:sp>
                <p:nvSpPr>
                  <p:cNvPr id="10281" name="Line 46"/>
                  <p:cNvSpPr>
                    <a:spLocks noChangeShapeType="1"/>
                  </p:cNvSpPr>
                  <p:nvPr/>
                </p:nvSpPr>
                <p:spPr bwMode="auto">
                  <a:xfrm>
                    <a:off x="2947" y="2398"/>
                    <a:ext cx="34" cy="0"/>
                  </a:xfrm>
                  <a:prstGeom prst="line">
                    <a:avLst/>
                  </a:prstGeom>
                  <a:noFill/>
                  <a:ln w="12700">
                    <a:solidFill>
                      <a:schemeClr val="folHlink"/>
                    </a:solidFill>
                    <a:round/>
                    <a:headEnd/>
                    <a:tailEnd/>
                  </a:ln>
                </p:spPr>
                <p:txBody>
                  <a:bodyPr/>
                  <a:lstStyle/>
                  <a:p>
                    <a:endParaRPr lang="mk-MK"/>
                  </a:p>
                </p:txBody>
              </p:sp>
              <p:sp>
                <p:nvSpPr>
                  <p:cNvPr id="10282" name="Line 47"/>
                  <p:cNvSpPr>
                    <a:spLocks noChangeShapeType="1"/>
                  </p:cNvSpPr>
                  <p:nvPr/>
                </p:nvSpPr>
                <p:spPr bwMode="auto">
                  <a:xfrm>
                    <a:off x="2949" y="2422"/>
                    <a:ext cx="34" cy="0"/>
                  </a:xfrm>
                  <a:prstGeom prst="line">
                    <a:avLst/>
                  </a:prstGeom>
                  <a:noFill/>
                  <a:ln w="12700">
                    <a:solidFill>
                      <a:schemeClr val="folHlink"/>
                    </a:solidFill>
                    <a:round/>
                    <a:headEnd/>
                    <a:tailEnd/>
                  </a:ln>
                </p:spPr>
                <p:txBody>
                  <a:bodyPr/>
                  <a:lstStyle/>
                  <a:p>
                    <a:endParaRPr lang="mk-MK"/>
                  </a:p>
                </p:txBody>
              </p:sp>
            </p:grpSp>
            <p:sp>
              <p:nvSpPr>
                <p:cNvPr id="10271" name="Line 48"/>
                <p:cNvSpPr>
                  <a:spLocks noChangeShapeType="1"/>
                </p:cNvSpPr>
                <p:nvPr/>
              </p:nvSpPr>
              <p:spPr bwMode="auto">
                <a:xfrm>
                  <a:off x="2361" y="2091"/>
                  <a:ext cx="445" cy="0"/>
                </a:xfrm>
                <a:prstGeom prst="line">
                  <a:avLst/>
                </a:prstGeom>
                <a:noFill/>
                <a:ln w="38100">
                  <a:solidFill>
                    <a:schemeClr val="folHlink"/>
                  </a:solidFill>
                  <a:round/>
                  <a:headEnd/>
                  <a:tailEnd/>
                </a:ln>
              </p:spPr>
              <p:txBody>
                <a:bodyPr/>
                <a:lstStyle/>
                <a:p>
                  <a:endParaRPr lang="mk-MK"/>
                </a:p>
              </p:txBody>
            </p:sp>
            <p:sp>
              <p:nvSpPr>
                <p:cNvPr id="10272" name="Line 49"/>
                <p:cNvSpPr>
                  <a:spLocks noChangeShapeType="1"/>
                </p:cNvSpPr>
                <p:nvPr/>
              </p:nvSpPr>
              <p:spPr bwMode="auto">
                <a:xfrm>
                  <a:off x="2361" y="2087"/>
                  <a:ext cx="445" cy="0"/>
                </a:xfrm>
                <a:prstGeom prst="line">
                  <a:avLst/>
                </a:prstGeom>
                <a:noFill/>
                <a:ln w="3175">
                  <a:solidFill>
                    <a:schemeClr val="folHlink"/>
                  </a:solidFill>
                  <a:round/>
                  <a:headEnd/>
                  <a:tailEnd/>
                </a:ln>
              </p:spPr>
              <p:txBody>
                <a:bodyPr/>
                <a:lstStyle/>
                <a:p>
                  <a:endParaRPr lang="mk-MK"/>
                </a:p>
              </p:txBody>
            </p:sp>
            <p:sp>
              <p:nvSpPr>
                <p:cNvPr id="10273" name="Rectangle 50"/>
                <p:cNvSpPr>
                  <a:spLocks noChangeArrowheads="1"/>
                </p:cNvSpPr>
                <p:nvPr/>
              </p:nvSpPr>
              <p:spPr bwMode="auto">
                <a:xfrm>
                  <a:off x="2571" y="1998"/>
                  <a:ext cx="29" cy="180"/>
                </a:xfrm>
                <a:prstGeom prst="rect">
                  <a:avLst/>
                </a:prstGeom>
                <a:solidFill>
                  <a:srgbClr val="0099CC"/>
                </a:solidFill>
                <a:ln w="9525">
                  <a:solidFill>
                    <a:schemeClr val="folHlink"/>
                  </a:solidFill>
                  <a:miter lim="800000"/>
                  <a:headEnd/>
                  <a:tailEnd/>
                </a:ln>
              </p:spPr>
              <p:txBody>
                <a:bodyPr wrap="none" anchor="ctr"/>
                <a:lstStyle/>
                <a:p>
                  <a:endParaRPr lang="en-US"/>
                </a:p>
              </p:txBody>
            </p:sp>
            <p:sp>
              <p:nvSpPr>
                <p:cNvPr id="10274" name="AutoShape 156"/>
                <p:cNvSpPr>
                  <a:spLocks noChangeArrowheads="1"/>
                </p:cNvSpPr>
                <p:nvPr/>
              </p:nvSpPr>
              <p:spPr bwMode="auto">
                <a:xfrm>
                  <a:off x="2868" y="2016"/>
                  <a:ext cx="56" cy="56"/>
                </a:xfrm>
                <a:prstGeom prst="triangle">
                  <a:avLst>
                    <a:gd name="adj" fmla="val 50000"/>
                  </a:avLst>
                </a:prstGeom>
                <a:solidFill>
                  <a:schemeClr val="accent1"/>
                </a:solidFill>
                <a:ln w="9525">
                  <a:solidFill>
                    <a:schemeClr val="folHlink"/>
                  </a:solidFill>
                  <a:miter lim="800000"/>
                  <a:headEnd/>
                  <a:tailEnd/>
                </a:ln>
              </p:spPr>
              <p:txBody>
                <a:bodyPr wrap="none" anchor="ctr"/>
                <a:lstStyle/>
                <a:p>
                  <a:endParaRPr lang="en-US"/>
                </a:p>
              </p:txBody>
            </p:sp>
            <p:sp>
              <p:nvSpPr>
                <p:cNvPr id="10275" name="AutoShape 157"/>
                <p:cNvSpPr>
                  <a:spLocks noChangeArrowheads="1"/>
                </p:cNvSpPr>
                <p:nvPr/>
              </p:nvSpPr>
              <p:spPr bwMode="auto">
                <a:xfrm>
                  <a:off x="2912" y="2096"/>
                  <a:ext cx="56" cy="56"/>
                </a:xfrm>
                <a:prstGeom prst="triangle">
                  <a:avLst>
                    <a:gd name="adj" fmla="val 50000"/>
                  </a:avLst>
                </a:prstGeom>
                <a:solidFill>
                  <a:schemeClr val="accent1"/>
                </a:solidFill>
                <a:ln w="9525">
                  <a:solidFill>
                    <a:schemeClr val="folHlink"/>
                  </a:solidFill>
                  <a:miter lim="800000"/>
                  <a:headEnd/>
                  <a:tailEnd/>
                </a:ln>
              </p:spPr>
              <p:txBody>
                <a:bodyPr wrap="none" anchor="ctr"/>
                <a:lstStyle/>
                <a:p>
                  <a:endParaRPr lang="en-US"/>
                </a:p>
              </p:txBody>
            </p:sp>
            <p:sp>
              <p:nvSpPr>
                <p:cNvPr id="10276" name="AutoShape 158"/>
                <p:cNvSpPr>
                  <a:spLocks noChangeArrowheads="1"/>
                </p:cNvSpPr>
                <p:nvPr/>
              </p:nvSpPr>
              <p:spPr bwMode="auto">
                <a:xfrm flipV="1">
                  <a:off x="2952" y="2052"/>
                  <a:ext cx="56" cy="56"/>
                </a:xfrm>
                <a:prstGeom prst="triangle">
                  <a:avLst>
                    <a:gd name="adj" fmla="val 50000"/>
                  </a:avLst>
                </a:prstGeom>
                <a:solidFill>
                  <a:schemeClr val="accent1"/>
                </a:solidFill>
                <a:ln w="9525">
                  <a:solidFill>
                    <a:schemeClr val="folHlink"/>
                  </a:solidFill>
                  <a:miter lim="800000"/>
                  <a:headEnd/>
                  <a:tailEnd/>
                </a:ln>
              </p:spPr>
              <p:txBody>
                <a:bodyPr wrap="none" anchor="ctr"/>
                <a:lstStyle/>
                <a:p>
                  <a:endParaRPr lang="en-US"/>
                </a:p>
              </p:txBody>
            </p:sp>
          </p:grpSp>
        </p:grpSp>
      </p:grpSp>
      <p:grpSp>
        <p:nvGrpSpPr>
          <p:cNvPr id="8" name="Group 247"/>
          <p:cNvGrpSpPr>
            <a:grpSpLocks/>
          </p:cNvGrpSpPr>
          <p:nvPr/>
        </p:nvGrpSpPr>
        <p:grpSpPr bwMode="auto">
          <a:xfrm>
            <a:off x="5640063" y="1419225"/>
            <a:ext cx="2460653" cy="4857750"/>
            <a:chOff x="3563" y="1142"/>
            <a:chExt cx="1552" cy="3060"/>
          </a:xfrm>
        </p:grpSpPr>
        <p:pic>
          <p:nvPicPr>
            <p:cNvPr id="10245" name="Picture 248" descr="bodies"/>
            <p:cNvPicPr>
              <a:picLocks noChangeAspect="1" noChangeArrowheads="1"/>
            </p:cNvPicPr>
            <p:nvPr/>
          </p:nvPicPr>
          <p:blipFill>
            <a:blip r:embed="rId3" cstate="print"/>
            <a:srcRect l="64745"/>
            <a:stretch>
              <a:fillRect/>
            </a:stretch>
          </p:blipFill>
          <p:spPr bwMode="auto">
            <a:xfrm>
              <a:off x="3583" y="1142"/>
              <a:ext cx="1148" cy="2599"/>
            </a:xfrm>
            <a:prstGeom prst="rect">
              <a:avLst/>
            </a:prstGeom>
            <a:noFill/>
            <a:ln w="9525">
              <a:noFill/>
              <a:miter lim="800000"/>
              <a:headEnd/>
              <a:tailEnd/>
            </a:ln>
          </p:spPr>
        </p:pic>
        <p:sp>
          <p:nvSpPr>
            <p:cNvPr id="10246" name="Text Box 249"/>
            <p:cNvSpPr txBox="1">
              <a:spLocks noChangeArrowheads="1"/>
            </p:cNvSpPr>
            <p:nvPr/>
          </p:nvSpPr>
          <p:spPr bwMode="auto">
            <a:xfrm>
              <a:off x="3563" y="3756"/>
              <a:ext cx="1552" cy="446"/>
            </a:xfrm>
            <a:prstGeom prst="rect">
              <a:avLst/>
            </a:prstGeom>
            <a:noFill/>
            <a:ln w="9525">
              <a:noFill/>
              <a:miter lim="800000"/>
              <a:headEnd/>
              <a:tailEnd/>
            </a:ln>
          </p:spPr>
          <p:txBody>
            <a:bodyPr wrap="none" lIns="91415" tIns="45708" rIns="91415" bIns="45708">
              <a:spAutoFit/>
            </a:bodyPr>
            <a:lstStyle/>
            <a:p>
              <a:r>
                <a:rPr lang="mk-MK" sz="2000" i="0" dirty="0" smtClean="0">
                  <a:solidFill>
                    <a:srgbClr val="000099"/>
                  </a:solidFill>
                </a:rPr>
                <a:t>Активно </a:t>
              </a:r>
              <a:endParaRPr lang="en-GB" sz="2000" i="0" dirty="0">
                <a:solidFill>
                  <a:srgbClr val="000099"/>
                </a:solidFill>
              </a:endParaRPr>
            </a:p>
            <a:p>
              <a:r>
                <a:rPr lang="mk-MK" sz="2000" i="0" dirty="0" smtClean="0">
                  <a:solidFill>
                    <a:srgbClr val="000099"/>
                  </a:solidFill>
                </a:rPr>
                <a:t>Имунизирана </a:t>
              </a:r>
              <a:r>
                <a:rPr lang="mk-MK" sz="2000" i="0" dirty="0" err="1" smtClean="0">
                  <a:solidFill>
                    <a:srgbClr val="000099"/>
                  </a:solidFill>
                </a:rPr>
                <a:t>особа</a:t>
              </a:r>
              <a:endParaRPr lang="en-GB" sz="2000" i="0" dirty="0">
                <a:solidFill>
                  <a:srgbClr val="000099"/>
                </a:solidFill>
              </a:endParaRPr>
            </a:p>
          </p:txBody>
        </p:sp>
        <p:grpSp>
          <p:nvGrpSpPr>
            <p:cNvPr id="9" name="Group 250"/>
            <p:cNvGrpSpPr>
              <a:grpSpLocks/>
            </p:cNvGrpSpPr>
            <p:nvPr/>
          </p:nvGrpSpPr>
          <p:grpSpPr bwMode="auto">
            <a:xfrm>
              <a:off x="3788" y="1588"/>
              <a:ext cx="669" cy="1367"/>
              <a:chOff x="2180" y="1912"/>
              <a:chExt cx="764" cy="1560"/>
            </a:xfrm>
          </p:grpSpPr>
          <p:pic>
            <p:nvPicPr>
              <p:cNvPr id="10248" name="Picture 251" descr="abody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648" y="2104"/>
                <a:ext cx="296" cy="280"/>
              </a:xfrm>
              <a:prstGeom prst="rect">
                <a:avLst/>
              </a:prstGeom>
              <a:noFill/>
              <a:ln w="9525">
                <a:noFill/>
                <a:miter lim="800000"/>
                <a:headEnd/>
                <a:tailEnd/>
              </a:ln>
            </p:spPr>
          </p:pic>
          <p:pic>
            <p:nvPicPr>
              <p:cNvPr id="10249" name="Picture 252" descr="abody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248" y="2312"/>
                <a:ext cx="280" cy="296"/>
              </a:xfrm>
              <a:prstGeom prst="rect">
                <a:avLst/>
              </a:prstGeom>
              <a:noFill/>
              <a:ln w="9525">
                <a:noFill/>
                <a:miter lim="800000"/>
                <a:headEnd/>
                <a:tailEnd/>
              </a:ln>
            </p:spPr>
          </p:pic>
          <p:pic>
            <p:nvPicPr>
              <p:cNvPr id="10250" name="Picture 253" descr="abody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312" y="1912"/>
                <a:ext cx="296" cy="280"/>
              </a:xfrm>
              <a:prstGeom prst="rect">
                <a:avLst/>
              </a:prstGeom>
              <a:noFill/>
              <a:ln w="9525">
                <a:noFill/>
                <a:miter lim="800000"/>
                <a:headEnd/>
                <a:tailEnd/>
              </a:ln>
            </p:spPr>
          </p:pic>
          <p:pic>
            <p:nvPicPr>
              <p:cNvPr id="10251" name="Picture 254" descr="abody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644" y="2444"/>
                <a:ext cx="280" cy="296"/>
              </a:xfrm>
              <a:prstGeom prst="rect">
                <a:avLst/>
              </a:prstGeom>
              <a:noFill/>
              <a:ln w="9525">
                <a:noFill/>
                <a:miter lim="800000"/>
                <a:headEnd/>
                <a:tailEnd/>
              </a:ln>
            </p:spPr>
          </p:pic>
          <p:pic>
            <p:nvPicPr>
              <p:cNvPr id="10252" name="Picture 255" descr="abody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564" y="2788"/>
                <a:ext cx="296" cy="280"/>
              </a:xfrm>
              <a:prstGeom prst="rect">
                <a:avLst/>
              </a:prstGeom>
              <a:noFill/>
              <a:ln w="9525">
                <a:noFill/>
                <a:miter lim="800000"/>
                <a:headEnd/>
                <a:tailEnd/>
              </a:ln>
            </p:spPr>
          </p:pic>
          <p:pic>
            <p:nvPicPr>
              <p:cNvPr id="10253" name="Picture 256" descr="abody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284" y="3032"/>
                <a:ext cx="280" cy="296"/>
              </a:xfrm>
              <a:prstGeom prst="rect">
                <a:avLst/>
              </a:prstGeom>
              <a:noFill/>
              <a:ln w="9525">
                <a:noFill/>
                <a:miter lim="800000"/>
                <a:headEnd/>
                <a:tailEnd/>
              </a:ln>
            </p:spPr>
          </p:pic>
          <p:pic>
            <p:nvPicPr>
              <p:cNvPr id="10254" name="Picture 257" descr="abody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180" y="2704"/>
                <a:ext cx="296" cy="280"/>
              </a:xfrm>
              <a:prstGeom prst="rect">
                <a:avLst/>
              </a:prstGeom>
              <a:noFill/>
              <a:ln w="9525">
                <a:noFill/>
                <a:miter lim="800000"/>
                <a:headEnd/>
                <a:tailEnd/>
              </a:ln>
            </p:spPr>
          </p:pic>
          <p:pic>
            <p:nvPicPr>
              <p:cNvPr id="10255" name="Picture 258" descr="abody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596" y="3176"/>
                <a:ext cx="280" cy="296"/>
              </a:xfrm>
              <a:prstGeom prst="rect">
                <a:avLst/>
              </a:prstGeom>
              <a:noFill/>
              <a:ln w="9525">
                <a:noFill/>
                <a:miter lim="800000"/>
                <a:headEnd/>
                <a:tailEnd/>
              </a:ln>
            </p:spPr>
          </p:pic>
        </p:grpSp>
      </p:grpSp>
      <p:sp>
        <p:nvSpPr>
          <p:cNvPr id="10244" name="Rectangle 259"/>
          <p:cNvSpPr>
            <a:spLocks noChangeArrowheads="1"/>
          </p:cNvSpPr>
          <p:nvPr/>
        </p:nvSpPr>
        <p:spPr bwMode="auto">
          <a:xfrm>
            <a:off x="539750" y="0"/>
            <a:ext cx="8604250" cy="1052513"/>
          </a:xfrm>
          <a:prstGeom prst="rect">
            <a:avLst/>
          </a:prstGeom>
          <a:noFill/>
          <a:ln w="9525">
            <a:noFill/>
            <a:miter lim="800000"/>
            <a:headEnd/>
            <a:tailEnd/>
          </a:ln>
        </p:spPr>
        <p:txBody>
          <a:bodyPr lIns="91415" tIns="45708" rIns="91415" bIns="45708" anchor="ctr"/>
          <a:lstStyle/>
          <a:p>
            <a:pPr algn="l">
              <a:lnSpc>
                <a:spcPct val="80000"/>
              </a:lnSpc>
            </a:pPr>
            <a:r>
              <a:rPr lang="mk-MK" sz="3600" b="1" i="0" dirty="0" smtClean="0">
                <a:solidFill>
                  <a:schemeClr val="accent1">
                    <a:lumMod val="75000"/>
                  </a:schemeClr>
                </a:solidFill>
              </a:rPr>
              <a:t>Вакцинација</a:t>
            </a:r>
            <a:endParaRPr lang="en-US" sz="3600" b="1" i="0"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8530" name="Rectangle 10"/>
          <p:cNvSpPr>
            <a:spLocks noChangeArrowheads="1"/>
          </p:cNvSpPr>
          <p:nvPr/>
        </p:nvSpPr>
        <p:spPr bwMode="auto">
          <a:xfrm>
            <a:off x="395288" y="400050"/>
            <a:ext cx="8137525" cy="1081088"/>
          </a:xfrm>
          <a:prstGeom prst="rect">
            <a:avLst/>
          </a:prstGeom>
          <a:noFill/>
          <a:ln w="9525">
            <a:noFill/>
            <a:miter lim="800000"/>
            <a:headEnd/>
            <a:tailEnd/>
          </a:ln>
        </p:spPr>
        <p:txBody>
          <a:bodyPr anchor="ctr"/>
          <a:lstStyle/>
          <a:p>
            <a:pPr eaLnBrk="1" hangingPunct="1"/>
            <a:r>
              <a:rPr lang="mk-MK" sz="2400" dirty="0" smtClean="0">
                <a:solidFill>
                  <a:srgbClr val="17286F"/>
                </a:solidFill>
                <a:latin typeface="Arial Black" pitchFamily="34" charset="0"/>
              </a:rPr>
              <a:t>Што може да биде по природно од тоа да го користиме нашиот имун систем за да не заштити од болести</a:t>
            </a:r>
            <a:r>
              <a:rPr lang="fr-FR" sz="2400" dirty="0">
                <a:solidFill>
                  <a:srgbClr val="17286F"/>
                </a:solidFill>
                <a:latin typeface="Arial Black" pitchFamily="34" charset="0"/>
              </a:rPr>
              <a:t/>
            </a:r>
            <a:br>
              <a:rPr lang="fr-FR" sz="2400" dirty="0">
                <a:solidFill>
                  <a:srgbClr val="17286F"/>
                </a:solidFill>
                <a:latin typeface="Arial Black" pitchFamily="34" charset="0"/>
              </a:rPr>
            </a:br>
            <a:endParaRPr lang="en-GB" sz="2400" dirty="0">
              <a:solidFill>
                <a:srgbClr val="17286F"/>
              </a:solidFill>
              <a:latin typeface="Arial Black" pitchFamily="34" charset="0"/>
            </a:endParaRPr>
          </a:p>
        </p:txBody>
      </p:sp>
      <p:sp>
        <p:nvSpPr>
          <p:cNvPr id="918531" name="Rectangle 3"/>
          <p:cNvSpPr>
            <a:spLocks noChangeArrowheads="1"/>
          </p:cNvSpPr>
          <p:nvPr/>
        </p:nvSpPr>
        <p:spPr bwMode="auto">
          <a:xfrm>
            <a:off x="465138" y="4660900"/>
            <a:ext cx="2652712" cy="1000348"/>
          </a:xfrm>
          <a:prstGeom prst="rect">
            <a:avLst/>
          </a:prstGeom>
          <a:noFill/>
          <a:ln w="9525">
            <a:noFill/>
            <a:miter lim="800000"/>
            <a:headEnd/>
            <a:tailEnd/>
          </a:ln>
        </p:spPr>
        <p:txBody>
          <a:bodyPr/>
          <a:lstStyle/>
          <a:p>
            <a:pPr marL="211138" indent="-211138" eaLnBrk="1" hangingPunct="1">
              <a:spcBef>
                <a:spcPct val="75000"/>
              </a:spcBef>
              <a:buClr>
                <a:schemeClr val="tx1"/>
              </a:buClr>
              <a:buSzPct val="110000"/>
              <a:buFontTx/>
              <a:buBlip>
                <a:blip r:embed="rId3"/>
              </a:buBlip>
            </a:pPr>
            <a:r>
              <a:rPr lang="mk-MK" sz="1400" dirty="0" smtClean="0">
                <a:solidFill>
                  <a:srgbClr val="17286F"/>
                </a:solidFill>
              </a:rPr>
              <a:t>Администрација на ослабена или умртвена форма на предизвикувач на болест или дел од него</a:t>
            </a:r>
            <a:r>
              <a:rPr lang="en-GB" sz="1400" dirty="0" smtClean="0">
                <a:solidFill>
                  <a:srgbClr val="17286F"/>
                </a:solidFill>
              </a:rPr>
              <a:t>.</a:t>
            </a:r>
            <a:endParaRPr lang="en-GB" sz="1400" dirty="0">
              <a:solidFill>
                <a:srgbClr val="17286F"/>
              </a:solidFill>
            </a:endParaRPr>
          </a:p>
          <a:p>
            <a:pPr marL="211138" indent="-211138" eaLnBrk="1" hangingPunct="1">
              <a:spcBef>
                <a:spcPct val="75000"/>
              </a:spcBef>
              <a:buClr>
                <a:schemeClr val="tx1"/>
              </a:buClr>
              <a:buSzPct val="110000"/>
            </a:pPr>
            <a:endParaRPr lang="en-GB" sz="1400" dirty="0">
              <a:solidFill>
                <a:srgbClr val="17286F"/>
              </a:solidFill>
            </a:endParaRPr>
          </a:p>
        </p:txBody>
      </p:sp>
      <p:sp>
        <p:nvSpPr>
          <p:cNvPr id="918532" name="Rectangle 3"/>
          <p:cNvSpPr>
            <a:spLocks noChangeArrowheads="1"/>
          </p:cNvSpPr>
          <p:nvPr/>
        </p:nvSpPr>
        <p:spPr bwMode="auto">
          <a:xfrm>
            <a:off x="3063875" y="4660900"/>
            <a:ext cx="2573338" cy="1720428"/>
          </a:xfrm>
          <a:prstGeom prst="rect">
            <a:avLst/>
          </a:prstGeom>
          <a:noFill/>
          <a:ln w="9525">
            <a:noFill/>
            <a:miter lim="800000"/>
            <a:headEnd/>
            <a:tailEnd/>
          </a:ln>
        </p:spPr>
        <p:txBody>
          <a:bodyPr/>
          <a:lstStyle/>
          <a:p>
            <a:pPr marL="195263" indent="-195263" eaLnBrk="1" hangingPunct="1">
              <a:spcBef>
                <a:spcPct val="75000"/>
              </a:spcBef>
              <a:buClr>
                <a:schemeClr val="tx1"/>
              </a:buClr>
              <a:buSzPct val="110000"/>
              <a:buFontTx/>
              <a:buBlip>
                <a:blip r:embed="rId3"/>
              </a:buBlip>
            </a:pPr>
            <a:r>
              <a:rPr lang="mk-MK" sz="1400" dirty="0" smtClean="0">
                <a:solidFill>
                  <a:srgbClr val="17286F"/>
                </a:solidFill>
              </a:rPr>
              <a:t>Тоа го тренира имуниот систем да меморира и да се бори против вистинските агресори</a:t>
            </a:r>
            <a:r>
              <a:rPr lang="en-GB" sz="1400" dirty="0" smtClean="0">
                <a:solidFill>
                  <a:srgbClr val="17286F"/>
                </a:solidFill>
              </a:rPr>
              <a:t>.</a:t>
            </a:r>
            <a:endParaRPr lang="en-GB" sz="1400" dirty="0">
              <a:solidFill>
                <a:srgbClr val="17286F"/>
              </a:solidFill>
            </a:endParaRPr>
          </a:p>
          <a:p>
            <a:pPr marL="195263" indent="-195263" eaLnBrk="1" hangingPunct="1">
              <a:spcBef>
                <a:spcPct val="75000"/>
              </a:spcBef>
              <a:buClr>
                <a:schemeClr val="tx1"/>
              </a:buClr>
              <a:buSzPct val="110000"/>
              <a:buFontTx/>
              <a:buBlip>
                <a:blip r:embed="rId3"/>
              </a:buBlip>
            </a:pPr>
            <a:r>
              <a:rPr lang="mk-MK" sz="1400" dirty="0" smtClean="0">
                <a:solidFill>
                  <a:srgbClr val="17286F"/>
                </a:solidFill>
              </a:rPr>
              <a:t>Нашиот имун систем има огромен капацитет да се бори против илјадници микроби</a:t>
            </a:r>
            <a:r>
              <a:rPr lang="en-US" sz="1400" dirty="0" smtClean="0">
                <a:solidFill>
                  <a:srgbClr val="17286F"/>
                </a:solidFill>
              </a:rPr>
              <a:t>.</a:t>
            </a:r>
            <a:endParaRPr lang="en-GB" sz="1400" dirty="0">
              <a:solidFill>
                <a:srgbClr val="FF0000"/>
              </a:solidFill>
            </a:endParaRPr>
          </a:p>
        </p:txBody>
      </p:sp>
      <p:sp>
        <p:nvSpPr>
          <p:cNvPr id="918533" name="Rectangle 3"/>
          <p:cNvSpPr>
            <a:spLocks noChangeArrowheads="1"/>
          </p:cNvSpPr>
          <p:nvPr/>
        </p:nvSpPr>
        <p:spPr bwMode="auto">
          <a:xfrm>
            <a:off x="5767388" y="4660900"/>
            <a:ext cx="3011487" cy="746125"/>
          </a:xfrm>
          <a:prstGeom prst="rect">
            <a:avLst/>
          </a:prstGeom>
          <a:noFill/>
          <a:ln w="9525">
            <a:noFill/>
            <a:miter lim="800000"/>
            <a:headEnd/>
            <a:tailEnd/>
          </a:ln>
        </p:spPr>
        <p:txBody>
          <a:bodyPr/>
          <a:lstStyle/>
          <a:p>
            <a:pPr marL="211138" indent="-211138" eaLnBrk="1" hangingPunct="1">
              <a:spcBef>
                <a:spcPct val="75000"/>
              </a:spcBef>
              <a:buClr>
                <a:schemeClr val="tx1"/>
              </a:buClr>
              <a:buSzPct val="110000"/>
              <a:buFontTx/>
              <a:buBlip>
                <a:blip r:embed="rId3"/>
              </a:buBlip>
            </a:pPr>
            <a:r>
              <a:rPr lang="mk-MK" sz="1400" dirty="0" smtClean="0">
                <a:solidFill>
                  <a:srgbClr val="17286F"/>
                </a:solidFill>
              </a:rPr>
              <a:t>Ако болеста некогаш нападне, нашиот имун систем ќе биде подготвен да ги уништи </a:t>
            </a:r>
            <a:r>
              <a:rPr lang="mk-MK" sz="1400" dirty="0" err="1" smtClean="0">
                <a:solidFill>
                  <a:srgbClr val="17286F"/>
                </a:solidFill>
              </a:rPr>
              <a:t>предизикувачите</a:t>
            </a:r>
            <a:r>
              <a:rPr lang="en-GB" sz="1400" dirty="0" smtClean="0">
                <a:solidFill>
                  <a:srgbClr val="17286F"/>
                </a:solidFill>
              </a:rPr>
              <a:t>.</a:t>
            </a:r>
            <a:endParaRPr lang="en-GB" sz="1400" dirty="0">
              <a:solidFill>
                <a:srgbClr val="FF0000"/>
              </a:solidFill>
            </a:endParaRPr>
          </a:p>
        </p:txBody>
      </p:sp>
      <p:sp>
        <p:nvSpPr>
          <p:cNvPr id="918534" name="Line 6"/>
          <p:cNvSpPr>
            <a:spLocks noChangeShapeType="1"/>
          </p:cNvSpPr>
          <p:nvPr/>
        </p:nvSpPr>
        <p:spPr bwMode="auto">
          <a:xfrm flipV="1">
            <a:off x="2971800" y="1562100"/>
            <a:ext cx="0" cy="2819400"/>
          </a:xfrm>
          <a:prstGeom prst="line">
            <a:avLst/>
          </a:prstGeom>
          <a:noFill/>
          <a:ln w="6350">
            <a:solidFill>
              <a:schemeClr val="tx1"/>
            </a:solidFill>
            <a:round/>
            <a:headEnd/>
            <a:tailEnd/>
          </a:ln>
          <a:effectLst/>
        </p:spPr>
        <p:txBody>
          <a:bodyPr wrap="none" anchor="ctr"/>
          <a:lstStyle/>
          <a:p>
            <a:endParaRPr lang="mk-MK"/>
          </a:p>
        </p:txBody>
      </p:sp>
      <p:sp>
        <p:nvSpPr>
          <p:cNvPr id="918535" name="Line 7"/>
          <p:cNvSpPr>
            <a:spLocks noChangeShapeType="1"/>
          </p:cNvSpPr>
          <p:nvPr/>
        </p:nvSpPr>
        <p:spPr bwMode="auto">
          <a:xfrm flipV="1">
            <a:off x="5627688" y="1562100"/>
            <a:ext cx="0" cy="2819400"/>
          </a:xfrm>
          <a:prstGeom prst="line">
            <a:avLst/>
          </a:prstGeom>
          <a:noFill/>
          <a:ln w="6350">
            <a:solidFill>
              <a:schemeClr val="tx1"/>
            </a:solidFill>
            <a:round/>
            <a:headEnd/>
            <a:tailEnd/>
          </a:ln>
          <a:effectLst/>
        </p:spPr>
        <p:txBody>
          <a:bodyPr wrap="none" anchor="ctr"/>
          <a:lstStyle/>
          <a:p>
            <a:endParaRPr lang="mk-MK"/>
          </a:p>
        </p:txBody>
      </p:sp>
      <p:pic>
        <p:nvPicPr>
          <p:cNvPr id="918536" name="Picture 8" descr="Perso_Silhouette_schéma2_1"/>
          <p:cNvPicPr>
            <a:picLocks noChangeAspect="1" noChangeArrowheads="1"/>
          </p:cNvPicPr>
          <p:nvPr/>
        </p:nvPicPr>
        <p:blipFill>
          <a:blip r:embed="rId4" cstate="print"/>
          <a:srcRect/>
          <a:stretch>
            <a:fillRect/>
          </a:stretch>
        </p:blipFill>
        <p:spPr bwMode="auto">
          <a:xfrm>
            <a:off x="609600" y="1154113"/>
            <a:ext cx="2116138" cy="3733800"/>
          </a:xfrm>
          <a:prstGeom prst="rect">
            <a:avLst/>
          </a:prstGeom>
          <a:noFill/>
        </p:spPr>
      </p:pic>
      <p:pic>
        <p:nvPicPr>
          <p:cNvPr id="918537" name="Picture 9" descr="Perso_Silhouette_schéma2_3"/>
          <p:cNvPicPr>
            <a:picLocks noChangeAspect="1" noChangeArrowheads="1"/>
          </p:cNvPicPr>
          <p:nvPr/>
        </p:nvPicPr>
        <p:blipFill>
          <a:blip r:embed="rId5" cstate="print"/>
          <a:srcRect/>
          <a:stretch>
            <a:fillRect/>
          </a:stretch>
        </p:blipFill>
        <p:spPr bwMode="auto">
          <a:xfrm>
            <a:off x="6049963" y="1100138"/>
            <a:ext cx="2116137" cy="3733800"/>
          </a:xfrm>
          <a:prstGeom prst="rect">
            <a:avLst/>
          </a:prstGeom>
          <a:noFill/>
        </p:spPr>
      </p:pic>
      <p:pic>
        <p:nvPicPr>
          <p:cNvPr id="918538" name="Picture 10" descr="Perso_Silhouette_schéma2_2"/>
          <p:cNvPicPr>
            <a:picLocks noChangeAspect="1" noChangeArrowheads="1"/>
          </p:cNvPicPr>
          <p:nvPr/>
        </p:nvPicPr>
        <p:blipFill>
          <a:blip r:embed="rId6" cstate="print"/>
          <a:srcRect/>
          <a:stretch>
            <a:fillRect/>
          </a:stretch>
        </p:blipFill>
        <p:spPr bwMode="auto">
          <a:xfrm>
            <a:off x="3182938" y="1079500"/>
            <a:ext cx="2173287" cy="3832225"/>
          </a:xfrm>
          <a:prstGeom prst="rect">
            <a:avLst/>
          </a:prstGeom>
          <a:noFill/>
        </p:spPr>
      </p:pic>
      <p:grpSp>
        <p:nvGrpSpPr>
          <p:cNvPr id="2" name="Group 11"/>
          <p:cNvGrpSpPr>
            <a:grpSpLocks/>
          </p:cNvGrpSpPr>
          <p:nvPr/>
        </p:nvGrpSpPr>
        <p:grpSpPr bwMode="auto">
          <a:xfrm>
            <a:off x="1111250" y="2222500"/>
            <a:ext cx="158750" cy="187325"/>
            <a:chOff x="293" y="1074"/>
            <a:chExt cx="100" cy="118"/>
          </a:xfrm>
        </p:grpSpPr>
        <p:sp>
          <p:nvSpPr>
            <p:cNvPr id="918540" name="Line 12"/>
            <p:cNvSpPr>
              <a:spLocks noChangeShapeType="1"/>
            </p:cNvSpPr>
            <p:nvPr/>
          </p:nvSpPr>
          <p:spPr bwMode="auto">
            <a:xfrm rot="3122747">
              <a:off x="342" y="1141"/>
              <a:ext cx="2" cy="100"/>
            </a:xfrm>
            <a:prstGeom prst="line">
              <a:avLst/>
            </a:prstGeom>
            <a:noFill/>
            <a:ln w="6350">
              <a:solidFill>
                <a:schemeClr val="tx1"/>
              </a:solidFill>
              <a:round/>
              <a:headEnd/>
              <a:tailEnd/>
            </a:ln>
            <a:effectLst/>
          </p:spPr>
          <p:txBody>
            <a:bodyPr wrap="none" anchor="ctr"/>
            <a:lstStyle/>
            <a:p>
              <a:endParaRPr lang="mk-MK"/>
            </a:p>
          </p:txBody>
        </p:sp>
        <p:sp>
          <p:nvSpPr>
            <p:cNvPr id="918541" name="Line 13"/>
            <p:cNvSpPr>
              <a:spLocks noChangeShapeType="1"/>
            </p:cNvSpPr>
            <p:nvPr/>
          </p:nvSpPr>
          <p:spPr bwMode="auto">
            <a:xfrm rot="8100000">
              <a:off x="342" y="1074"/>
              <a:ext cx="2" cy="100"/>
            </a:xfrm>
            <a:prstGeom prst="line">
              <a:avLst/>
            </a:prstGeom>
            <a:noFill/>
            <a:ln w="6350">
              <a:solidFill>
                <a:schemeClr val="tx1"/>
              </a:solidFill>
              <a:round/>
              <a:headEnd/>
              <a:tailEnd/>
            </a:ln>
            <a:effectLst/>
          </p:spPr>
          <p:txBody>
            <a:bodyPr wrap="none" anchor="ctr"/>
            <a:lstStyle/>
            <a:p>
              <a:endParaRPr lang="mk-MK"/>
            </a:p>
          </p:txBody>
        </p:sp>
      </p:grpSp>
      <p:grpSp>
        <p:nvGrpSpPr>
          <p:cNvPr id="3" name="Group 14"/>
          <p:cNvGrpSpPr>
            <a:grpSpLocks/>
          </p:cNvGrpSpPr>
          <p:nvPr/>
        </p:nvGrpSpPr>
        <p:grpSpPr bwMode="auto">
          <a:xfrm>
            <a:off x="665163" y="2222500"/>
            <a:ext cx="382587" cy="300038"/>
            <a:chOff x="236" y="960"/>
            <a:chExt cx="241" cy="189"/>
          </a:xfrm>
        </p:grpSpPr>
        <p:sp>
          <p:nvSpPr>
            <p:cNvPr id="918543" name="Oval 15"/>
            <p:cNvSpPr>
              <a:spLocks noChangeArrowheads="1"/>
            </p:cNvSpPr>
            <p:nvPr/>
          </p:nvSpPr>
          <p:spPr bwMode="auto">
            <a:xfrm>
              <a:off x="316" y="1104"/>
              <a:ext cx="45" cy="45"/>
            </a:xfrm>
            <a:prstGeom prst="ellipse">
              <a:avLst/>
            </a:prstGeom>
            <a:solidFill>
              <a:srgbClr val="FF7758"/>
            </a:solidFill>
            <a:ln w="25400">
              <a:noFill/>
              <a:round/>
              <a:headEnd/>
              <a:tailEnd/>
            </a:ln>
            <a:effectLst/>
          </p:spPr>
          <p:txBody>
            <a:bodyPr wrap="none" anchor="ctr"/>
            <a:lstStyle/>
            <a:p>
              <a:endParaRPr lang="mk-MK"/>
            </a:p>
          </p:txBody>
        </p:sp>
        <p:sp>
          <p:nvSpPr>
            <p:cNvPr id="918544" name="Oval 16"/>
            <p:cNvSpPr>
              <a:spLocks noChangeArrowheads="1"/>
            </p:cNvSpPr>
            <p:nvPr/>
          </p:nvSpPr>
          <p:spPr bwMode="auto">
            <a:xfrm>
              <a:off x="392" y="1084"/>
              <a:ext cx="45" cy="45"/>
            </a:xfrm>
            <a:prstGeom prst="ellipse">
              <a:avLst/>
            </a:prstGeom>
            <a:solidFill>
              <a:srgbClr val="FF7758"/>
            </a:solidFill>
            <a:ln w="25400">
              <a:noFill/>
              <a:round/>
              <a:headEnd/>
              <a:tailEnd/>
            </a:ln>
            <a:effectLst/>
          </p:spPr>
          <p:txBody>
            <a:bodyPr wrap="none" anchor="ctr"/>
            <a:lstStyle/>
            <a:p>
              <a:endParaRPr lang="mk-MK"/>
            </a:p>
          </p:txBody>
        </p:sp>
        <p:sp>
          <p:nvSpPr>
            <p:cNvPr id="918545" name="Oval 17"/>
            <p:cNvSpPr>
              <a:spLocks noChangeArrowheads="1"/>
            </p:cNvSpPr>
            <p:nvPr/>
          </p:nvSpPr>
          <p:spPr bwMode="auto">
            <a:xfrm>
              <a:off x="432" y="1008"/>
              <a:ext cx="45" cy="45"/>
            </a:xfrm>
            <a:prstGeom prst="ellipse">
              <a:avLst/>
            </a:prstGeom>
            <a:solidFill>
              <a:srgbClr val="FF7758"/>
            </a:solidFill>
            <a:ln w="25400">
              <a:noFill/>
              <a:round/>
              <a:headEnd/>
              <a:tailEnd/>
            </a:ln>
            <a:effectLst/>
          </p:spPr>
          <p:txBody>
            <a:bodyPr wrap="none" anchor="ctr"/>
            <a:lstStyle/>
            <a:p>
              <a:endParaRPr lang="mk-MK"/>
            </a:p>
          </p:txBody>
        </p:sp>
        <p:sp>
          <p:nvSpPr>
            <p:cNvPr id="918546" name="Oval 18"/>
            <p:cNvSpPr>
              <a:spLocks noChangeArrowheads="1"/>
            </p:cNvSpPr>
            <p:nvPr/>
          </p:nvSpPr>
          <p:spPr bwMode="auto">
            <a:xfrm>
              <a:off x="288" y="1040"/>
              <a:ext cx="45" cy="45"/>
            </a:xfrm>
            <a:prstGeom prst="ellipse">
              <a:avLst/>
            </a:prstGeom>
            <a:solidFill>
              <a:srgbClr val="FF7758"/>
            </a:solidFill>
            <a:ln w="25400">
              <a:noFill/>
              <a:round/>
              <a:headEnd/>
              <a:tailEnd/>
            </a:ln>
            <a:effectLst/>
          </p:spPr>
          <p:txBody>
            <a:bodyPr wrap="none" anchor="ctr"/>
            <a:lstStyle/>
            <a:p>
              <a:endParaRPr lang="mk-MK"/>
            </a:p>
          </p:txBody>
        </p:sp>
        <p:sp>
          <p:nvSpPr>
            <p:cNvPr id="918547" name="Oval 19"/>
            <p:cNvSpPr>
              <a:spLocks noChangeArrowheads="1"/>
            </p:cNvSpPr>
            <p:nvPr/>
          </p:nvSpPr>
          <p:spPr bwMode="auto">
            <a:xfrm>
              <a:off x="352" y="1024"/>
              <a:ext cx="45" cy="45"/>
            </a:xfrm>
            <a:prstGeom prst="ellipse">
              <a:avLst/>
            </a:prstGeom>
            <a:solidFill>
              <a:srgbClr val="FF7758"/>
            </a:solidFill>
            <a:ln w="25400">
              <a:noFill/>
              <a:round/>
              <a:headEnd/>
              <a:tailEnd/>
            </a:ln>
            <a:effectLst/>
          </p:spPr>
          <p:txBody>
            <a:bodyPr wrap="none" anchor="ctr"/>
            <a:lstStyle/>
            <a:p>
              <a:endParaRPr lang="mk-MK"/>
            </a:p>
          </p:txBody>
        </p:sp>
        <p:sp>
          <p:nvSpPr>
            <p:cNvPr id="918548" name="Oval 20"/>
            <p:cNvSpPr>
              <a:spLocks noChangeArrowheads="1"/>
            </p:cNvSpPr>
            <p:nvPr/>
          </p:nvSpPr>
          <p:spPr bwMode="auto">
            <a:xfrm>
              <a:off x="236" y="1000"/>
              <a:ext cx="45" cy="45"/>
            </a:xfrm>
            <a:prstGeom prst="ellipse">
              <a:avLst/>
            </a:prstGeom>
            <a:solidFill>
              <a:srgbClr val="FF7758"/>
            </a:solidFill>
            <a:ln w="25400">
              <a:noFill/>
              <a:round/>
              <a:headEnd/>
              <a:tailEnd/>
            </a:ln>
            <a:effectLst/>
          </p:spPr>
          <p:txBody>
            <a:bodyPr wrap="none" anchor="ctr"/>
            <a:lstStyle/>
            <a:p>
              <a:endParaRPr lang="mk-MK"/>
            </a:p>
          </p:txBody>
        </p:sp>
        <p:sp>
          <p:nvSpPr>
            <p:cNvPr id="918549" name="Oval 21"/>
            <p:cNvSpPr>
              <a:spLocks noChangeArrowheads="1"/>
            </p:cNvSpPr>
            <p:nvPr/>
          </p:nvSpPr>
          <p:spPr bwMode="auto">
            <a:xfrm>
              <a:off x="296" y="964"/>
              <a:ext cx="45" cy="45"/>
            </a:xfrm>
            <a:prstGeom prst="ellipse">
              <a:avLst/>
            </a:prstGeom>
            <a:solidFill>
              <a:srgbClr val="FF7758"/>
            </a:solidFill>
            <a:ln w="25400">
              <a:noFill/>
              <a:round/>
              <a:headEnd/>
              <a:tailEnd/>
            </a:ln>
            <a:effectLst/>
          </p:spPr>
          <p:txBody>
            <a:bodyPr wrap="none" anchor="ctr"/>
            <a:lstStyle/>
            <a:p>
              <a:endParaRPr lang="mk-MK"/>
            </a:p>
          </p:txBody>
        </p:sp>
        <p:sp>
          <p:nvSpPr>
            <p:cNvPr id="918550" name="Oval 22"/>
            <p:cNvSpPr>
              <a:spLocks noChangeArrowheads="1"/>
            </p:cNvSpPr>
            <p:nvPr/>
          </p:nvSpPr>
          <p:spPr bwMode="auto">
            <a:xfrm>
              <a:off x="372" y="960"/>
              <a:ext cx="45" cy="45"/>
            </a:xfrm>
            <a:prstGeom prst="ellipse">
              <a:avLst/>
            </a:prstGeom>
            <a:solidFill>
              <a:srgbClr val="FF7758"/>
            </a:solidFill>
            <a:ln w="25400">
              <a:noFill/>
              <a:round/>
              <a:headEnd/>
              <a:tailEnd/>
            </a:ln>
            <a:effectLst/>
          </p:spPr>
          <p:txBody>
            <a:bodyPr wrap="none" anchor="ctr"/>
            <a:lstStyle/>
            <a:p>
              <a:endParaRPr lang="mk-MK"/>
            </a:p>
          </p:txBody>
        </p:sp>
      </p:grpSp>
      <p:sp>
        <p:nvSpPr>
          <p:cNvPr id="918552" name="Text Box 24"/>
          <p:cNvSpPr txBox="1">
            <a:spLocks noChangeArrowheads="1"/>
          </p:cNvSpPr>
          <p:nvPr/>
        </p:nvSpPr>
        <p:spPr bwMode="auto">
          <a:xfrm>
            <a:off x="238125" y="1866900"/>
            <a:ext cx="1017588" cy="320675"/>
          </a:xfrm>
          <a:prstGeom prst="rect">
            <a:avLst/>
          </a:prstGeom>
          <a:noFill/>
          <a:ln w="25400">
            <a:noFill/>
            <a:miter lim="800000"/>
            <a:headEnd/>
            <a:tailEnd/>
          </a:ln>
          <a:effectLst/>
        </p:spPr>
        <p:txBody>
          <a:bodyPr>
            <a:spAutoFit/>
          </a:bodyPr>
          <a:lstStyle/>
          <a:p>
            <a:pPr>
              <a:spcBef>
                <a:spcPct val="50000"/>
              </a:spcBef>
            </a:pPr>
            <a:r>
              <a:rPr lang="mk-MK" sz="1500" b="1" dirty="0" smtClean="0">
                <a:solidFill>
                  <a:srgbClr val="FF6600"/>
                </a:solidFill>
              </a:rPr>
              <a:t>Вакцина</a:t>
            </a:r>
            <a:endParaRPr lang="fr-FR" sz="1300"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2"/>
          <p:cNvSpPr>
            <a:spLocks noGrp="1"/>
          </p:cNvSpPr>
          <p:nvPr>
            <p:ph type="sldNum" sz="quarter" idx="11"/>
          </p:nvPr>
        </p:nvSpPr>
        <p:spPr/>
        <p:txBody>
          <a:bodyPr/>
          <a:lstStyle/>
          <a:p>
            <a:fld id="{CAB80D31-9EF3-420D-BF2C-761AFD731D0F}" type="slidenum">
              <a:rPr lang="fr-FR"/>
              <a:pPr/>
              <a:t>16</a:t>
            </a:fld>
            <a:endParaRPr lang="fr-FR"/>
          </a:p>
        </p:txBody>
      </p:sp>
      <p:pic>
        <p:nvPicPr>
          <p:cNvPr id="920578" name="Picture 52" descr="Perso_Silhouette"/>
          <p:cNvPicPr>
            <a:picLocks noChangeAspect="1" noChangeArrowheads="1"/>
          </p:cNvPicPr>
          <p:nvPr/>
        </p:nvPicPr>
        <p:blipFill>
          <a:blip r:embed="rId3" cstate="print"/>
          <a:srcRect/>
          <a:stretch>
            <a:fillRect/>
          </a:stretch>
        </p:blipFill>
        <p:spPr bwMode="auto">
          <a:xfrm>
            <a:off x="2528888" y="1403350"/>
            <a:ext cx="2736850" cy="4827588"/>
          </a:xfrm>
          <a:prstGeom prst="rect">
            <a:avLst/>
          </a:prstGeom>
          <a:noFill/>
          <a:ln w="9525">
            <a:noFill/>
            <a:miter lim="800000"/>
            <a:headEnd/>
            <a:tailEnd/>
          </a:ln>
        </p:spPr>
      </p:pic>
      <p:sp>
        <p:nvSpPr>
          <p:cNvPr id="920579" name="Rectangle 10"/>
          <p:cNvSpPr>
            <a:spLocks noGrp="1" noChangeArrowheads="1"/>
          </p:cNvSpPr>
          <p:nvPr>
            <p:ph type="title" idx="4294967295"/>
          </p:nvPr>
        </p:nvSpPr>
        <p:spPr>
          <a:xfrm>
            <a:off x="395288" y="214313"/>
            <a:ext cx="8137525" cy="1081087"/>
          </a:xfrm>
          <a:noFill/>
        </p:spPr>
        <p:txBody>
          <a:bodyPr>
            <a:normAutofit/>
          </a:bodyPr>
          <a:lstStyle/>
          <a:p>
            <a:r>
              <a:rPr lang="mk-MK" sz="2400" b="1" dirty="0" smtClean="0">
                <a:solidFill>
                  <a:schemeClr val="accent1">
                    <a:lumMod val="75000"/>
                  </a:schemeClr>
                </a:solidFill>
              </a:rPr>
              <a:t>Вакцините не штитат од микробите што предизвикуваат болести</a:t>
            </a:r>
            <a:endParaRPr lang="en-GB" sz="2400" b="1" dirty="0">
              <a:solidFill>
                <a:schemeClr val="accent1">
                  <a:lumMod val="75000"/>
                </a:schemeClr>
              </a:solidFill>
            </a:endParaRPr>
          </a:p>
        </p:txBody>
      </p:sp>
      <p:sp>
        <p:nvSpPr>
          <p:cNvPr id="920580" name="AutoShape 56"/>
          <p:cNvSpPr>
            <a:spLocks noChangeArrowheads="1"/>
          </p:cNvSpPr>
          <p:nvPr/>
        </p:nvSpPr>
        <p:spPr bwMode="auto">
          <a:xfrm>
            <a:off x="1757363" y="2897188"/>
            <a:ext cx="1325562" cy="355600"/>
          </a:xfrm>
          <a:prstGeom prst="roundRect">
            <a:avLst>
              <a:gd name="adj" fmla="val 50000"/>
            </a:avLst>
          </a:prstGeom>
          <a:solidFill>
            <a:srgbClr val="71A6CD"/>
          </a:solidFill>
          <a:ln w="25400">
            <a:noFill/>
            <a:round/>
            <a:headEnd/>
            <a:tailEnd/>
          </a:ln>
        </p:spPr>
        <p:txBody>
          <a:bodyPr wrap="none" anchor="ctr"/>
          <a:lstStyle/>
          <a:p>
            <a:endParaRPr lang="en-GB"/>
          </a:p>
        </p:txBody>
      </p:sp>
      <p:sp>
        <p:nvSpPr>
          <p:cNvPr id="920581" name="Text Box 57"/>
          <p:cNvSpPr txBox="1">
            <a:spLocks noChangeArrowheads="1"/>
          </p:cNvSpPr>
          <p:nvPr/>
        </p:nvSpPr>
        <p:spPr bwMode="auto">
          <a:xfrm>
            <a:off x="1812925" y="2990850"/>
            <a:ext cx="933450" cy="184666"/>
          </a:xfrm>
          <a:prstGeom prst="rect">
            <a:avLst/>
          </a:prstGeom>
          <a:noFill/>
          <a:ln w="25400">
            <a:noFill/>
            <a:miter lim="800000"/>
            <a:headEnd/>
            <a:tailEnd/>
          </a:ln>
        </p:spPr>
        <p:txBody>
          <a:bodyPr lIns="0" tIns="0" rIns="0" bIns="0">
            <a:spAutoFit/>
          </a:bodyPr>
          <a:lstStyle/>
          <a:p>
            <a:pPr algn="ctr">
              <a:spcBef>
                <a:spcPct val="50000"/>
              </a:spcBef>
            </a:pPr>
            <a:r>
              <a:rPr lang="mk-MK" sz="1200" b="1" dirty="0" smtClean="0">
                <a:solidFill>
                  <a:schemeClr val="bg1"/>
                </a:solidFill>
              </a:rPr>
              <a:t>Вируси</a:t>
            </a:r>
            <a:endParaRPr lang="en-GB" sz="1200" b="1" dirty="0">
              <a:solidFill>
                <a:schemeClr val="bg1"/>
              </a:solidFill>
            </a:endParaRPr>
          </a:p>
        </p:txBody>
      </p:sp>
      <p:pic>
        <p:nvPicPr>
          <p:cNvPr id="920582" name="Picture 61" descr="B3"/>
          <p:cNvPicPr>
            <a:picLocks noChangeAspect="1" noChangeArrowheads="1"/>
          </p:cNvPicPr>
          <p:nvPr/>
        </p:nvPicPr>
        <p:blipFill>
          <a:blip r:embed="rId4" cstate="print"/>
          <a:srcRect/>
          <a:stretch>
            <a:fillRect/>
          </a:stretch>
        </p:blipFill>
        <p:spPr bwMode="auto">
          <a:xfrm>
            <a:off x="2640013" y="2847975"/>
            <a:ext cx="582612" cy="492125"/>
          </a:xfrm>
          <a:prstGeom prst="rect">
            <a:avLst/>
          </a:prstGeom>
          <a:noFill/>
          <a:ln w="9525">
            <a:noFill/>
            <a:miter lim="800000"/>
            <a:headEnd/>
            <a:tailEnd/>
          </a:ln>
        </p:spPr>
      </p:pic>
      <p:sp>
        <p:nvSpPr>
          <p:cNvPr id="920584" name="Text Box 67"/>
          <p:cNvSpPr txBox="1">
            <a:spLocks noChangeArrowheads="1"/>
          </p:cNvSpPr>
          <p:nvPr/>
        </p:nvSpPr>
        <p:spPr bwMode="auto">
          <a:xfrm>
            <a:off x="1746250" y="5430838"/>
            <a:ext cx="936625" cy="182562"/>
          </a:xfrm>
          <a:prstGeom prst="rect">
            <a:avLst/>
          </a:prstGeom>
          <a:noFill/>
          <a:ln w="25400">
            <a:noFill/>
            <a:miter lim="800000"/>
            <a:headEnd/>
            <a:tailEnd/>
          </a:ln>
        </p:spPr>
        <p:txBody>
          <a:bodyPr lIns="0" tIns="0" rIns="0" bIns="0">
            <a:spAutoFit/>
          </a:bodyPr>
          <a:lstStyle/>
          <a:p>
            <a:pPr algn="ctr">
              <a:spcBef>
                <a:spcPct val="50000"/>
              </a:spcBef>
            </a:pPr>
            <a:r>
              <a:rPr lang="en-GB" sz="1200" b="1">
                <a:solidFill>
                  <a:schemeClr val="bg1"/>
                </a:solidFill>
              </a:rPr>
              <a:t>Germs</a:t>
            </a:r>
          </a:p>
        </p:txBody>
      </p:sp>
      <p:sp>
        <p:nvSpPr>
          <p:cNvPr id="920586" name="AutoShape 53"/>
          <p:cNvSpPr>
            <a:spLocks noChangeArrowheads="1"/>
          </p:cNvSpPr>
          <p:nvPr/>
        </p:nvSpPr>
        <p:spPr bwMode="auto">
          <a:xfrm>
            <a:off x="4576763" y="2898775"/>
            <a:ext cx="1325562" cy="355600"/>
          </a:xfrm>
          <a:prstGeom prst="roundRect">
            <a:avLst>
              <a:gd name="adj" fmla="val 50000"/>
            </a:avLst>
          </a:prstGeom>
          <a:solidFill>
            <a:srgbClr val="71A6CD"/>
          </a:solidFill>
          <a:ln w="25400">
            <a:noFill/>
            <a:round/>
            <a:headEnd/>
            <a:tailEnd/>
          </a:ln>
        </p:spPr>
        <p:txBody>
          <a:bodyPr wrap="none" anchor="ctr"/>
          <a:lstStyle/>
          <a:p>
            <a:endParaRPr lang="en-GB"/>
          </a:p>
        </p:txBody>
      </p:sp>
      <p:sp>
        <p:nvSpPr>
          <p:cNvPr id="920587" name="Text Box 54"/>
          <p:cNvSpPr txBox="1">
            <a:spLocks noChangeArrowheads="1"/>
          </p:cNvSpPr>
          <p:nvPr/>
        </p:nvSpPr>
        <p:spPr bwMode="auto">
          <a:xfrm>
            <a:off x="4905375" y="2990850"/>
            <a:ext cx="936625" cy="184666"/>
          </a:xfrm>
          <a:prstGeom prst="rect">
            <a:avLst/>
          </a:prstGeom>
          <a:noFill/>
          <a:ln w="25400">
            <a:noFill/>
            <a:miter lim="800000"/>
            <a:headEnd/>
            <a:tailEnd/>
          </a:ln>
        </p:spPr>
        <p:txBody>
          <a:bodyPr lIns="0" tIns="0" rIns="0" bIns="0">
            <a:spAutoFit/>
          </a:bodyPr>
          <a:lstStyle/>
          <a:p>
            <a:pPr algn="ctr">
              <a:spcBef>
                <a:spcPct val="50000"/>
              </a:spcBef>
            </a:pPr>
            <a:r>
              <a:rPr lang="mk-MK" sz="1200" b="1" dirty="0" smtClean="0">
                <a:solidFill>
                  <a:schemeClr val="bg1"/>
                </a:solidFill>
              </a:rPr>
              <a:t>Бактерии</a:t>
            </a:r>
            <a:endParaRPr lang="en-GB" sz="1200" b="1" dirty="0">
              <a:solidFill>
                <a:schemeClr val="bg1"/>
              </a:solidFill>
            </a:endParaRPr>
          </a:p>
        </p:txBody>
      </p:sp>
      <p:pic>
        <p:nvPicPr>
          <p:cNvPr id="920588" name="Picture 70" descr="B4"/>
          <p:cNvPicPr>
            <a:picLocks noChangeAspect="1" noChangeArrowheads="1"/>
          </p:cNvPicPr>
          <p:nvPr/>
        </p:nvPicPr>
        <p:blipFill>
          <a:blip r:embed="rId5" cstate="print"/>
          <a:srcRect/>
          <a:stretch>
            <a:fillRect/>
          </a:stretch>
        </p:blipFill>
        <p:spPr bwMode="auto">
          <a:xfrm>
            <a:off x="4475163" y="2838450"/>
            <a:ext cx="611187" cy="511175"/>
          </a:xfrm>
          <a:prstGeom prst="rect">
            <a:avLst/>
          </a:prstGeom>
          <a:noFill/>
          <a:ln w="9525">
            <a:noFill/>
            <a:miter lim="800000"/>
            <a:headEnd/>
            <a:tailEnd/>
          </a:ln>
        </p:spPr>
      </p:pic>
      <p:sp>
        <p:nvSpPr>
          <p:cNvPr id="920589" name="AutoShape 71"/>
          <p:cNvSpPr>
            <a:spLocks noChangeArrowheads="1"/>
          </p:cNvSpPr>
          <p:nvPr/>
        </p:nvSpPr>
        <p:spPr bwMode="auto">
          <a:xfrm>
            <a:off x="4576763" y="3897313"/>
            <a:ext cx="1325562" cy="355600"/>
          </a:xfrm>
          <a:prstGeom prst="roundRect">
            <a:avLst>
              <a:gd name="adj" fmla="val 50000"/>
            </a:avLst>
          </a:prstGeom>
          <a:solidFill>
            <a:srgbClr val="71A6CD"/>
          </a:solidFill>
          <a:ln w="25400">
            <a:noFill/>
            <a:round/>
            <a:headEnd/>
            <a:tailEnd/>
          </a:ln>
        </p:spPr>
        <p:txBody>
          <a:bodyPr wrap="none" anchor="ctr"/>
          <a:lstStyle/>
          <a:p>
            <a:endParaRPr lang="en-GB"/>
          </a:p>
        </p:txBody>
      </p:sp>
      <p:sp>
        <p:nvSpPr>
          <p:cNvPr id="920590" name="Text Box 72"/>
          <p:cNvSpPr txBox="1">
            <a:spLocks noChangeArrowheads="1"/>
          </p:cNvSpPr>
          <p:nvPr/>
        </p:nvSpPr>
        <p:spPr bwMode="auto">
          <a:xfrm>
            <a:off x="4905375" y="3989388"/>
            <a:ext cx="936625" cy="184666"/>
          </a:xfrm>
          <a:prstGeom prst="rect">
            <a:avLst/>
          </a:prstGeom>
          <a:noFill/>
          <a:ln w="25400">
            <a:noFill/>
            <a:miter lim="800000"/>
            <a:headEnd/>
            <a:tailEnd/>
          </a:ln>
        </p:spPr>
        <p:txBody>
          <a:bodyPr lIns="0" tIns="0" rIns="0" bIns="0">
            <a:spAutoFit/>
          </a:bodyPr>
          <a:lstStyle/>
          <a:p>
            <a:pPr algn="ctr">
              <a:spcBef>
                <a:spcPct val="50000"/>
              </a:spcBef>
            </a:pPr>
            <a:r>
              <a:rPr lang="mk-MK" sz="1200" b="1" dirty="0" smtClean="0">
                <a:solidFill>
                  <a:schemeClr val="bg1"/>
                </a:solidFill>
              </a:rPr>
              <a:t>Паразити</a:t>
            </a:r>
            <a:endParaRPr lang="en-GB" sz="1200" b="1" dirty="0">
              <a:solidFill>
                <a:schemeClr val="bg1"/>
              </a:solidFill>
            </a:endParaRPr>
          </a:p>
        </p:txBody>
      </p:sp>
      <p:pic>
        <p:nvPicPr>
          <p:cNvPr id="920591" name="Picture 74" descr="B6"/>
          <p:cNvPicPr>
            <a:picLocks noChangeAspect="1" noChangeArrowheads="1"/>
          </p:cNvPicPr>
          <p:nvPr/>
        </p:nvPicPr>
        <p:blipFill>
          <a:blip r:embed="rId6" cstate="print"/>
          <a:srcRect/>
          <a:stretch>
            <a:fillRect/>
          </a:stretch>
        </p:blipFill>
        <p:spPr bwMode="auto">
          <a:xfrm>
            <a:off x="4464050" y="3778250"/>
            <a:ext cx="574675" cy="620713"/>
          </a:xfrm>
          <a:prstGeom prst="rect">
            <a:avLst/>
          </a:prstGeom>
          <a:noFill/>
          <a:ln w="9525">
            <a:noFill/>
            <a:miter lim="800000"/>
            <a:headEnd/>
            <a:tailEnd/>
          </a:ln>
        </p:spPr>
      </p:pic>
      <p:sp>
        <p:nvSpPr>
          <p:cNvPr id="920595" name="AutoShape 79"/>
          <p:cNvSpPr>
            <a:spLocks noChangeArrowheads="1"/>
          </p:cNvSpPr>
          <p:nvPr/>
        </p:nvSpPr>
        <p:spPr bwMode="auto">
          <a:xfrm>
            <a:off x="1758950" y="3892550"/>
            <a:ext cx="1325563" cy="355600"/>
          </a:xfrm>
          <a:prstGeom prst="roundRect">
            <a:avLst>
              <a:gd name="adj" fmla="val 50000"/>
            </a:avLst>
          </a:prstGeom>
          <a:solidFill>
            <a:srgbClr val="71A6CD"/>
          </a:solidFill>
          <a:ln w="25400">
            <a:noFill/>
            <a:round/>
            <a:headEnd/>
            <a:tailEnd/>
          </a:ln>
        </p:spPr>
        <p:txBody>
          <a:bodyPr wrap="none" anchor="ctr"/>
          <a:lstStyle/>
          <a:p>
            <a:endParaRPr lang="en-GB"/>
          </a:p>
        </p:txBody>
      </p:sp>
      <p:sp>
        <p:nvSpPr>
          <p:cNvPr id="920596" name="Text Box 80"/>
          <p:cNvSpPr txBox="1">
            <a:spLocks noChangeArrowheads="1"/>
          </p:cNvSpPr>
          <p:nvPr/>
        </p:nvSpPr>
        <p:spPr bwMode="auto">
          <a:xfrm>
            <a:off x="1797050" y="3986213"/>
            <a:ext cx="914400" cy="184666"/>
          </a:xfrm>
          <a:prstGeom prst="rect">
            <a:avLst/>
          </a:prstGeom>
          <a:noFill/>
          <a:ln w="25400">
            <a:noFill/>
            <a:miter lim="800000"/>
            <a:headEnd/>
            <a:tailEnd/>
          </a:ln>
        </p:spPr>
        <p:txBody>
          <a:bodyPr lIns="0" tIns="0" rIns="0" bIns="0">
            <a:spAutoFit/>
          </a:bodyPr>
          <a:lstStyle/>
          <a:p>
            <a:pPr algn="ctr">
              <a:spcBef>
                <a:spcPct val="50000"/>
              </a:spcBef>
            </a:pPr>
            <a:r>
              <a:rPr lang="mk-MK" sz="1200" b="1" dirty="0" smtClean="0">
                <a:solidFill>
                  <a:schemeClr val="bg1"/>
                </a:solidFill>
              </a:rPr>
              <a:t>Токсини</a:t>
            </a:r>
            <a:endParaRPr lang="en-GB" sz="1200" b="1" dirty="0">
              <a:solidFill>
                <a:schemeClr val="bg1"/>
              </a:solidFill>
            </a:endParaRPr>
          </a:p>
        </p:txBody>
      </p:sp>
      <p:pic>
        <p:nvPicPr>
          <p:cNvPr id="920597" name="Picture 82" descr="B5"/>
          <p:cNvPicPr>
            <a:picLocks noChangeAspect="1" noChangeArrowheads="1"/>
          </p:cNvPicPr>
          <p:nvPr/>
        </p:nvPicPr>
        <p:blipFill>
          <a:blip r:embed="rId7" cstate="print"/>
          <a:srcRect/>
          <a:stretch>
            <a:fillRect/>
          </a:stretch>
        </p:blipFill>
        <p:spPr bwMode="auto">
          <a:xfrm>
            <a:off x="2616200" y="3810000"/>
            <a:ext cx="542925" cy="5254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2885" name="Picture 21" descr="pastille_transparente copie"/>
          <p:cNvPicPr>
            <a:picLocks noChangeAspect="1" noChangeArrowheads="1"/>
          </p:cNvPicPr>
          <p:nvPr/>
        </p:nvPicPr>
        <p:blipFill>
          <a:blip r:embed="rId3" cstate="print"/>
          <a:srcRect/>
          <a:stretch>
            <a:fillRect/>
          </a:stretch>
        </p:blipFill>
        <p:spPr bwMode="auto">
          <a:xfrm rot="5432807">
            <a:off x="4783138" y="4411663"/>
            <a:ext cx="2101850" cy="2012950"/>
          </a:xfrm>
          <a:prstGeom prst="rect">
            <a:avLst/>
          </a:prstGeom>
          <a:noFill/>
        </p:spPr>
      </p:pic>
      <p:pic>
        <p:nvPicPr>
          <p:cNvPr id="932884" name="Picture 20" descr="pastille_transparente copie"/>
          <p:cNvPicPr>
            <a:picLocks noChangeAspect="1" noChangeArrowheads="1"/>
          </p:cNvPicPr>
          <p:nvPr/>
        </p:nvPicPr>
        <p:blipFill>
          <a:blip r:embed="rId3" cstate="print"/>
          <a:srcRect/>
          <a:stretch>
            <a:fillRect/>
          </a:stretch>
        </p:blipFill>
        <p:spPr bwMode="auto">
          <a:xfrm rot="-30050422">
            <a:off x="969963" y="2852738"/>
            <a:ext cx="2101850" cy="2012950"/>
          </a:xfrm>
          <a:prstGeom prst="rect">
            <a:avLst/>
          </a:prstGeom>
          <a:noFill/>
        </p:spPr>
      </p:pic>
      <p:pic>
        <p:nvPicPr>
          <p:cNvPr id="932883" name="Picture 19" descr="pastille_transparente copie"/>
          <p:cNvPicPr>
            <a:picLocks noChangeAspect="1" noChangeArrowheads="1"/>
          </p:cNvPicPr>
          <p:nvPr/>
        </p:nvPicPr>
        <p:blipFill>
          <a:blip r:embed="rId3" cstate="print"/>
          <a:srcRect/>
          <a:stretch>
            <a:fillRect/>
          </a:stretch>
        </p:blipFill>
        <p:spPr bwMode="auto">
          <a:xfrm rot="2854348">
            <a:off x="6069013" y="2863850"/>
            <a:ext cx="2101850" cy="2012950"/>
          </a:xfrm>
          <a:prstGeom prst="rect">
            <a:avLst/>
          </a:prstGeom>
          <a:noFill/>
        </p:spPr>
      </p:pic>
      <p:sp>
        <p:nvSpPr>
          <p:cNvPr id="932866" name="Oval 2"/>
          <p:cNvSpPr>
            <a:spLocks noChangeAspect="1" noChangeArrowheads="1"/>
          </p:cNvSpPr>
          <p:nvPr/>
        </p:nvSpPr>
        <p:spPr bwMode="auto">
          <a:xfrm>
            <a:off x="3814763" y="3060700"/>
            <a:ext cx="1439862" cy="1360488"/>
          </a:xfrm>
          <a:prstGeom prst="ellipse">
            <a:avLst/>
          </a:prstGeom>
          <a:solidFill>
            <a:srgbClr val="17286F">
              <a:alpha val="50000"/>
            </a:srgbClr>
          </a:solidFill>
          <a:ln w="25400">
            <a:noFill/>
            <a:round/>
            <a:headEnd/>
            <a:tailEnd/>
          </a:ln>
          <a:effectLst/>
        </p:spPr>
        <p:txBody>
          <a:bodyPr wrap="none" anchor="ctr"/>
          <a:lstStyle/>
          <a:p>
            <a:endParaRPr lang="mk-MK"/>
          </a:p>
        </p:txBody>
      </p:sp>
      <p:sp>
        <p:nvSpPr>
          <p:cNvPr id="932867" name="Rectangle 3"/>
          <p:cNvSpPr>
            <a:spLocks noChangeArrowheads="1"/>
          </p:cNvSpPr>
          <p:nvPr/>
        </p:nvSpPr>
        <p:spPr bwMode="auto">
          <a:xfrm>
            <a:off x="395288" y="347663"/>
            <a:ext cx="8010525" cy="725487"/>
          </a:xfrm>
          <a:prstGeom prst="rect">
            <a:avLst/>
          </a:prstGeom>
          <a:noFill/>
          <a:ln w="9525">
            <a:noFill/>
            <a:miter lim="800000"/>
            <a:headEnd/>
            <a:tailEnd/>
          </a:ln>
        </p:spPr>
        <p:txBody>
          <a:bodyPr/>
          <a:lstStyle/>
          <a:p>
            <a:pPr eaLnBrk="1" hangingPunct="1"/>
            <a:r>
              <a:rPr lang="mk-MK" sz="2400" dirty="0" smtClean="0">
                <a:solidFill>
                  <a:srgbClr val="17286F"/>
                </a:solidFill>
                <a:latin typeface="Arial Black" pitchFamily="34" charset="0"/>
              </a:rPr>
              <a:t>Вакцините можат да им помогнат на луѓето ако сите партнерски работиме</a:t>
            </a:r>
            <a:endParaRPr lang="en-GB" sz="2400" b="1" dirty="0">
              <a:solidFill>
                <a:srgbClr val="17286F"/>
              </a:solidFill>
              <a:latin typeface="Arial Black" pitchFamily="34" charset="0"/>
            </a:endParaRPr>
          </a:p>
        </p:txBody>
      </p:sp>
      <p:sp>
        <p:nvSpPr>
          <p:cNvPr id="932876" name="Rectangle 12"/>
          <p:cNvSpPr>
            <a:spLocks noChangeArrowheads="1"/>
          </p:cNvSpPr>
          <p:nvPr/>
        </p:nvSpPr>
        <p:spPr bwMode="auto">
          <a:xfrm>
            <a:off x="6164263" y="3365500"/>
            <a:ext cx="1717675" cy="1052596"/>
          </a:xfrm>
          <a:prstGeom prst="rect">
            <a:avLst/>
          </a:prstGeom>
          <a:noFill/>
          <a:ln w="25400">
            <a:noFill/>
            <a:miter lim="800000"/>
            <a:headEnd/>
            <a:tailEnd/>
          </a:ln>
          <a:effectLst/>
        </p:spPr>
        <p:txBody>
          <a:bodyPr>
            <a:spAutoFit/>
          </a:bodyPr>
          <a:lstStyle/>
          <a:p>
            <a:pPr algn="ctr">
              <a:spcBef>
                <a:spcPct val="20000"/>
              </a:spcBef>
              <a:spcAft>
                <a:spcPct val="20000"/>
              </a:spcAft>
            </a:pPr>
            <a:r>
              <a:rPr lang="mk-MK" sz="1600" b="1" dirty="0" smtClean="0">
                <a:solidFill>
                  <a:srgbClr val="17286F"/>
                </a:solidFill>
              </a:rPr>
              <a:t>Медиуми</a:t>
            </a:r>
            <a:endParaRPr lang="en-GB" sz="1600" b="1" u="sng" dirty="0">
              <a:solidFill>
                <a:srgbClr val="17286F"/>
              </a:solidFill>
            </a:endParaRPr>
          </a:p>
          <a:p>
            <a:pPr algn="ctr" eaLnBrk="1" hangingPunct="1">
              <a:lnSpc>
                <a:spcPct val="90000"/>
              </a:lnSpc>
            </a:pPr>
            <a:r>
              <a:rPr lang="mk-MK" sz="1200" dirty="0" smtClean="0">
                <a:solidFill>
                  <a:srgbClr val="17286F"/>
                </a:solidFill>
              </a:rPr>
              <a:t>Одговорно известување засновано за познавање и факти</a:t>
            </a:r>
            <a:endParaRPr lang="en-GB" sz="1200" dirty="0">
              <a:solidFill>
                <a:srgbClr val="191470"/>
              </a:solidFill>
            </a:endParaRPr>
          </a:p>
        </p:txBody>
      </p:sp>
      <p:sp>
        <p:nvSpPr>
          <p:cNvPr id="932877" name="Rectangle 13"/>
          <p:cNvSpPr>
            <a:spLocks noChangeArrowheads="1"/>
          </p:cNvSpPr>
          <p:nvPr/>
        </p:nvSpPr>
        <p:spPr bwMode="auto">
          <a:xfrm>
            <a:off x="4910138" y="4751388"/>
            <a:ext cx="1808162" cy="1298817"/>
          </a:xfrm>
          <a:prstGeom prst="rect">
            <a:avLst/>
          </a:prstGeom>
          <a:noFill/>
          <a:ln w="25400">
            <a:noFill/>
            <a:miter lim="800000"/>
            <a:headEnd/>
            <a:tailEnd/>
          </a:ln>
          <a:effectLst/>
        </p:spPr>
        <p:txBody>
          <a:bodyPr>
            <a:spAutoFit/>
          </a:bodyPr>
          <a:lstStyle/>
          <a:p>
            <a:pPr algn="ctr">
              <a:spcAft>
                <a:spcPct val="20000"/>
              </a:spcAft>
            </a:pPr>
            <a:r>
              <a:rPr lang="mk-MK" sz="1600" b="1" dirty="0" smtClean="0">
                <a:solidFill>
                  <a:srgbClr val="17286F"/>
                </a:solidFill>
              </a:rPr>
              <a:t>Здравствени работници</a:t>
            </a:r>
            <a:endParaRPr lang="en-GB" sz="1600" b="1" u="sng" dirty="0">
              <a:solidFill>
                <a:srgbClr val="17286F"/>
              </a:solidFill>
            </a:endParaRPr>
          </a:p>
          <a:p>
            <a:pPr algn="ctr" eaLnBrk="1" hangingPunct="1">
              <a:lnSpc>
                <a:spcPct val="90000"/>
              </a:lnSpc>
              <a:spcAft>
                <a:spcPct val="20000"/>
              </a:spcAft>
            </a:pPr>
            <a:r>
              <a:rPr lang="mk-MK" sz="1200" dirty="0" smtClean="0">
                <a:solidFill>
                  <a:srgbClr val="17286F"/>
                </a:solidFill>
              </a:rPr>
              <a:t>Советуваат за </a:t>
            </a:r>
            <a:r>
              <a:rPr lang="mk-MK" sz="1200" dirty="0" err="1" smtClean="0">
                <a:solidFill>
                  <a:srgbClr val="17286F"/>
                </a:solidFill>
              </a:rPr>
              <a:t>бенефитите</a:t>
            </a:r>
            <a:r>
              <a:rPr lang="mk-MK" sz="1200" dirty="0" smtClean="0">
                <a:solidFill>
                  <a:srgbClr val="17286F"/>
                </a:solidFill>
              </a:rPr>
              <a:t> и ги имплементираат програмите</a:t>
            </a:r>
            <a:endParaRPr lang="en-GB" sz="1200" dirty="0">
              <a:solidFill>
                <a:srgbClr val="17286F"/>
              </a:solidFill>
            </a:endParaRPr>
          </a:p>
        </p:txBody>
      </p:sp>
      <p:sp>
        <p:nvSpPr>
          <p:cNvPr id="932878" name="Rectangle 14"/>
          <p:cNvSpPr>
            <a:spLocks noChangeArrowheads="1"/>
          </p:cNvSpPr>
          <p:nvPr/>
        </p:nvSpPr>
        <p:spPr bwMode="auto">
          <a:xfrm>
            <a:off x="2433638" y="4835525"/>
            <a:ext cx="1676400" cy="1052596"/>
          </a:xfrm>
          <a:prstGeom prst="rect">
            <a:avLst/>
          </a:prstGeom>
          <a:noFill/>
          <a:ln w="25400">
            <a:noFill/>
            <a:miter lim="800000"/>
            <a:headEnd/>
            <a:tailEnd/>
          </a:ln>
          <a:effectLst/>
        </p:spPr>
        <p:txBody>
          <a:bodyPr>
            <a:spAutoFit/>
          </a:bodyPr>
          <a:lstStyle/>
          <a:p>
            <a:pPr algn="ctr">
              <a:spcAft>
                <a:spcPct val="20000"/>
              </a:spcAft>
            </a:pPr>
            <a:r>
              <a:rPr lang="mk-MK" sz="1600" b="1" dirty="0" smtClean="0">
                <a:solidFill>
                  <a:srgbClr val="17286F"/>
                </a:solidFill>
              </a:rPr>
              <a:t>Академија</a:t>
            </a:r>
            <a:endParaRPr lang="en-GB" sz="1600" b="1" u="sng" dirty="0">
              <a:solidFill>
                <a:srgbClr val="17286F"/>
              </a:solidFill>
            </a:endParaRPr>
          </a:p>
          <a:p>
            <a:pPr algn="ctr" eaLnBrk="1" hangingPunct="1">
              <a:lnSpc>
                <a:spcPct val="90000"/>
              </a:lnSpc>
            </a:pPr>
            <a:r>
              <a:rPr lang="mk-MK" sz="1200" dirty="0" smtClean="0">
                <a:solidFill>
                  <a:srgbClr val="17286F"/>
                </a:solidFill>
              </a:rPr>
              <a:t>Обезбедува базични истражувања и нови концепти и технологии</a:t>
            </a:r>
            <a:endParaRPr lang="en-GB" sz="1200" dirty="0">
              <a:solidFill>
                <a:srgbClr val="191470"/>
              </a:solidFill>
            </a:endParaRPr>
          </a:p>
        </p:txBody>
      </p:sp>
      <p:sp>
        <p:nvSpPr>
          <p:cNvPr id="932879" name="Rectangle 15"/>
          <p:cNvSpPr>
            <a:spLocks noChangeArrowheads="1"/>
          </p:cNvSpPr>
          <p:nvPr/>
        </p:nvSpPr>
        <p:spPr bwMode="auto">
          <a:xfrm>
            <a:off x="979488" y="3155950"/>
            <a:ext cx="2146300" cy="1514261"/>
          </a:xfrm>
          <a:prstGeom prst="rect">
            <a:avLst/>
          </a:prstGeom>
          <a:noFill/>
          <a:ln w="25400">
            <a:noFill/>
            <a:miter lim="800000"/>
            <a:headEnd/>
            <a:tailEnd/>
          </a:ln>
          <a:effectLst/>
        </p:spPr>
        <p:txBody>
          <a:bodyPr>
            <a:spAutoFit/>
          </a:bodyPr>
          <a:lstStyle/>
          <a:p>
            <a:pPr algn="ctr">
              <a:spcAft>
                <a:spcPct val="20000"/>
              </a:spcAft>
            </a:pPr>
            <a:r>
              <a:rPr lang="mk-MK" sz="1600" b="1" dirty="0" smtClean="0">
                <a:solidFill>
                  <a:srgbClr val="17286F"/>
                </a:solidFill>
              </a:rPr>
              <a:t>Индустрија</a:t>
            </a:r>
            <a:endParaRPr lang="en-GB" sz="1600" b="1" u="sng" dirty="0">
              <a:solidFill>
                <a:srgbClr val="17286F"/>
              </a:solidFill>
            </a:endParaRPr>
          </a:p>
          <a:p>
            <a:pPr algn="ctr" eaLnBrk="1" hangingPunct="1">
              <a:lnSpc>
                <a:spcPct val="90000"/>
              </a:lnSpc>
              <a:spcBef>
                <a:spcPct val="20000"/>
              </a:spcBef>
            </a:pPr>
            <a:r>
              <a:rPr lang="mk-MK" sz="1200" dirty="0" smtClean="0">
                <a:solidFill>
                  <a:srgbClr val="17286F"/>
                </a:solidFill>
              </a:rPr>
              <a:t>Развива и произведува ефективни и безбедни вакцини</a:t>
            </a:r>
            <a:endParaRPr lang="en-GB" sz="1200" dirty="0">
              <a:solidFill>
                <a:srgbClr val="17286F"/>
              </a:solidFill>
            </a:endParaRPr>
          </a:p>
          <a:p>
            <a:pPr algn="ctr">
              <a:lnSpc>
                <a:spcPct val="90000"/>
              </a:lnSpc>
              <a:spcBef>
                <a:spcPct val="50000"/>
              </a:spcBef>
              <a:buFont typeface="Times" pitchFamily="28" charset="0"/>
              <a:buNone/>
            </a:pPr>
            <a:r>
              <a:rPr lang="mk-MK" sz="1200" dirty="0" smtClean="0">
                <a:solidFill>
                  <a:srgbClr val="17286F"/>
                </a:solidFill>
              </a:rPr>
              <a:t>Придонесува за имплементација и </a:t>
            </a:r>
            <a:r>
              <a:rPr lang="mk-MK" sz="1200" dirty="0" err="1" smtClean="0">
                <a:solidFill>
                  <a:srgbClr val="17286F"/>
                </a:solidFill>
              </a:rPr>
              <a:t>мониторирање</a:t>
            </a:r>
            <a:endParaRPr lang="en-GB" sz="1200" dirty="0">
              <a:solidFill>
                <a:srgbClr val="17286F"/>
              </a:solidFill>
            </a:endParaRPr>
          </a:p>
        </p:txBody>
      </p:sp>
      <p:sp>
        <p:nvSpPr>
          <p:cNvPr id="932880" name="Rectangle 7"/>
          <p:cNvSpPr>
            <a:spLocks noChangeArrowheads="1"/>
          </p:cNvSpPr>
          <p:nvPr/>
        </p:nvSpPr>
        <p:spPr bwMode="auto">
          <a:xfrm>
            <a:off x="3602038" y="3511550"/>
            <a:ext cx="1866900" cy="457200"/>
          </a:xfrm>
          <a:prstGeom prst="rect">
            <a:avLst/>
          </a:prstGeom>
          <a:noFill/>
          <a:ln w="25400">
            <a:noFill/>
            <a:miter lim="800000"/>
            <a:headEnd/>
            <a:tailEnd/>
          </a:ln>
        </p:spPr>
        <p:txBody>
          <a:bodyPr>
            <a:spAutoFit/>
          </a:bodyPr>
          <a:lstStyle/>
          <a:p>
            <a:pPr algn="ctr"/>
            <a:r>
              <a:rPr lang="mk-MK" sz="2400" b="1" dirty="0" smtClean="0">
                <a:solidFill>
                  <a:srgbClr val="17286F"/>
                </a:solidFill>
              </a:rPr>
              <a:t>Луѓе</a:t>
            </a:r>
            <a:endParaRPr lang="en-GB" sz="2400" b="1" dirty="0">
              <a:solidFill>
                <a:srgbClr val="17286F"/>
              </a:solidFill>
            </a:endParaRPr>
          </a:p>
        </p:txBody>
      </p:sp>
      <p:pic>
        <p:nvPicPr>
          <p:cNvPr id="932881" name="Picture 17" descr="pastille_transparente copie"/>
          <p:cNvPicPr>
            <a:picLocks noChangeAspect="1" noChangeArrowheads="1"/>
          </p:cNvPicPr>
          <p:nvPr/>
        </p:nvPicPr>
        <p:blipFill>
          <a:blip r:embed="rId3" cstate="print"/>
          <a:srcRect/>
          <a:stretch>
            <a:fillRect/>
          </a:stretch>
        </p:blipFill>
        <p:spPr bwMode="auto">
          <a:xfrm>
            <a:off x="4956175" y="1177925"/>
            <a:ext cx="2101850" cy="2012950"/>
          </a:xfrm>
          <a:prstGeom prst="rect">
            <a:avLst/>
          </a:prstGeom>
          <a:noFill/>
        </p:spPr>
      </p:pic>
      <p:pic>
        <p:nvPicPr>
          <p:cNvPr id="932882" name="Picture 18" descr="pastille_transparente copie"/>
          <p:cNvPicPr>
            <a:picLocks noChangeAspect="1" noChangeArrowheads="1"/>
          </p:cNvPicPr>
          <p:nvPr/>
        </p:nvPicPr>
        <p:blipFill>
          <a:blip r:embed="rId3" cstate="print"/>
          <a:srcRect/>
          <a:stretch>
            <a:fillRect/>
          </a:stretch>
        </p:blipFill>
        <p:spPr bwMode="auto">
          <a:xfrm rot="-5423821">
            <a:off x="2038350" y="1160463"/>
            <a:ext cx="2101850" cy="2012950"/>
          </a:xfrm>
          <a:prstGeom prst="rect">
            <a:avLst/>
          </a:prstGeom>
          <a:noFill/>
        </p:spPr>
      </p:pic>
      <p:pic>
        <p:nvPicPr>
          <p:cNvPr id="932886" name="Picture 22" descr="pastille_transparente copie"/>
          <p:cNvPicPr>
            <a:picLocks noChangeAspect="1" noChangeArrowheads="1"/>
          </p:cNvPicPr>
          <p:nvPr/>
        </p:nvPicPr>
        <p:blipFill>
          <a:blip r:embed="rId3" cstate="print"/>
          <a:srcRect/>
          <a:stretch>
            <a:fillRect/>
          </a:stretch>
        </p:blipFill>
        <p:spPr bwMode="auto">
          <a:xfrm rot="10802464">
            <a:off x="2268465" y="4365857"/>
            <a:ext cx="2101850" cy="2012950"/>
          </a:xfrm>
          <a:prstGeom prst="rect">
            <a:avLst/>
          </a:prstGeom>
          <a:noFill/>
        </p:spPr>
      </p:pic>
      <p:sp>
        <p:nvSpPr>
          <p:cNvPr id="932875" name="Rectangle 11"/>
          <p:cNvSpPr>
            <a:spLocks noChangeArrowheads="1"/>
          </p:cNvSpPr>
          <p:nvPr/>
        </p:nvSpPr>
        <p:spPr bwMode="auto">
          <a:xfrm>
            <a:off x="4833938" y="1292225"/>
            <a:ext cx="2214562" cy="1649682"/>
          </a:xfrm>
          <a:prstGeom prst="rect">
            <a:avLst/>
          </a:prstGeom>
          <a:noFill/>
          <a:ln w="25400">
            <a:noFill/>
            <a:miter lim="800000"/>
            <a:headEnd/>
            <a:tailEnd/>
          </a:ln>
          <a:effectLst/>
        </p:spPr>
        <p:txBody>
          <a:bodyPr>
            <a:spAutoFit/>
          </a:bodyPr>
          <a:lstStyle/>
          <a:p>
            <a:pPr algn="ctr">
              <a:spcAft>
                <a:spcPct val="20000"/>
              </a:spcAft>
            </a:pPr>
            <a:r>
              <a:rPr lang="en-GB" sz="1600" b="1" dirty="0">
                <a:solidFill>
                  <a:srgbClr val="17286F"/>
                </a:solidFill>
              </a:rPr>
              <a:t>     </a:t>
            </a:r>
            <a:r>
              <a:rPr lang="mk-MK" sz="1600" b="1" dirty="0" smtClean="0">
                <a:solidFill>
                  <a:srgbClr val="17286F"/>
                </a:solidFill>
              </a:rPr>
              <a:t>Здравствени авторитети</a:t>
            </a:r>
            <a:endParaRPr lang="en-GB" sz="1600" b="1" u="sng" dirty="0">
              <a:solidFill>
                <a:srgbClr val="17286F"/>
              </a:solidFill>
            </a:endParaRPr>
          </a:p>
          <a:p>
            <a:pPr algn="ctr"/>
            <a:r>
              <a:rPr lang="en-GB" sz="1200" dirty="0">
                <a:solidFill>
                  <a:srgbClr val="17286F"/>
                </a:solidFill>
              </a:rPr>
              <a:t> </a:t>
            </a:r>
            <a:r>
              <a:rPr lang="mk-MK" sz="1200" dirty="0" smtClean="0">
                <a:solidFill>
                  <a:srgbClr val="17286F"/>
                </a:solidFill>
              </a:rPr>
              <a:t>Дефинираат најдобра примена и обезбедуваат пристап и имплементација</a:t>
            </a:r>
            <a:endParaRPr lang="en-GB" sz="1200" dirty="0">
              <a:solidFill>
                <a:srgbClr val="17286F"/>
              </a:solidFill>
            </a:endParaRPr>
          </a:p>
          <a:p>
            <a:pPr algn="ctr">
              <a:spcBef>
                <a:spcPct val="50000"/>
              </a:spcBef>
              <a:spcAft>
                <a:spcPct val="20000"/>
              </a:spcAft>
            </a:pPr>
            <a:r>
              <a:rPr lang="mk-MK" sz="1200" dirty="0" smtClean="0">
                <a:solidFill>
                  <a:srgbClr val="17286F"/>
                </a:solidFill>
              </a:rPr>
              <a:t>Помагаат и промовираат програми за вакцинација</a:t>
            </a:r>
            <a:endParaRPr lang="en-GB" sz="1200" dirty="0">
              <a:solidFill>
                <a:srgbClr val="191470"/>
              </a:solidFill>
            </a:endParaRPr>
          </a:p>
        </p:txBody>
      </p:sp>
      <p:sp>
        <p:nvSpPr>
          <p:cNvPr id="932874" name="Rectangle 10"/>
          <p:cNvSpPr>
            <a:spLocks noChangeArrowheads="1"/>
          </p:cNvSpPr>
          <p:nvPr/>
        </p:nvSpPr>
        <p:spPr bwMode="auto">
          <a:xfrm>
            <a:off x="2073275" y="1520825"/>
            <a:ext cx="1981200" cy="1132618"/>
          </a:xfrm>
          <a:prstGeom prst="rect">
            <a:avLst/>
          </a:prstGeom>
          <a:noFill/>
          <a:ln w="25400">
            <a:noFill/>
            <a:miter lim="800000"/>
            <a:headEnd/>
            <a:tailEnd/>
          </a:ln>
          <a:effectLst/>
        </p:spPr>
        <p:txBody>
          <a:bodyPr>
            <a:spAutoFit/>
          </a:bodyPr>
          <a:lstStyle/>
          <a:p>
            <a:pPr algn="ctr">
              <a:spcAft>
                <a:spcPct val="20000"/>
              </a:spcAft>
            </a:pPr>
            <a:r>
              <a:rPr lang="mk-MK" sz="1600" b="1" dirty="0" err="1" smtClean="0">
                <a:solidFill>
                  <a:srgbClr val="17286F"/>
                </a:solidFill>
              </a:rPr>
              <a:t>Регулаторни</a:t>
            </a:r>
            <a:r>
              <a:rPr lang="mk-MK" sz="1600" b="1" dirty="0" smtClean="0">
                <a:solidFill>
                  <a:srgbClr val="17286F"/>
                </a:solidFill>
              </a:rPr>
              <a:t> авторитети/тела</a:t>
            </a:r>
            <a:r>
              <a:rPr lang="en-GB" sz="1600" b="1" dirty="0" smtClean="0">
                <a:solidFill>
                  <a:srgbClr val="17286F"/>
                </a:solidFill>
              </a:rPr>
              <a:t> </a:t>
            </a:r>
            <a:endParaRPr lang="en-GB" sz="1600" b="1" u="sng" dirty="0">
              <a:solidFill>
                <a:srgbClr val="17286F"/>
              </a:solidFill>
            </a:endParaRPr>
          </a:p>
          <a:p>
            <a:pPr algn="ctr" eaLnBrk="1" hangingPunct="1">
              <a:lnSpc>
                <a:spcPct val="90000"/>
              </a:lnSpc>
            </a:pPr>
            <a:r>
              <a:rPr lang="mk-MK" sz="1200" dirty="0" smtClean="0">
                <a:solidFill>
                  <a:srgbClr val="17286F"/>
                </a:solidFill>
              </a:rPr>
              <a:t>Оценуваат и </a:t>
            </a:r>
            <a:r>
              <a:rPr lang="mk-MK" sz="1200" dirty="0" err="1" smtClean="0">
                <a:solidFill>
                  <a:srgbClr val="17286F"/>
                </a:solidFill>
              </a:rPr>
              <a:t>мониторираат</a:t>
            </a:r>
            <a:r>
              <a:rPr lang="mk-MK" sz="1200" dirty="0" smtClean="0">
                <a:solidFill>
                  <a:srgbClr val="17286F"/>
                </a:solidFill>
              </a:rPr>
              <a:t> ефикасност, безбедност и квалитет</a:t>
            </a:r>
            <a:endParaRPr lang="en-GB" sz="1200" dirty="0">
              <a:solidFill>
                <a:srgbClr val="17286F"/>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5"/>
          <p:cNvGrpSpPr>
            <a:grpSpLocks/>
          </p:cNvGrpSpPr>
          <p:nvPr/>
        </p:nvGrpSpPr>
        <p:grpSpPr bwMode="auto">
          <a:xfrm>
            <a:off x="3179763" y="2357438"/>
            <a:ext cx="1089025" cy="2109787"/>
            <a:chOff x="2024" y="1619"/>
            <a:chExt cx="686" cy="1329"/>
          </a:xfrm>
        </p:grpSpPr>
        <p:cxnSp>
          <p:nvCxnSpPr>
            <p:cNvPr id="6163" name="AutoShape 65"/>
            <p:cNvCxnSpPr>
              <a:cxnSpLocks noChangeShapeType="1"/>
              <a:stCxn id="6160" idx="3"/>
            </p:cNvCxnSpPr>
            <p:nvPr/>
          </p:nvCxnSpPr>
          <p:spPr bwMode="auto">
            <a:xfrm flipV="1">
              <a:off x="2024" y="1619"/>
              <a:ext cx="671" cy="621"/>
            </a:xfrm>
            <a:prstGeom prst="straightConnector1">
              <a:avLst/>
            </a:prstGeom>
            <a:noFill/>
            <a:ln w="57150">
              <a:solidFill>
                <a:srgbClr val="17286F"/>
              </a:solidFill>
              <a:round/>
              <a:headEnd/>
              <a:tailEnd type="triangle" w="med" len="med"/>
            </a:ln>
          </p:spPr>
        </p:cxnSp>
        <p:cxnSp>
          <p:nvCxnSpPr>
            <p:cNvPr id="6164" name="AutoShape 66"/>
            <p:cNvCxnSpPr>
              <a:cxnSpLocks noChangeShapeType="1"/>
              <a:stCxn id="6160" idx="3"/>
            </p:cNvCxnSpPr>
            <p:nvPr/>
          </p:nvCxnSpPr>
          <p:spPr bwMode="auto">
            <a:xfrm>
              <a:off x="2024" y="2240"/>
              <a:ext cx="686" cy="708"/>
            </a:xfrm>
            <a:prstGeom prst="straightConnector1">
              <a:avLst/>
            </a:prstGeom>
            <a:noFill/>
            <a:ln w="57150">
              <a:solidFill>
                <a:srgbClr val="17286F"/>
              </a:solidFill>
              <a:round/>
              <a:headEnd/>
              <a:tailEnd type="triangle" w="med" len="med"/>
            </a:ln>
          </p:spPr>
        </p:cxnSp>
      </p:grpSp>
      <p:sp>
        <p:nvSpPr>
          <p:cNvPr id="6149" name="AutoShape 3"/>
          <p:cNvSpPr>
            <a:spLocks noChangeArrowheads="1"/>
          </p:cNvSpPr>
          <p:nvPr/>
        </p:nvSpPr>
        <p:spPr bwMode="auto">
          <a:xfrm>
            <a:off x="4403725" y="1571625"/>
            <a:ext cx="4206875" cy="1843088"/>
          </a:xfrm>
          <a:prstGeom prst="flowChartProcess">
            <a:avLst/>
          </a:prstGeom>
          <a:solidFill>
            <a:srgbClr val="17286F"/>
          </a:solidFill>
          <a:ln w="25400">
            <a:noFill/>
            <a:miter lim="800000"/>
            <a:headEnd/>
            <a:tailEnd/>
          </a:ln>
        </p:spPr>
        <p:txBody>
          <a:bodyPr wrap="none" anchor="ctr"/>
          <a:lstStyle/>
          <a:p>
            <a:endParaRPr lang="en-US"/>
          </a:p>
        </p:txBody>
      </p:sp>
      <p:sp>
        <p:nvSpPr>
          <p:cNvPr id="6150" name="Rectangle 4"/>
          <p:cNvSpPr>
            <a:spLocks noGrp="1" noChangeArrowheads="1"/>
          </p:cNvSpPr>
          <p:nvPr>
            <p:ph type="title"/>
          </p:nvPr>
        </p:nvSpPr>
        <p:spPr>
          <a:xfrm>
            <a:off x="387350" y="241300"/>
            <a:ext cx="8137525" cy="1081088"/>
          </a:xfrm>
          <a:noFill/>
        </p:spPr>
        <p:txBody>
          <a:bodyPr>
            <a:normAutofit/>
          </a:bodyPr>
          <a:lstStyle/>
          <a:p>
            <a:pPr eaLnBrk="1" hangingPunct="1"/>
            <a:r>
              <a:rPr lang="mk-MK" sz="2400" b="1" dirty="0" smtClean="0">
                <a:solidFill>
                  <a:schemeClr val="accent1">
                    <a:lumMod val="75000"/>
                  </a:schemeClr>
                </a:solidFill>
              </a:rPr>
              <a:t>Несакан ефект регистриран после вакцинација може на биде или не од вакцината</a:t>
            </a:r>
            <a:endParaRPr lang="fr-FR" sz="2400" b="1" dirty="0" smtClean="0">
              <a:solidFill>
                <a:schemeClr val="accent1">
                  <a:lumMod val="75000"/>
                </a:schemeClr>
              </a:solidFill>
            </a:endParaRPr>
          </a:p>
        </p:txBody>
      </p:sp>
      <p:sp>
        <p:nvSpPr>
          <p:cNvPr id="6151" name="Text Box 7"/>
          <p:cNvSpPr txBox="1">
            <a:spLocks noChangeArrowheads="1"/>
          </p:cNvSpPr>
          <p:nvPr/>
        </p:nvSpPr>
        <p:spPr bwMode="auto">
          <a:xfrm>
            <a:off x="4443413" y="1679575"/>
            <a:ext cx="4184650" cy="1354217"/>
          </a:xfrm>
          <a:prstGeom prst="rect">
            <a:avLst/>
          </a:prstGeom>
          <a:noFill/>
          <a:ln w="25400">
            <a:noFill/>
            <a:miter lim="800000"/>
            <a:headEnd/>
            <a:tailEnd/>
          </a:ln>
        </p:spPr>
        <p:txBody>
          <a:bodyPr>
            <a:spAutoFit/>
          </a:bodyPr>
          <a:lstStyle/>
          <a:p>
            <a:pPr algn="ctr">
              <a:spcBef>
                <a:spcPct val="50000"/>
              </a:spcBef>
            </a:pPr>
            <a:r>
              <a:rPr lang="mk-MK" sz="1800" b="1" u="sng" dirty="0" smtClean="0">
                <a:solidFill>
                  <a:schemeClr val="bg1"/>
                </a:solidFill>
              </a:rPr>
              <a:t>Коинциденција</a:t>
            </a:r>
            <a:endParaRPr lang="en-US" sz="1800" b="1" u="sng" dirty="0">
              <a:solidFill>
                <a:schemeClr val="bg1"/>
              </a:solidFill>
            </a:endParaRPr>
          </a:p>
          <a:p>
            <a:pPr algn="ctr">
              <a:spcBef>
                <a:spcPct val="50000"/>
              </a:spcBef>
            </a:pPr>
            <a:r>
              <a:rPr lang="mk-MK" sz="1600" b="1" dirty="0" smtClean="0">
                <a:solidFill>
                  <a:schemeClr val="bg1"/>
                </a:solidFill>
              </a:rPr>
              <a:t>Природно појавување на настани не предизвикани од вакцината</a:t>
            </a:r>
            <a:r>
              <a:rPr lang="en-US" sz="1600" b="1" dirty="0" smtClean="0">
                <a:solidFill>
                  <a:schemeClr val="bg1"/>
                </a:solidFill>
              </a:rPr>
              <a:t>…</a:t>
            </a:r>
            <a:endParaRPr lang="en-US" sz="1600" b="1" dirty="0">
              <a:solidFill>
                <a:schemeClr val="bg1"/>
              </a:solidFill>
            </a:endParaRPr>
          </a:p>
          <a:p>
            <a:pPr algn="ctr">
              <a:spcBef>
                <a:spcPct val="50000"/>
              </a:spcBef>
            </a:pPr>
            <a:r>
              <a:rPr lang="en-US" sz="1600" b="1" dirty="0" smtClean="0">
                <a:solidFill>
                  <a:schemeClr val="bg1"/>
                </a:solidFill>
              </a:rPr>
              <a:t>…</a:t>
            </a:r>
            <a:r>
              <a:rPr lang="mk-MK" sz="1600" b="1" dirty="0" smtClean="0">
                <a:solidFill>
                  <a:schemeClr val="bg1"/>
                </a:solidFill>
              </a:rPr>
              <a:t>но регистрирани по вакцинацијата</a:t>
            </a:r>
            <a:endParaRPr lang="en-GB" sz="1600" b="1" dirty="0">
              <a:solidFill>
                <a:schemeClr val="bg1"/>
              </a:solidFill>
            </a:endParaRPr>
          </a:p>
        </p:txBody>
      </p:sp>
      <p:sp>
        <p:nvSpPr>
          <p:cNvPr id="6152" name="AutoShape 53"/>
          <p:cNvSpPr>
            <a:spLocks noChangeArrowheads="1"/>
          </p:cNvSpPr>
          <p:nvPr/>
        </p:nvSpPr>
        <p:spPr bwMode="auto">
          <a:xfrm>
            <a:off x="4403725" y="3697288"/>
            <a:ext cx="4208463" cy="1841500"/>
          </a:xfrm>
          <a:prstGeom prst="flowChartProcess">
            <a:avLst/>
          </a:prstGeom>
          <a:solidFill>
            <a:srgbClr val="003366">
              <a:alpha val="50195"/>
            </a:srgbClr>
          </a:solidFill>
          <a:ln w="25400">
            <a:noFill/>
            <a:miter lim="800000"/>
            <a:headEnd/>
            <a:tailEnd/>
          </a:ln>
        </p:spPr>
        <p:txBody>
          <a:bodyPr wrap="none" anchor="ctr"/>
          <a:lstStyle/>
          <a:p>
            <a:endParaRPr lang="en-US"/>
          </a:p>
        </p:txBody>
      </p:sp>
      <p:sp>
        <p:nvSpPr>
          <p:cNvPr id="6153" name="Text Box 54"/>
          <p:cNvSpPr txBox="1">
            <a:spLocks noChangeArrowheads="1"/>
          </p:cNvSpPr>
          <p:nvPr/>
        </p:nvSpPr>
        <p:spPr bwMode="auto">
          <a:xfrm>
            <a:off x="4403725" y="3733800"/>
            <a:ext cx="4316413" cy="772519"/>
          </a:xfrm>
          <a:prstGeom prst="rect">
            <a:avLst/>
          </a:prstGeom>
          <a:noFill/>
          <a:ln w="25400">
            <a:noFill/>
            <a:miter lim="800000"/>
            <a:headEnd/>
            <a:tailEnd/>
          </a:ln>
        </p:spPr>
        <p:txBody>
          <a:bodyPr>
            <a:spAutoFit/>
          </a:bodyPr>
          <a:lstStyle/>
          <a:p>
            <a:pPr algn="ctr">
              <a:lnSpc>
                <a:spcPct val="90000"/>
              </a:lnSpc>
            </a:pPr>
            <a:r>
              <a:rPr lang="mk-MK" sz="1800" b="1" u="sng" dirty="0" smtClean="0">
                <a:solidFill>
                  <a:schemeClr val="bg1"/>
                </a:solidFill>
              </a:rPr>
              <a:t>Несакан ефект</a:t>
            </a:r>
            <a:endParaRPr lang="en-GB" sz="1800" b="1" u="sng" dirty="0">
              <a:solidFill>
                <a:schemeClr val="bg1"/>
              </a:solidFill>
            </a:endParaRPr>
          </a:p>
          <a:p>
            <a:pPr algn="ctr"/>
            <a:r>
              <a:rPr lang="mk-MK" sz="1400" dirty="0" smtClean="0">
                <a:solidFill>
                  <a:schemeClr val="bg1"/>
                </a:solidFill>
              </a:rPr>
              <a:t>Предизвикан од администрацијата на вакцината или од самата вакцина</a:t>
            </a:r>
            <a:endParaRPr lang="en-GB" sz="1400" dirty="0">
              <a:solidFill>
                <a:schemeClr val="bg1"/>
              </a:solidFill>
            </a:endParaRPr>
          </a:p>
        </p:txBody>
      </p:sp>
      <p:sp>
        <p:nvSpPr>
          <p:cNvPr id="6154" name="AutoShape 56"/>
          <p:cNvSpPr>
            <a:spLocks noChangeArrowheads="1"/>
          </p:cNvSpPr>
          <p:nvPr/>
        </p:nvSpPr>
        <p:spPr bwMode="auto">
          <a:xfrm>
            <a:off x="7281863" y="4529138"/>
            <a:ext cx="1165225" cy="857250"/>
          </a:xfrm>
          <a:prstGeom prst="flowChartProcess">
            <a:avLst/>
          </a:prstGeom>
          <a:solidFill>
            <a:srgbClr val="99CCFF">
              <a:alpha val="78822"/>
            </a:srgbClr>
          </a:solidFill>
          <a:ln w="9525">
            <a:noFill/>
            <a:miter lim="800000"/>
            <a:headEnd/>
            <a:tailEnd/>
          </a:ln>
        </p:spPr>
        <p:txBody>
          <a:bodyPr wrap="none" anchor="ctr"/>
          <a:lstStyle/>
          <a:p>
            <a:pPr algn="ctr" eaLnBrk="1" hangingPunct="1"/>
            <a:endParaRPr lang="en-GB" sz="1300" b="1">
              <a:solidFill>
                <a:schemeClr val="bg1"/>
              </a:solidFill>
            </a:endParaRPr>
          </a:p>
        </p:txBody>
      </p:sp>
      <p:sp>
        <p:nvSpPr>
          <p:cNvPr id="6155" name="Text Box 58"/>
          <p:cNvSpPr txBox="1">
            <a:spLocks noChangeArrowheads="1"/>
          </p:cNvSpPr>
          <p:nvPr/>
        </p:nvSpPr>
        <p:spPr bwMode="auto">
          <a:xfrm>
            <a:off x="7202488" y="4532313"/>
            <a:ext cx="1393825" cy="830997"/>
          </a:xfrm>
          <a:prstGeom prst="rect">
            <a:avLst/>
          </a:prstGeom>
          <a:noFill/>
          <a:ln w="25400">
            <a:noFill/>
            <a:miter lim="800000"/>
            <a:headEnd/>
            <a:tailEnd/>
          </a:ln>
        </p:spPr>
        <p:txBody>
          <a:bodyPr>
            <a:spAutoFit/>
          </a:bodyPr>
          <a:lstStyle/>
          <a:p>
            <a:pPr algn="ctr"/>
            <a:r>
              <a:rPr lang="mk-MK" sz="1200" b="1" dirty="0" smtClean="0">
                <a:solidFill>
                  <a:schemeClr val="bg1"/>
                </a:solidFill>
              </a:rPr>
              <a:t>Грешка во припрема, ракување или администрација</a:t>
            </a:r>
            <a:endParaRPr lang="en-GB" sz="1200" b="1" dirty="0">
              <a:solidFill>
                <a:schemeClr val="bg1"/>
              </a:solidFill>
            </a:endParaRPr>
          </a:p>
        </p:txBody>
      </p:sp>
      <p:sp>
        <p:nvSpPr>
          <p:cNvPr id="6156" name="AutoShape 57"/>
          <p:cNvSpPr>
            <a:spLocks noChangeArrowheads="1"/>
          </p:cNvSpPr>
          <p:nvPr/>
        </p:nvSpPr>
        <p:spPr bwMode="auto">
          <a:xfrm>
            <a:off x="4657725" y="4529138"/>
            <a:ext cx="1166813" cy="857250"/>
          </a:xfrm>
          <a:prstGeom prst="flowChartProcess">
            <a:avLst/>
          </a:prstGeom>
          <a:solidFill>
            <a:srgbClr val="17286F">
              <a:alpha val="78038"/>
            </a:srgbClr>
          </a:solidFill>
          <a:ln w="9525">
            <a:noFill/>
            <a:miter lim="800000"/>
            <a:headEnd/>
            <a:tailEnd/>
          </a:ln>
        </p:spPr>
        <p:txBody>
          <a:bodyPr wrap="none" anchor="ctr"/>
          <a:lstStyle/>
          <a:p>
            <a:pPr algn="ctr" eaLnBrk="1" hangingPunct="1"/>
            <a:endParaRPr lang="en-GB" sz="1300" b="1"/>
          </a:p>
        </p:txBody>
      </p:sp>
      <p:sp>
        <p:nvSpPr>
          <p:cNvPr id="6157" name="Text Box 59"/>
          <p:cNvSpPr txBox="1">
            <a:spLocks noChangeArrowheads="1"/>
          </p:cNvSpPr>
          <p:nvPr/>
        </p:nvSpPr>
        <p:spPr bwMode="auto">
          <a:xfrm>
            <a:off x="4518025" y="4729163"/>
            <a:ext cx="1417638" cy="461665"/>
          </a:xfrm>
          <a:prstGeom prst="rect">
            <a:avLst/>
          </a:prstGeom>
          <a:noFill/>
          <a:ln w="25400">
            <a:noFill/>
            <a:miter lim="800000"/>
            <a:headEnd/>
            <a:tailEnd/>
          </a:ln>
        </p:spPr>
        <p:txBody>
          <a:bodyPr>
            <a:spAutoFit/>
          </a:bodyPr>
          <a:lstStyle/>
          <a:p>
            <a:pPr algn="ctr">
              <a:spcBef>
                <a:spcPct val="50000"/>
              </a:spcBef>
            </a:pPr>
            <a:r>
              <a:rPr lang="mk-MK" sz="1200" b="1" dirty="0" smtClean="0">
                <a:solidFill>
                  <a:schemeClr val="bg1"/>
                </a:solidFill>
              </a:rPr>
              <a:t>Реакција од инјекцијата</a:t>
            </a:r>
            <a:endParaRPr lang="en-GB" sz="1200" b="1" dirty="0">
              <a:solidFill>
                <a:schemeClr val="bg1"/>
              </a:solidFill>
            </a:endParaRPr>
          </a:p>
        </p:txBody>
      </p:sp>
      <p:sp>
        <p:nvSpPr>
          <p:cNvPr id="6158" name="AutoShape 55"/>
          <p:cNvSpPr>
            <a:spLocks noChangeArrowheads="1"/>
          </p:cNvSpPr>
          <p:nvPr/>
        </p:nvSpPr>
        <p:spPr bwMode="auto">
          <a:xfrm>
            <a:off x="5949950" y="4529138"/>
            <a:ext cx="1166813" cy="857250"/>
          </a:xfrm>
          <a:prstGeom prst="flowChartProcess">
            <a:avLst/>
          </a:prstGeom>
          <a:solidFill>
            <a:srgbClr val="7466A6"/>
          </a:solidFill>
          <a:ln w="9525">
            <a:noFill/>
            <a:miter lim="800000"/>
            <a:headEnd/>
            <a:tailEnd/>
          </a:ln>
        </p:spPr>
        <p:txBody>
          <a:bodyPr wrap="none" anchor="ctr"/>
          <a:lstStyle/>
          <a:p>
            <a:pPr algn="ctr" eaLnBrk="1" hangingPunct="1"/>
            <a:endParaRPr lang="en-GB" sz="1300" b="1"/>
          </a:p>
        </p:txBody>
      </p:sp>
      <p:sp>
        <p:nvSpPr>
          <p:cNvPr id="6159" name="Text Box 60"/>
          <p:cNvSpPr txBox="1">
            <a:spLocks noChangeArrowheads="1"/>
          </p:cNvSpPr>
          <p:nvPr/>
        </p:nvSpPr>
        <p:spPr bwMode="auto">
          <a:xfrm>
            <a:off x="5883275" y="4729163"/>
            <a:ext cx="1220788" cy="461665"/>
          </a:xfrm>
          <a:prstGeom prst="rect">
            <a:avLst/>
          </a:prstGeom>
          <a:noFill/>
          <a:ln w="25400">
            <a:noFill/>
            <a:miter lim="800000"/>
            <a:headEnd/>
            <a:tailEnd/>
          </a:ln>
        </p:spPr>
        <p:txBody>
          <a:bodyPr>
            <a:spAutoFit/>
          </a:bodyPr>
          <a:lstStyle/>
          <a:p>
            <a:pPr marL="266700" indent="-177800" algn="ctr"/>
            <a:r>
              <a:rPr lang="mk-MK" sz="1200" b="1" dirty="0" smtClean="0">
                <a:solidFill>
                  <a:schemeClr val="bg1"/>
                </a:solidFill>
              </a:rPr>
              <a:t>Реакција од вакцината</a:t>
            </a:r>
            <a:endParaRPr lang="en-GB" sz="1200" b="1" dirty="0">
              <a:solidFill>
                <a:schemeClr val="bg1"/>
              </a:solidFill>
            </a:endParaRPr>
          </a:p>
        </p:txBody>
      </p:sp>
      <p:sp>
        <p:nvSpPr>
          <p:cNvPr id="6160" name="AutoShape 63"/>
          <p:cNvSpPr>
            <a:spLocks noChangeArrowheads="1"/>
          </p:cNvSpPr>
          <p:nvPr/>
        </p:nvSpPr>
        <p:spPr bwMode="auto">
          <a:xfrm>
            <a:off x="571500" y="1574800"/>
            <a:ext cx="2641600" cy="3962400"/>
          </a:xfrm>
          <a:prstGeom prst="flowChartProcess">
            <a:avLst/>
          </a:prstGeom>
          <a:gradFill rotWithShape="1">
            <a:gsLst>
              <a:gs pos="0">
                <a:srgbClr val="17286F"/>
              </a:gs>
              <a:gs pos="100000">
                <a:srgbClr val="003366">
                  <a:alpha val="67000"/>
                </a:srgbClr>
              </a:gs>
            </a:gsLst>
            <a:lin ang="5400000" scaled="1"/>
          </a:gradFill>
          <a:ln w="25400">
            <a:noFill/>
            <a:miter lim="800000"/>
            <a:headEnd/>
            <a:tailEnd/>
          </a:ln>
        </p:spPr>
        <p:txBody>
          <a:bodyPr wrap="none" anchor="ctr"/>
          <a:lstStyle/>
          <a:p>
            <a:endParaRPr lang="en-US"/>
          </a:p>
        </p:txBody>
      </p:sp>
      <p:sp>
        <p:nvSpPr>
          <p:cNvPr id="6161" name="Text Box 67"/>
          <p:cNvSpPr txBox="1">
            <a:spLocks noChangeArrowheads="1"/>
          </p:cNvSpPr>
          <p:nvPr/>
        </p:nvSpPr>
        <p:spPr bwMode="auto">
          <a:xfrm>
            <a:off x="749300" y="2781300"/>
            <a:ext cx="2235200" cy="1477328"/>
          </a:xfrm>
          <a:prstGeom prst="rect">
            <a:avLst/>
          </a:prstGeom>
          <a:noFill/>
          <a:ln w="25400">
            <a:noFill/>
            <a:miter lim="800000"/>
            <a:headEnd/>
            <a:tailEnd/>
          </a:ln>
        </p:spPr>
        <p:txBody>
          <a:bodyPr>
            <a:spAutoFit/>
          </a:bodyPr>
          <a:lstStyle/>
          <a:p>
            <a:pPr algn="ctr">
              <a:spcBef>
                <a:spcPct val="50000"/>
              </a:spcBef>
            </a:pPr>
            <a:r>
              <a:rPr lang="mk-MK" sz="1800" b="1" u="sng" dirty="0" smtClean="0">
                <a:solidFill>
                  <a:schemeClr val="bg1"/>
                </a:solidFill>
              </a:rPr>
              <a:t>Несакан ефект</a:t>
            </a:r>
            <a:r>
              <a:rPr lang="en-GB" sz="1800" b="1" u="sng" dirty="0" smtClean="0">
                <a:solidFill>
                  <a:schemeClr val="bg1"/>
                </a:solidFill>
              </a:rPr>
              <a:t> </a:t>
            </a:r>
            <a:endParaRPr lang="en-GB" sz="1800" b="1" u="sng" dirty="0">
              <a:solidFill>
                <a:schemeClr val="bg1"/>
              </a:solidFill>
            </a:endParaRPr>
          </a:p>
          <a:p>
            <a:pPr algn="ctr">
              <a:spcBef>
                <a:spcPct val="50000"/>
              </a:spcBef>
            </a:pPr>
            <a:r>
              <a:rPr lang="mk-MK" sz="1600" b="1" dirty="0" smtClean="0">
                <a:solidFill>
                  <a:schemeClr val="bg1"/>
                </a:solidFill>
              </a:rPr>
              <a:t>Сите настани регистрирани во времена поврзаност со вакцинацијата</a:t>
            </a:r>
            <a:endParaRPr lang="fr-FR" sz="1600" b="1" dirty="0">
              <a:solidFill>
                <a:schemeClr val="bg1"/>
              </a:solidFill>
            </a:endParaRPr>
          </a:p>
        </p:txBody>
      </p:sp>
      <p:sp>
        <p:nvSpPr>
          <p:cNvPr id="6162" name="Text Box 76"/>
          <p:cNvSpPr txBox="1">
            <a:spLocks noChangeArrowheads="1"/>
          </p:cNvSpPr>
          <p:nvPr/>
        </p:nvSpPr>
        <p:spPr bwMode="auto">
          <a:xfrm>
            <a:off x="663575" y="5822950"/>
            <a:ext cx="5975350" cy="611188"/>
          </a:xfrm>
          <a:prstGeom prst="rect">
            <a:avLst/>
          </a:prstGeom>
          <a:noFill/>
          <a:ln w="25400">
            <a:noFill/>
            <a:miter lim="800000"/>
            <a:headEnd/>
            <a:tailEnd/>
          </a:ln>
        </p:spPr>
        <p:txBody>
          <a:bodyPr lIns="0" tIns="0" rIns="0" bIns="0">
            <a:spAutoFit/>
          </a:bodyPr>
          <a:lstStyle/>
          <a:p>
            <a:pPr>
              <a:spcBef>
                <a:spcPct val="50000"/>
              </a:spcBef>
            </a:pPr>
            <a:r>
              <a:rPr lang="fr-FR" sz="800" dirty="0">
                <a:solidFill>
                  <a:schemeClr val="accent1">
                    <a:lumMod val="75000"/>
                  </a:schemeClr>
                </a:solidFill>
              </a:rPr>
              <a:t>(1) WHO </a:t>
            </a:r>
            <a:r>
              <a:rPr lang="fr-FR" sz="800" dirty="0" err="1">
                <a:solidFill>
                  <a:schemeClr val="accent1">
                    <a:lumMod val="75000"/>
                  </a:schemeClr>
                </a:solidFill>
              </a:rPr>
              <a:t>website</a:t>
            </a:r>
            <a:r>
              <a:rPr lang="fr-FR" sz="800" dirty="0">
                <a:solidFill>
                  <a:schemeClr val="accent1">
                    <a:lumMod val="75000"/>
                  </a:schemeClr>
                </a:solidFill>
              </a:rPr>
              <a:t> http://www.who.int/immunization_safety/aefi/en/ - </a:t>
            </a:r>
            <a:r>
              <a:rPr lang="fr-FR" sz="800" dirty="0" err="1">
                <a:solidFill>
                  <a:schemeClr val="accent1">
                    <a:lumMod val="75000"/>
                  </a:schemeClr>
                </a:solidFill>
              </a:rPr>
              <a:t>see</a:t>
            </a:r>
            <a:r>
              <a:rPr lang="fr-FR" sz="800" dirty="0">
                <a:solidFill>
                  <a:schemeClr val="accent1">
                    <a:lumMod val="75000"/>
                  </a:schemeClr>
                </a:solidFill>
              </a:rPr>
              <a:t> document on investigation of adverse </a:t>
            </a:r>
            <a:r>
              <a:rPr lang="fr-FR" sz="800" dirty="0" err="1">
                <a:solidFill>
                  <a:schemeClr val="accent1">
                    <a:lumMod val="75000"/>
                  </a:schemeClr>
                </a:solidFill>
              </a:rPr>
              <a:t>events</a:t>
            </a:r>
            <a:r>
              <a:rPr lang="fr-FR" sz="800" dirty="0">
                <a:solidFill>
                  <a:schemeClr val="accent1">
                    <a:lumMod val="75000"/>
                  </a:schemeClr>
                </a:solidFill>
              </a:rPr>
              <a:t> </a:t>
            </a:r>
            <a:r>
              <a:rPr lang="fr-FR" sz="800" dirty="0" err="1">
                <a:solidFill>
                  <a:schemeClr val="accent1">
                    <a:lumMod val="75000"/>
                  </a:schemeClr>
                </a:solidFill>
              </a:rPr>
              <a:t>following</a:t>
            </a:r>
            <a:r>
              <a:rPr lang="fr-FR" sz="800" dirty="0">
                <a:solidFill>
                  <a:schemeClr val="accent1">
                    <a:lumMod val="75000"/>
                  </a:schemeClr>
                </a:solidFill>
              </a:rPr>
              <a:t> immunisation http://www.who.int/vaccines-documents/DocsPDF05/792.pdf – last </a:t>
            </a:r>
            <a:r>
              <a:rPr lang="fr-FR" sz="800" dirty="0" err="1">
                <a:solidFill>
                  <a:schemeClr val="accent1">
                    <a:lumMod val="75000"/>
                  </a:schemeClr>
                </a:solidFill>
              </a:rPr>
              <a:t>accessed</a:t>
            </a:r>
            <a:r>
              <a:rPr lang="fr-FR" sz="800" dirty="0">
                <a:solidFill>
                  <a:schemeClr val="accent1">
                    <a:lumMod val="75000"/>
                  </a:schemeClr>
                </a:solidFill>
              </a:rPr>
              <a:t> August 2009; (2) UK </a:t>
            </a:r>
            <a:r>
              <a:rPr lang="fr-FR" sz="800" dirty="0" err="1">
                <a:solidFill>
                  <a:schemeClr val="accent1">
                    <a:lumMod val="75000"/>
                  </a:schemeClr>
                </a:solidFill>
              </a:rPr>
              <a:t>Department</a:t>
            </a:r>
            <a:r>
              <a:rPr lang="fr-FR" sz="800" dirty="0">
                <a:solidFill>
                  <a:schemeClr val="accent1">
                    <a:lumMod val="75000"/>
                  </a:schemeClr>
                </a:solidFill>
              </a:rPr>
              <a:t> of </a:t>
            </a:r>
            <a:r>
              <a:rPr lang="fr-FR" sz="800" dirty="0" err="1">
                <a:solidFill>
                  <a:schemeClr val="accent1">
                    <a:lumMod val="75000"/>
                  </a:schemeClr>
                </a:solidFill>
              </a:rPr>
              <a:t>Health</a:t>
            </a:r>
            <a:r>
              <a:rPr lang="fr-FR" sz="800" dirty="0">
                <a:solidFill>
                  <a:schemeClr val="accent1">
                    <a:lumMod val="75000"/>
                  </a:schemeClr>
                </a:solidFill>
              </a:rPr>
              <a:t>. Green Book « Immunisation </a:t>
            </a:r>
            <a:r>
              <a:rPr lang="fr-FR" sz="800" dirty="0" err="1">
                <a:solidFill>
                  <a:schemeClr val="accent1">
                    <a:lumMod val="75000"/>
                  </a:schemeClr>
                </a:solidFill>
              </a:rPr>
              <a:t>against</a:t>
            </a:r>
            <a:r>
              <a:rPr lang="fr-FR" sz="800" dirty="0">
                <a:solidFill>
                  <a:schemeClr val="accent1">
                    <a:lumMod val="75000"/>
                  </a:schemeClr>
                </a:solidFill>
              </a:rPr>
              <a:t> </a:t>
            </a:r>
            <a:r>
              <a:rPr lang="fr-FR" sz="800" dirty="0" err="1">
                <a:solidFill>
                  <a:schemeClr val="accent1">
                    <a:lumMod val="75000"/>
                  </a:schemeClr>
                </a:solidFill>
              </a:rPr>
              <a:t>Infectious</a:t>
            </a:r>
            <a:r>
              <a:rPr lang="fr-FR" sz="800" dirty="0">
                <a:solidFill>
                  <a:schemeClr val="accent1">
                    <a:lumMod val="75000"/>
                  </a:schemeClr>
                </a:solidFill>
              </a:rPr>
              <a:t> </a:t>
            </a:r>
            <a:r>
              <a:rPr lang="fr-FR" sz="800" dirty="0" err="1">
                <a:solidFill>
                  <a:schemeClr val="accent1">
                    <a:lumMod val="75000"/>
                  </a:schemeClr>
                </a:solidFill>
              </a:rPr>
              <a:t>Disease</a:t>
            </a:r>
            <a:r>
              <a:rPr lang="fr-FR" sz="800" dirty="0">
                <a:solidFill>
                  <a:schemeClr val="accent1">
                    <a:lumMod val="75000"/>
                  </a:schemeClr>
                </a:solidFill>
              </a:rPr>
              <a:t> »– </a:t>
            </a:r>
            <a:r>
              <a:rPr lang="fr-FR" sz="800" dirty="0" err="1">
                <a:solidFill>
                  <a:schemeClr val="accent1">
                    <a:lumMod val="75000"/>
                  </a:schemeClr>
                </a:solidFill>
              </a:rPr>
              <a:t>Chapter</a:t>
            </a:r>
            <a:r>
              <a:rPr lang="fr-FR" sz="800" dirty="0">
                <a:solidFill>
                  <a:schemeClr val="accent1">
                    <a:lumMod val="75000"/>
                  </a:schemeClr>
                </a:solidFill>
              </a:rPr>
              <a:t> 8, August 2007- http://www.dh.gov.uk/en/Publichealth/Healthprotection/Immunisation/Greenbook/index.htm - </a:t>
            </a:r>
            <a:r>
              <a:rPr lang="fr-FR" sz="800" dirty="0" err="1">
                <a:solidFill>
                  <a:schemeClr val="accent1">
                    <a:lumMod val="75000"/>
                  </a:schemeClr>
                </a:solidFill>
              </a:rPr>
              <a:t>accessed</a:t>
            </a:r>
            <a:r>
              <a:rPr lang="fr-FR" sz="800" dirty="0">
                <a:solidFill>
                  <a:schemeClr val="accent1">
                    <a:lumMod val="75000"/>
                  </a:schemeClr>
                </a:solidFill>
              </a:rPr>
              <a:t> 26 </a:t>
            </a:r>
            <a:r>
              <a:rPr lang="fr-FR" sz="800" dirty="0" err="1">
                <a:solidFill>
                  <a:schemeClr val="accent1">
                    <a:lumMod val="75000"/>
                  </a:schemeClr>
                </a:solidFill>
              </a:rPr>
              <a:t>June</a:t>
            </a:r>
            <a:r>
              <a:rPr lang="fr-FR" sz="800" dirty="0">
                <a:solidFill>
                  <a:schemeClr val="accent1">
                    <a:lumMod val="75000"/>
                  </a:schemeClr>
                </a:solidFill>
              </a:rPr>
              <a:t> 2009</a:t>
            </a:r>
          </a:p>
          <a:p>
            <a:endParaRPr lang="fr-FR" sz="800" dirty="0">
              <a:solidFill>
                <a:schemeClr val="bg2"/>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79"/>
          <p:cNvSpPr>
            <a:spLocks noChangeArrowheads="1"/>
          </p:cNvSpPr>
          <p:nvPr/>
        </p:nvSpPr>
        <p:spPr bwMode="auto">
          <a:xfrm>
            <a:off x="5427663" y="3530600"/>
            <a:ext cx="3135312" cy="331788"/>
          </a:xfrm>
          <a:prstGeom prst="rect">
            <a:avLst/>
          </a:prstGeom>
          <a:solidFill>
            <a:srgbClr val="7365A5"/>
          </a:solidFill>
          <a:ln w="25400">
            <a:noFill/>
            <a:miter lim="800000"/>
            <a:headEnd/>
            <a:tailEnd/>
          </a:ln>
        </p:spPr>
        <p:txBody>
          <a:bodyPr wrap="none" anchor="ctr"/>
          <a:lstStyle/>
          <a:p>
            <a:endParaRPr lang="en-US"/>
          </a:p>
        </p:txBody>
      </p:sp>
      <p:sp>
        <p:nvSpPr>
          <p:cNvPr id="9221" name="Rectangle 25"/>
          <p:cNvSpPr>
            <a:spLocks noChangeArrowheads="1"/>
          </p:cNvSpPr>
          <p:nvPr/>
        </p:nvSpPr>
        <p:spPr bwMode="auto">
          <a:xfrm>
            <a:off x="730250" y="2860675"/>
            <a:ext cx="484188" cy="382588"/>
          </a:xfrm>
          <a:prstGeom prst="rect">
            <a:avLst/>
          </a:prstGeom>
          <a:noFill/>
          <a:ln w="9525">
            <a:noFill/>
            <a:miter lim="800000"/>
            <a:headEnd/>
            <a:tailEnd/>
          </a:ln>
        </p:spPr>
        <p:txBody>
          <a:bodyPr lIns="0" tIns="0" rIns="0" bIns="0"/>
          <a:lstStyle/>
          <a:p>
            <a:pPr>
              <a:lnSpc>
                <a:spcPct val="85000"/>
              </a:lnSpc>
              <a:spcBef>
                <a:spcPct val="50000"/>
              </a:spcBef>
            </a:pPr>
            <a:r>
              <a:rPr lang="en-GB" sz="1700" b="1" dirty="0">
                <a:solidFill>
                  <a:srgbClr val="17286F"/>
                </a:solidFill>
              </a:rPr>
              <a:t>4 </a:t>
            </a:r>
            <a:br>
              <a:rPr lang="en-GB" sz="1700" b="1" dirty="0">
                <a:solidFill>
                  <a:srgbClr val="17286F"/>
                </a:solidFill>
              </a:rPr>
            </a:br>
            <a:r>
              <a:rPr lang="mk-MK" sz="1100" b="1" dirty="0" smtClean="0">
                <a:solidFill>
                  <a:srgbClr val="17286F"/>
                </a:solidFill>
              </a:rPr>
              <a:t>случаи</a:t>
            </a:r>
            <a:r>
              <a:rPr lang="en-GB" sz="1000" b="1" dirty="0">
                <a:solidFill>
                  <a:srgbClr val="17286F"/>
                </a:solidFill>
              </a:rPr>
              <a:t/>
            </a:r>
            <a:br>
              <a:rPr lang="en-GB" sz="1000" b="1" dirty="0">
                <a:solidFill>
                  <a:srgbClr val="17286F"/>
                </a:solidFill>
              </a:rPr>
            </a:br>
            <a:endParaRPr lang="en-GB" sz="1000" b="1" dirty="0">
              <a:solidFill>
                <a:srgbClr val="17286F"/>
              </a:solidFill>
            </a:endParaRPr>
          </a:p>
        </p:txBody>
      </p:sp>
      <p:sp>
        <p:nvSpPr>
          <p:cNvPr id="9222" name="Rectangle 25"/>
          <p:cNvSpPr>
            <a:spLocks noChangeArrowheads="1"/>
          </p:cNvSpPr>
          <p:nvPr/>
        </p:nvSpPr>
        <p:spPr bwMode="auto">
          <a:xfrm>
            <a:off x="1366838" y="2852738"/>
            <a:ext cx="534987" cy="382587"/>
          </a:xfrm>
          <a:prstGeom prst="rect">
            <a:avLst/>
          </a:prstGeom>
          <a:noFill/>
          <a:ln w="9525">
            <a:noFill/>
            <a:miter lim="800000"/>
            <a:headEnd/>
            <a:tailEnd/>
          </a:ln>
        </p:spPr>
        <p:txBody>
          <a:bodyPr lIns="0" tIns="0" rIns="0" bIns="0"/>
          <a:lstStyle/>
          <a:p>
            <a:pPr>
              <a:lnSpc>
                <a:spcPct val="85000"/>
              </a:lnSpc>
              <a:spcBef>
                <a:spcPct val="50000"/>
              </a:spcBef>
            </a:pPr>
            <a:r>
              <a:rPr lang="en-GB" sz="1700" b="1" dirty="0">
                <a:solidFill>
                  <a:srgbClr val="17286F"/>
                </a:solidFill>
              </a:rPr>
              <a:t>29</a:t>
            </a:r>
            <a:r>
              <a:rPr lang="en-GB" sz="1600" b="1" dirty="0">
                <a:solidFill>
                  <a:srgbClr val="17286F"/>
                </a:solidFill>
              </a:rPr>
              <a:t> </a:t>
            </a:r>
            <a:r>
              <a:rPr lang="mk-MK" sz="1100" b="1" dirty="0" smtClean="0">
                <a:solidFill>
                  <a:srgbClr val="17286F"/>
                </a:solidFill>
              </a:rPr>
              <a:t>случаи</a:t>
            </a:r>
            <a:r>
              <a:rPr lang="en-GB" sz="1000" b="1" dirty="0" smtClean="0">
                <a:solidFill>
                  <a:srgbClr val="17286F"/>
                </a:solidFill>
              </a:rPr>
              <a:t> </a:t>
            </a:r>
            <a:endParaRPr lang="en-GB" sz="1000" b="1" dirty="0">
              <a:solidFill>
                <a:srgbClr val="17286F"/>
              </a:solidFill>
            </a:endParaRPr>
          </a:p>
        </p:txBody>
      </p:sp>
      <p:sp>
        <p:nvSpPr>
          <p:cNvPr id="9223" name="Rectangle 5"/>
          <p:cNvSpPr>
            <a:spLocks noChangeArrowheads="1"/>
          </p:cNvSpPr>
          <p:nvPr/>
        </p:nvSpPr>
        <p:spPr bwMode="auto">
          <a:xfrm rot="5400000">
            <a:off x="7304881" y="1015207"/>
            <a:ext cx="627063" cy="1879600"/>
          </a:xfrm>
          <a:prstGeom prst="rect">
            <a:avLst/>
          </a:prstGeom>
          <a:solidFill>
            <a:srgbClr val="7466A6"/>
          </a:solidFill>
          <a:ln w="25400">
            <a:noFill/>
            <a:miter lim="800000"/>
            <a:headEnd/>
            <a:tailEnd/>
          </a:ln>
        </p:spPr>
        <p:txBody>
          <a:bodyPr wrap="none" anchor="ctr"/>
          <a:lstStyle/>
          <a:p>
            <a:endParaRPr lang="en-US"/>
          </a:p>
        </p:txBody>
      </p:sp>
      <p:sp>
        <p:nvSpPr>
          <p:cNvPr id="9224" name="Rectangle 6"/>
          <p:cNvSpPr>
            <a:spLocks noChangeArrowheads="1"/>
          </p:cNvSpPr>
          <p:nvPr/>
        </p:nvSpPr>
        <p:spPr bwMode="auto">
          <a:xfrm>
            <a:off x="379413" y="414338"/>
            <a:ext cx="8383587" cy="1081087"/>
          </a:xfrm>
          <a:prstGeom prst="rect">
            <a:avLst/>
          </a:prstGeom>
          <a:noFill/>
          <a:ln w="9525">
            <a:noFill/>
            <a:miter lim="800000"/>
            <a:headEnd/>
            <a:tailEnd/>
          </a:ln>
        </p:spPr>
        <p:txBody>
          <a:bodyPr anchor="ctr"/>
          <a:lstStyle/>
          <a:p>
            <a:pPr eaLnBrk="1" hangingPunct="1"/>
            <a:r>
              <a:rPr lang="mk-MK" sz="2000" dirty="0" smtClean="0">
                <a:solidFill>
                  <a:srgbClr val="17286F"/>
                </a:solidFill>
                <a:latin typeface="Arial Black" pitchFamily="34" charset="0"/>
              </a:rPr>
              <a:t>Кога голема популација е вакцинирана, природното појавување на болести е веројатно дека ќе коинцидира со вакцинацијата</a:t>
            </a:r>
            <a:endParaRPr lang="en-GB" sz="2400" dirty="0">
              <a:solidFill>
                <a:srgbClr val="FF0000"/>
              </a:solidFill>
              <a:latin typeface="Arial Black" pitchFamily="34" charset="0"/>
            </a:endParaRPr>
          </a:p>
        </p:txBody>
      </p:sp>
      <p:sp>
        <p:nvSpPr>
          <p:cNvPr id="9225" name="Rectangle 8"/>
          <p:cNvSpPr>
            <a:spLocks noChangeArrowheads="1"/>
          </p:cNvSpPr>
          <p:nvPr/>
        </p:nvSpPr>
        <p:spPr bwMode="auto">
          <a:xfrm rot="5400000">
            <a:off x="5616575" y="1450976"/>
            <a:ext cx="839787" cy="1211262"/>
          </a:xfrm>
          <a:prstGeom prst="rect">
            <a:avLst/>
          </a:prstGeom>
          <a:solidFill>
            <a:srgbClr val="7466A6"/>
          </a:solidFill>
          <a:ln w="25400">
            <a:noFill/>
            <a:miter lim="800000"/>
            <a:headEnd/>
            <a:tailEnd/>
          </a:ln>
        </p:spPr>
        <p:txBody>
          <a:bodyPr rot="10800000" vert="eaVert" wrap="none" anchor="ctr"/>
          <a:lstStyle/>
          <a:p>
            <a:pPr algn="ctr"/>
            <a:endParaRPr lang="en-US"/>
          </a:p>
        </p:txBody>
      </p:sp>
      <p:sp>
        <p:nvSpPr>
          <p:cNvPr id="9226" name="Rectangle 10"/>
          <p:cNvSpPr>
            <a:spLocks noChangeArrowheads="1"/>
          </p:cNvSpPr>
          <p:nvPr/>
        </p:nvSpPr>
        <p:spPr bwMode="auto">
          <a:xfrm>
            <a:off x="5419725" y="2603500"/>
            <a:ext cx="333425" cy="126188"/>
          </a:xfrm>
          <a:prstGeom prst="rect">
            <a:avLst/>
          </a:prstGeom>
          <a:noFill/>
          <a:ln w="9525">
            <a:noFill/>
            <a:miter lim="800000"/>
            <a:headEnd/>
            <a:tailEnd/>
          </a:ln>
        </p:spPr>
        <p:txBody>
          <a:bodyPr wrap="none" lIns="0" tIns="0" rIns="0" bIns="0">
            <a:spAutoFit/>
          </a:bodyPr>
          <a:lstStyle/>
          <a:p>
            <a:pPr eaLnBrk="1" hangingPunct="1">
              <a:lnSpc>
                <a:spcPct val="80000"/>
              </a:lnSpc>
              <a:spcBef>
                <a:spcPct val="20000"/>
              </a:spcBef>
            </a:pPr>
            <a:r>
              <a:rPr lang="mk-MK" sz="1000" b="1" dirty="0" smtClean="0">
                <a:solidFill>
                  <a:srgbClr val="17286F"/>
                </a:solidFill>
              </a:rPr>
              <a:t>Астма</a:t>
            </a:r>
            <a:endParaRPr lang="en-GB" sz="1000" b="1" dirty="0">
              <a:solidFill>
                <a:srgbClr val="17286F"/>
              </a:solidFill>
            </a:endParaRPr>
          </a:p>
        </p:txBody>
      </p:sp>
      <p:sp>
        <p:nvSpPr>
          <p:cNvPr id="9227" name="Rectangle 11"/>
          <p:cNvSpPr>
            <a:spLocks noChangeArrowheads="1"/>
          </p:cNvSpPr>
          <p:nvPr/>
        </p:nvSpPr>
        <p:spPr bwMode="auto">
          <a:xfrm>
            <a:off x="5419725" y="2913063"/>
            <a:ext cx="488916" cy="126188"/>
          </a:xfrm>
          <a:prstGeom prst="rect">
            <a:avLst/>
          </a:prstGeom>
          <a:noFill/>
          <a:ln w="9525">
            <a:noFill/>
            <a:miter lim="800000"/>
            <a:headEnd/>
            <a:tailEnd/>
          </a:ln>
        </p:spPr>
        <p:txBody>
          <a:bodyPr wrap="none" lIns="0" tIns="0" rIns="0" bIns="0">
            <a:spAutoFit/>
          </a:bodyPr>
          <a:lstStyle/>
          <a:p>
            <a:pPr eaLnBrk="1" hangingPunct="1">
              <a:lnSpc>
                <a:spcPct val="80000"/>
              </a:lnSpc>
              <a:spcBef>
                <a:spcPct val="20000"/>
              </a:spcBef>
            </a:pPr>
            <a:r>
              <a:rPr lang="mk-MK" sz="1000" b="1" dirty="0" smtClean="0">
                <a:solidFill>
                  <a:srgbClr val="17286F"/>
                </a:solidFill>
              </a:rPr>
              <a:t>Алергија</a:t>
            </a:r>
            <a:endParaRPr lang="en-GB" sz="1000" b="1" dirty="0">
              <a:solidFill>
                <a:srgbClr val="17286F"/>
              </a:solidFill>
            </a:endParaRPr>
          </a:p>
        </p:txBody>
      </p:sp>
      <p:sp>
        <p:nvSpPr>
          <p:cNvPr id="9228" name="Rectangle 12"/>
          <p:cNvSpPr>
            <a:spLocks noChangeArrowheads="1"/>
          </p:cNvSpPr>
          <p:nvPr/>
        </p:nvSpPr>
        <p:spPr bwMode="auto">
          <a:xfrm>
            <a:off x="5527675" y="3654425"/>
            <a:ext cx="553037" cy="126188"/>
          </a:xfrm>
          <a:prstGeom prst="rect">
            <a:avLst/>
          </a:prstGeom>
          <a:noFill/>
          <a:ln w="9525">
            <a:noFill/>
            <a:miter lim="800000"/>
            <a:headEnd/>
            <a:tailEnd/>
          </a:ln>
        </p:spPr>
        <p:txBody>
          <a:bodyPr wrap="none" lIns="0" tIns="0" rIns="0" bIns="0">
            <a:spAutoFit/>
          </a:bodyPr>
          <a:lstStyle/>
          <a:p>
            <a:pPr eaLnBrk="1" hangingPunct="1">
              <a:lnSpc>
                <a:spcPct val="80000"/>
              </a:lnSpc>
              <a:spcBef>
                <a:spcPct val="20000"/>
              </a:spcBef>
            </a:pPr>
            <a:r>
              <a:rPr lang="mk-MK" sz="1000" b="1" dirty="0" smtClean="0">
                <a:solidFill>
                  <a:schemeClr val="bg1"/>
                </a:solidFill>
              </a:rPr>
              <a:t>Дијабетес</a:t>
            </a:r>
            <a:endParaRPr lang="en-GB" sz="1000" b="1" dirty="0">
              <a:solidFill>
                <a:schemeClr val="bg1"/>
              </a:solidFill>
            </a:endParaRPr>
          </a:p>
        </p:txBody>
      </p:sp>
      <p:sp>
        <p:nvSpPr>
          <p:cNvPr id="9229" name="Rectangle 13"/>
          <p:cNvSpPr>
            <a:spLocks noChangeArrowheads="1"/>
          </p:cNvSpPr>
          <p:nvPr/>
        </p:nvSpPr>
        <p:spPr bwMode="auto">
          <a:xfrm>
            <a:off x="5448300" y="3230563"/>
            <a:ext cx="1239838" cy="246221"/>
          </a:xfrm>
          <a:prstGeom prst="rect">
            <a:avLst/>
          </a:prstGeom>
          <a:noFill/>
          <a:ln w="9525">
            <a:noFill/>
            <a:miter lim="800000"/>
            <a:headEnd/>
            <a:tailEnd/>
          </a:ln>
        </p:spPr>
        <p:txBody>
          <a:bodyPr lIns="0" tIns="0" rIns="0" bIns="0">
            <a:spAutoFit/>
          </a:bodyPr>
          <a:lstStyle/>
          <a:p>
            <a:pPr eaLnBrk="1" hangingPunct="1">
              <a:lnSpc>
                <a:spcPct val="80000"/>
              </a:lnSpc>
              <a:spcBef>
                <a:spcPct val="20000"/>
              </a:spcBef>
            </a:pPr>
            <a:r>
              <a:rPr lang="mk-MK" sz="1000" b="1" dirty="0" err="1" smtClean="0">
                <a:solidFill>
                  <a:srgbClr val="17286F"/>
                </a:solidFill>
              </a:rPr>
              <a:t>Воспалителна</a:t>
            </a:r>
            <a:r>
              <a:rPr lang="mk-MK" sz="1000" b="1" dirty="0" smtClean="0">
                <a:solidFill>
                  <a:srgbClr val="17286F"/>
                </a:solidFill>
              </a:rPr>
              <a:t> болест на цревата</a:t>
            </a:r>
            <a:endParaRPr lang="en-GB" sz="1000" b="1" dirty="0">
              <a:solidFill>
                <a:srgbClr val="17286F"/>
              </a:solidFill>
            </a:endParaRPr>
          </a:p>
        </p:txBody>
      </p:sp>
      <p:sp>
        <p:nvSpPr>
          <p:cNvPr id="9230" name="Rectangle 14"/>
          <p:cNvSpPr>
            <a:spLocks noChangeArrowheads="1"/>
          </p:cNvSpPr>
          <p:nvPr/>
        </p:nvSpPr>
        <p:spPr bwMode="auto">
          <a:xfrm>
            <a:off x="5419725" y="3967163"/>
            <a:ext cx="668453" cy="126188"/>
          </a:xfrm>
          <a:prstGeom prst="rect">
            <a:avLst/>
          </a:prstGeom>
          <a:noFill/>
          <a:ln w="9525">
            <a:noFill/>
            <a:miter lim="800000"/>
            <a:headEnd/>
            <a:tailEnd/>
          </a:ln>
        </p:spPr>
        <p:txBody>
          <a:bodyPr wrap="none" lIns="0" tIns="0" rIns="0" bIns="0">
            <a:spAutoFit/>
          </a:bodyPr>
          <a:lstStyle/>
          <a:p>
            <a:pPr eaLnBrk="1" hangingPunct="1">
              <a:lnSpc>
                <a:spcPct val="80000"/>
              </a:lnSpc>
              <a:spcBef>
                <a:spcPct val="20000"/>
              </a:spcBef>
            </a:pPr>
            <a:r>
              <a:rPr lang="mk-MK" sz="1000" b="1" dirty="0" err="1" smtClean="0">
                <a:solidFill>
                  <a:srgbClr val="17286F"/>
                </a:solidFill>
              </a:rPr>
              <a:t>Тироидитис</a:t>
            </a:r>
            <a:endParaRPr lang="en-GB" sz="1000" b="1" dirty="0">
              <a:solidFill>
                <a:srgbClr val="17286F"/>
              </a:solidFill>
            </a:endParaRPr>
          </a:p>
        </p:txBody>
      </p:sp>
      <p:sp>
        <p:nvSpPr>
          <p:cNvPr id="9231" name="Rectangle 15"/>
          <p:cNvSpPr>
            <a:spLocks noChangeArrowheads="1"/>
          </p:cNvSpPr>
          <p:nvPr/>
        </p:nvSpPr>
        <p:spPr bwMode="auto">
          <a:xfrm>
            <a:off x="5527675" y="1992313"/>
            <a:ext cx="666750" cy="152400"/>
          </a:xfrm>
          <a:prstGeom prst="rect">
            <a:avLst/>
          </a:prstGeom>
          <a:noFill/>
          <a:ln w="9525">
            <a:noFill/>
            <a:miter lim="800000"/>
            <a:headEnd/>
            <a:tailEnd/>
          </a:ln>
        </p:spPr>
        <p:txBody>
          <a:bodyPr lIns="0" tIns="0" rIns="0" bIns="0">
            <a:spAutoFit/>
          </a:bodyPr>
          <a:lstStyle/>
          <a:p>
            <a:r>
              <a:rPr lang="mk-MK" sz="1000" b="1" dirty="0" smtClean="0">
                <a:solidFill>
                  <a:schemeClr val="bg1"/>
                </a:solidFill>
              </a:rPr>
              <a:t>Болест</a:t>
            </a:r>
            <a:endParaRPr lang="en-GB" sz="1000" b="1" dirty="0">
              <a:solidFill>
                <a:schemeClr val="bg1"/>
              </a:solidFill>
            </a:endParaRPr>
          </a:p>
        </p:txBody>
      </p:sp>
      <p:sp>
        <p:nvSpPr>
          <p:cNvPr id="9232" name="Rectangle 16"/>
          <p:cNvSpPr>
            <a:spLocks noChangeArrowheads="1"/>
          </p:cNvSpPr>
          <p:nvPr/>
        </p:nvSpPr>
        <p:spPr bwMode="auto">
          <a:xfrm>
            <a:off x="6675438" y="1709738"/>
            <a:ext cx="1870075" cy="498598"/>
          </a:xfrm>
          <a:prstGeom prst="rect">
            <a:avLst/>
          </a:prstGeom>
          <a:noFill/>
          <a:ln w="9525">
            <a:noFill/>
            <a:miter lim="800000"/>
            <a:headEnd/>
            <a:tailEnd/>
          </a:ln>
        </p:spPr>
        <p:txBody>
          <a:bodyPr lIns="0" tIns="0" rIns="0" bIns="0">
            <a:spAutoFit/>
          </a:bodyPr>
          <a:lstStyle/>
          <a:p>
            <a:pPr algn="ctr" eaLnBrk="1" hangingPunct="1">
              <a:lnSpc>
                <a:spcPct val="90000"/>
              </a:lnSpc>
            </a:pPr>
            <a:r>
              <a:rPr lang="mk-MK" sz="900" b="1" dirty="0" smtClean="0">
                <a:solidFill>
                  <a:schemeClr val="bg1"/>
                </a:solidFill>
              </a:rPr>
              <a:t>Дијагностицирани случаи по инјекција на </a:t>
            </a:r>
            <a:r>
              <a:rPr lang="en-GB" sz="900" b="1" dirty="0" smtClean="0">
                <a:solidFill>
                  <a:schemeClr val="bg1"/>
                </a:solidFill>
              </a:rPr>
              <a:t>placebo </a:t>
            </a:r>
            <a:r>
              <a:rPr lang="mk-MK" sz="900" b="1" dirty="0" smtClean="0">
                <a:solidFill>
                  <a:schemeClr val="bg1"/>
                </a:solidFill>
              </a:rPr>
              <a:t>кај 1 милион адолесценти и млади девојки</a:t>
            </a:r>
            <a:r>
              <a:rPr lang="en-GB" sz="900" b="1" dirty="0" smtClean="0">
                <a:solidFill>
                  <a:schemeClr val="bg1"/>
                </a:solidFill>
              </a:rPr>
              <a:t>/ </a:t>
            </a:r>
            <a:r>
              <a:rPr lang="mk-MK" sz="900" b="1" dirty="0" smtClean="0">
                <a:solidFill>
                  <a:schemeClr val="bg1"/>
                </a:solidFill>
              </a:rPr>
              <a:t>период на </a:t>
            </a:r>
            <a:r>
              <a:rPr lang="mk-MK" sz="900" b="1" dirty="0" err="1" smtClean="0">
                <a:solidFill>
                  <a:schemeClr val="bg1"/>
                </a:solidFill>
              </a:rPr>
              <a:t>обсервација</a:t>
            </a:r>
            <a:endParaRPr lang="en-GB" sz="900" b="1" dirty="0">
              <a:solidFill>
                <a:schemeClr val="bg1"/>
              </a:solidFill>
            </a:endParaRPr>
          </a:p>
        </p:txBody>
      </p:sp>
      <p:sp>
        <p:nvSpPr>
          <p:cNvPr id="9233" name="Rectangle 17"/>
          <p:cNvSpPr>
            <a:spLocks noChangeArrowheads="1"/>
          </p:cNvSpPr>
          <p:nvPr/>
        </p:nvSpPr>
        <p:spPr bwMode="auto">
          <a:xfrm>
            <a:off x="5419725" y="4276725"/>
            <a:ext cx="939360" cy="126188"/>
          </a:xfrm>
          <a:prstGeom prst="rect">
            <a:avLst/>
          </a:prstGeom>
          <a:noFill/>
          <a:ln w="9525">
            <a:noFill/>
            <a:miter lim="800000"/>
            <a:headEnd/>
            <a:tailEnd/>
          </a:ln>
        </p:spPr>
        <p:txBody>
          <a:bodyPr wrap="none" lIns="0" tIns="0" rIns="0" bIns="0">
            <a:spAutoFit/>
          </a:bodyPr>
          <a:lstStyle/>
          <a:p>
            <a:pPr eaLnBrk="1" hangingPunct="1">
              <a:lnSpc>
                <a:spcPct val="80000"/>
              </a:lnSpc>
              <a:spcBef>
                <a:spcPct val="20000"/>
              </a:spcBef>
            </a:pPr>
            <a:r>
              <a:rPr lang="mk-MK" sz="1000" b="1" dirty="0" smtClean="0">
                <a:solidFill>
                  <a:srgbClr val="17286F"/>
                </a:solidFill>
              </a:rPr>
              <a:t>Системски Лупус</a:t>
            </a:r>
            <a:endParaRPr lang="en-GB" sz="1000" b="1" dirty="0">
              <a:solidFill>
                <a:srgbClr val="17286F"/>
              </a:solidFill>
            </a:endParaRPr>
          </a:p>
        </p:txBody>
      </p:sp>
      <p:sp>
        <p:nvSpPr>
          <p:cNvPr id="9234" name="Rectangle 18"/>
          <p:cNvSpPr>
            <a:spLocks noChangeArrowheads="1"/>
          </p:cNvSpPr>
          <p:nvPr/>
        </p:nvSpPr>
        <p:spPr bwMode="auto">
          <a:xfrm>
            <a:off x="5419725" y="4587875"/>
            <a:ext cx="1218282" cy="246221"/>
          </a:xfrm>
          <a:prstGeom prst="rect">
            <a:avLst/>
          </a:prstGeom>
          <a:noFill/>
          <a:ln w="9525">
            <a:noFill/>
            <a:miter lim="800000"/>
            <a:headEnd/>
            <a:tailEnd/>
          </a:ln>
        </p:spPr>
        <p:txBody>
          <a:bodyPr wrap="none" lIns="0" tIns="0" rIns="0" bIns="0">
            <a:spAutoFit/>
          </a:bodyPr>
          <a:lstStyle/>
          <a:p>
            <a:pPr eaLnBrk="1" hangingPunct="1">
              <a:lnSpc>
                <a:spcPct val="80000"/>
              </a:lnSpc>
              <a:spcBef>
                <a:spcPct val="20000"/>
              </a:spcBef>
            </a:pPr>
            <a:r>
              <a:rPr lang="mk-MK" sz="1000" b="1" dirty="0" err="1" smtClean="0">
                <a:solidFill>
                  <a:srgbClr val="17286F"/>
                </a:solidFill>
              </a:rPr>
              <a:t>Мултипла</a:t>
            </a:r>
            <a:r>
              <a:rPr lang="mk-MK" sz="1000" b="1" dirty="0" smtClean="0">
                <a:solidFill>
                  <a:srgbClr val="17286F"/>
                </a:solidFill>
              </a:rPr>
              <a:t> Склероза</a:t>
            </a:r>
            <a:r>
              <a:rPr lang="en-GB" sz="1000" b="1" dirty="0" smtClean="0">
                <a:solidFill>
                  <a:srgbClr val="17286F"/>
                </a:solidFill>
              </a:rPr>
              <a:t>/ </a:t>
            </a:r>
            <a:r>
              <a:rPr lang="en-GB" sz="1000" b="1" dirty="0">
                <a:solidFill>
                  <a:srgbClr val="17286F"/>
                </a:solidFill>
              </a:rPr>
              <a:t/>
            </a:r>
            <a:br>
              <a:rPr lang="en-GB" sz="1000" b="1" dirty="0">
                <a:solidFill>
                  <a:srgbClr val="17286F"/>
                </a:solidFill>
              </a:rPr>
            </a:br>
            <a:r>
              <a:rPr lang="mk-MK" sz="1000" b="1" dirty="0" smtClean="0">
                <a:solidFill>
                  <a:srgbClr val="17286F"/>
                </a:solidFill>
              </a:rPr>
              <a:t>Оптички Невритис</a:t>
            </a:r>
            <a:endParaRPr lang="en-GB" sz="1000" b="1" dirty="0">
              <a:solidFill>
                <a:srgbClr val="17286F"/>
              </a:solidFill>
            </a:endParaRPr>
          </a:p>
        </p:txBody>
      </p:sp>
      <p:sp>
        <p:nvSpPr>
          <p:cNvPr id="9235" name="Line 19"/>
          <p:cNvSpPr>
            <a:spLocks noChangeShapeType="1"/>
          </p:cNvSpPr>
          <p:nvPr/>
        </p:nvSpPr>
        <p:spPr bwMode="auto">
          <a:xfrm>
            <a:off x="5434013" y="2809875"/>
            <a:ext cx="3124200" cy="1588"/>
          </a:xfrm>
          <a:prstGeom prst="line">
            <a:avLst/>
          </a:prstGeom>
          <a:noFill/>
          <a:ln w="6350">
            <a:solidFill>
              <a:srgbClr val="000000"/>
            </a:solidFill>
            <a:round/>
            <a:headEnd/>
            <a:tailEnd/>
          </a:ln>
        </p:spPr>
        <p:txBody>
          <a:bodyPr/>
          <a:lstStyle/>
          <a:p>
            <a:endParaRPr lang="mk-MK"/>
          </a:p>
        </p:txBody>
      </p:sp>
      <p:sp>
        <p:nvSpPr>
          <p:cNvPr id="9236" name="Line 20"/>
          <p:cNvSpPr>
            <a:spLocks noChangeShapeType="1"/>
          </p:cNvSpPr>
          <p:nvPr/>
        </p:nvSpPr>
        <p:spPr bwMode="auto">
          <a:xfrm>
            <a:off x="5434013" y="3125788"/>
            <a:ext cx="3124200" cy="1587"/>
          </a:xfrm>
          <a:prstGeom prst="line">
            <a:avLst/>
          </a:prstGeom>
          <a:noFill/>
          <a:ln w="6350">
            <a:solidFill>
              <a:srgbClr val="000000"/>
            </a:solidFill>
            <a:round/>
            <a:headEnd/>
            <a:tailEnd/>
          </a:ln>
        </p:spPr>
        <p:txBody>
          <a:bodyPr/>
          <a:lstStyle/>
          <a:p>
            <a:endParaRPr lang="mk-MK"/>
          </a:p>
        </p:txBody>
      </p:sp>
      <p:sp>
        <p:nvSpPr>
          <p:cNvPr id="9237" name="Line 21"/>
          <p:cNvSpPr>
            <a:spLocks noChangeShapeType="1"/>
          </p:cNvSpPr>
          <p:nvPr/>
        </p:nvSpPr>
        <p:spPr bwMode="auto">
          <a:xfrm>
            <a:off x="5434013" y="3529013"/>
            <a:ext cx="3124200" cy="1587"/>
          </a:xfrm>
          <a:prstGeom prst="line">
            <a:avLst/>
          </a:prstGeom>
          <a:noFill/>
          <a:ln w="6350">
            <a:solidFill>
              <a:srgbClr val="000000"/>
            </a:solidFill>
            <a:round/>
            <a:headEnd/>
            <a:tailEnd/>
          </a:ln>
        </p:spPr>
        <p:txBody>
          <a:bodyPr/>
          <a:lstStyle/>
          <a:p>
            <a:endParaRPr lang="mk-MK"/>
          </a:p>
        </p:txBody>
      </p:sp>
      <p:sp>
        <p:nvSpPr>
          <p:cNvPr id="9238" name="Line 22"/>
          <p:cNvSpPr>
            <a:spLocks noChangeShapeType="1"/>
          </p:cNvSpPr>
          <p:nvPr/>
        </p:nvSpPr>
        <p:spPr bwMode="auto">
          <a:xfrm>
            <a:off x="5434013" y="3862388"/>
            <a:ext cx="3124200" cy="1587"/>
          </a:xfrm>
          <a:prstGeom prst="line">
            <a:avLst/>
          </a:prstGeom>
          <a:noFill/>
          <a:ln w="6350">
            <a:solidFill>
              <a:srgbClr val="000000"/>
            </a:solidFill>
            <a:round/>
            <a:headEnd/>
            <a:tailEnd/>
          </a:ln>
        </p:spPr>
        <p:txBody>
          <a:bodyPr/>
          <a:lstStyle/>
          <a:p>
            <a:endParaRPr lang="mk-MK"/>
          </a:p>
        </p:txBody>
      </p:sp>
      <p:sp>
        <p:nvSpPr>
          <p:cNvPr id="9239" name="Line 23"/>
          <p:cNvSpPr>
            <a:spLocks noChangeShapeType="1"/>
          </p:cNvSpPr>
          <p:nvPr/>
        </p:nvSpPr>
        <p:spPr bwMode="auto">
          <a:xfrm>
            <a:off x="5434013" y="4184650"/>
            <a:ext cx="3124200" cy="1588"/>
          </a:xfrm>
          <a:prstGeom prst="line">
            <a:avLst/>
          </a:prstGeom>
          <a:noFill/>
          <a:ln w="6350">
            <a:solidFill>
              <a:srgbClr val="000000"/>
            </a:solidFill>
            <a:round/>
            <a:headEnd/>
            <a:tailEnd/>
          </a:ln>
        </p:spPr>
        <p:txBody>
          <a:bodyPr/>
          <a:lstStyle/>
          <a:p>
            <a:endParaRPr lang="mk-MK"/>
          </a:p>
        </p:txBody>
      </p:sp>
      <p:sp>
        <p:nvSpPr>
          <p:cNvPr id="9240" name="Line 24"/>
          <p:cNvSpPr>
            <a:spLocks noChangeShapeType="1"/>
          </p:cNvSpPr>
          <p:nvPr/>
        </p:nvSpPr>
        <p:spPr bwMode="auto">
          <a:xfrm>
            <a:off x="5434013" y="4483100"/>
            <a:ext cx="3124200" cy="1588"/>
          </a:xfrm>
          <a:prstGeom prst="line">
            <a:avLst/>
          </a:prstGeom>
          <a:noFill/>
          <a:ln w="6350">
            <a:solidFill>
              <a:srgbClr val="000000"/>
            </a:solidFill>
            <a:round/>
            <a:headEnd/>
            <a:tailEnd/>
          </a:ln>
        </p:spPr>
        <p:txBody>
          <a:bodyPr/>
          <a:lstStyle/>
          <a:p>
            <a:endParaRPr lang="mk-MK"/>
          </a:p>
        </p:txBody>
      </p:sp>
      <p:sp>
        <p:nvSpPr>
          <p:cNvPr id="9241" name="Line 25"/>
          <p:cNvSpPr>
            <a:spLocks noChangeShapeType="1"/>
          </p:cNvSpPr>
          <p:nvPr/>
        </p:nvSpPr>
        <p:spPr bwMode="auto">
          <a:xfrm>
            <a:off x="5434013" y="4908550"/>
            <a:ext cx="3124200" cy="1588"/>
          </a:xfrm>
          <a:prstGeom prst="line">
            <a:avLst/>
          </a:prstGeom>
          <a:noFill/>
          <a:ln w="19050">
            <a:solidFill>
              <a:srgbClr val="000000"/>
            </a:solidFill>
            <a:round/>
            <a:headEnd/>
            <a:tailEnd/>
          </a:ln>
        </p:spPr>
        <p:txBody>
          <a:bodyPr/>
          <a:lstStyle/>
          <a:p>
            <a:endParaRPr lang="mk-MK"/>
          </a:p>
        </p:txBody>
      </p:sp>
      <p:sp>
        <p:nvSpPr>
          <p:cNvPr id="9242" name="Rectangle 26"/>
          <p:cNvSpPr>
            <a:spLocks noChangeArrowheads="1"/>
          </p:cNvSpPr>
          <p:nvPr/>
        </p:nvSpPr>
        <p:spPr bwMode="auto">
          <a:xfrm>
            <a:off x="6967538" y="2576513"/>
            <a:ext cx="141287" cy="152400"/>
          </a:xfrm>
          <a:prstGeom prst="rect">
            <a:avLst/>
          </a:prstGeom>
          <a:noFill/>
          <a:ln w="9525">
            <a:noFill/>
            <a:miter lim="800000"/>
            <a:headEnd/>
            <a:tailEnd/>
          </a:ln>
        </p:spPr>
        <p:txBody>
          <a:bodyPr wrap="none" lIns="0" tIns="0" rIns="0" bIns="0">
            <a:spAutoFit/>
          </a:bodyPr>
          <a:lstStyle/>
          <a:p>
            <a:pPr eaLnBrk="1" hangingPunct="1"/>
            <a:r>
              <a:rPr lang="en-GB" sz="1000" b="1">
                <a:solidFill>
                  <a:srgbClr val="17286F"/>
                </a:solidFill>
              </a:rPr>
              <a:t>27</a:t>
            </a:r>
          </a:p>
        </p:txBody>
      </p:sp>
      <p:sp>
        <p:nvSpPr>
          <p:cNvPr id="9243" name="Rectangle 27"/>
          <p:cNvSpPr>
            <a:spLocks noChangeArrowheads="1"/>
          </p:cNvSpPr>
          <p:nvPr/>
        </p:nvSpPr>
        <p:spPr bwMode="auto">
          <a:xfrm>
            <a:off x="6967538" y="2897188"/>
            <a:ext cx="141287" cy="152400"/>
          </a:xfrm>
          <a:prstGeom prst="rect">
            <a:avLst/>
          </a:prstGeom>
          <a:noFill/>
          <a:ln w="9525">
            <a:noFill/>
            <a:miter lim="800000"/>
            <a:headEnd/>
            <a:tailEnd/>
          </a:ln>
        </p:spPr>
        <p:txBody>
          <a:bodyPr wrap="none" lIns="0" tIns="0" rIns="0" bIns="0">
            <a:spAutoFit/>
          </a:bodyPr>
          <a:lstStyle/>
          <a:p>
            <a:pPr eaLnBrk="1" hangingPunct="1"/>
            <a:r>
              <a:rPr lang="en-GB" sz="1000" b="1">
                <a:solidFill>
                  <a:srgbClr val="17286F"/>
                </a:solidFill>
              </a:rPr>
              <a:t>15</a:t>
            </a:r>
          </a:p>
        </p:txBody>
      </p:sp>
      <p:sp>
        <p:nvSpPr>
          <p:cNvPr id="9244" name="Rectangle 28"/>
          <p:cNvSpPr>
            <a:spLocks noChangeArrowheads="1"/>
          </p:cNvSpPr>
          <p:nvPr/>
        </p:nvSpPr>
        <p:spPr bwMode="auto">
          <a:xfrm>
            <a:off x="7024688" y="3255963"/>
            <a:ext cx="69850" cy="152400"/>
          </a:xfrm>
          <a:prstGeom prst="rect">
            <a:avLst/>
          </a:prstGeom>
          <a:noFill/>
          <a:ln w="9525">
            <a:noFill/>
            <a:miter lim="800000"/>
            <a:headEnd/>
            <a:tailEnd/>
          </a:ln>
        </p:spPr>
        <p:txBody>
          <a:bodyPr wrap="none" lIns="0" tIns="0" rIns="0" bIns="0">
            <a:spAutoFit/>
          </a:bodyPr>
          <a:lstStyle/>
          <a:p>
            <a:pPr eaLnBrk="1" hangingPunct="1"/>
            <a:r>
              <a:rPr lang="en-GB" sz="1000" b="1">
                <a:solidFill>
                  <a:srgbClr val="17286F"/>
                </a:solidFill>
              </a:rPr>
              <a:t>2</a:t>
            </a:r>
          </a:p>
        </p:txBody>
      </p:sp>
      <p:sp>
        <p:nvSpPr>
          <p:cNvPr id="9245" name="Rectangle 29"/>
          <p:cNvSpPr>
            <a:spLocks noChangeArrowheads="1"/>
          </p:cNvSpPr>
          <p:nvPr/>
        </p:nvSpPr>
        <p:spPr bwMode="auto">
          <a:xfrm>
            <a:off x="7024688" y="3624263"/>
            <a:ext cx="69850" cy="152400"/>
          </a:xfrm>
          <a:prstGeom prst="rect">
            <a:avLst/>
          </a:prstGeom>
          <a:noFill/>
          <a:ln w="9525">
            <a:noFill/>
            <a:miter lim="800000"/>
            <a:headEnd/>
            <a:tailEnd/>
          </a:ln>
        </p:spPr>
        <p:txBody>
          <a:bodyPr wrap="none" lIns="0" tIns="0" rIns="0" bIns="0">
            <a:spAutoFit/>
          </a:bodyPr>
          <a:lstStyle/>
          <a:p>
            <a:pPr eaLnBrk="1" hangingPunct="1"/>
            <a:r>
              <a:rPr lang="en-GB" sz="1000" b="1">
                <a:solidFill>
                  <a:schemeClr val="bg1"/>
                </a:solidFill>
              </a:rPr>
              <a:t>4</a:t>
            </a:r>
          </a:p>
        </p:txBody>
      </p:sp>
      <p:sp>
        <p:nvSpPr>
          <p:cNvPr id="9246" name="Rectangle 30"/>
          <p:cNvSpPr>
            <a:spLocks noChangeArrowheads="1"/>
          </p:cNvSpPr>
          <p:nvPr/>
        </p:nvSpPr>
        <p:spPr bwMode="auto">
          <a:xfrm>
            <a:off x="7024688" y="3938588"/>
            <a:ext cx="69850" cy="152400"/>
          </a:xfrm>
          <a:prstGeom prst="rect">
            <a:avLst/>
          </a:prstGeom>
          <a:noFill/>
          <a:ln w="9525">
            <a:noFill/>
            <a:miter lim="800000"/>
            <a:headEnd/>
            <a:tailEnd/>
          </a:ln>
        </p:spPr>
        <p:txBody>
          <a:bodyPr wrap="none" lIns="0" tIns="0" rIns="0" bIns="0">
            <a:spAutoFit/>
          </a:bodyPr>
          <a:lstStyle/>
          <a:p>
            <a:pPr eaLnBrk="1" hangingPunct="1"/>
            <a:r>
              <a:rPr lang="en-GB" sz="1000" b="1">
                <a:solidFill>
                  <a:srgbClr val="17286F"/>
                </a:solidFill>
              </a:rPr>
              <a:t>1</a:t>
            </a:r>
          </a:p>
        </p:txBody>
      </p:sp>
      <p:sp>
        <p:nvSpPr>
          <p:cNvPr id="9247" name="Rectangle 31"/>
          <p:cNvSpPr>
            <a:spLocks noChangeArrowheads="1"/>
          </p:cNvSpPr>
          <p:nvPr/>
        </p:nvSpPr>
        <p:spPr bwMode="auto">
          <a:xfrm>
            <a:off x="7024688" y="4246563"/>
            <a:ext cx="69850" cy="152400"/>
          </a:xfrm>
          <a:prstGeom prst="rect">
            <a:avLst/>
          </a:prstGeom>
          <a:noFill/>
          <a:ln w="9525">
            <a:noFill/>
            <a:miter lim="800000"/>
            <a:headEnd/>
            <a:tailEnd/>
          </a:ln>
        </p:spPr>
        <p:txBody>
          <a:bodyPr wrap="none" lIns="0" tIns="0" rIns="0" bIns="0">
            <a:spAutoFit/>
          </a:bodyPr>
          <a:lstStyle/>
          <a:p>
            <a:pPr eaLnBrk="1" hangingPunct="1"/>
            <a:r>
              <a:rPr lang="en-GB" sz="1000" b="1">
                <a:solidFill>
                  <a:srgbClr val="17286F"/>
                </a:solidFill>
              </a:rPr>
              <a:t>1</a:t>
            </a:r>
          </a:p>
        </p:txBody>
      </p:sp>
      <p:sp>
        <p:nvSpPr>
          <p:cNvPr id="9248" name="Rectangle 32"/>
          <p:cNvSpPr>
            <a:spLocks noChangeArrowheads="1"/>
          </p:cNvSpPr>
          <p:nvPr/>
        </p:nvSpPr>
        <p:spPr bwMode="auto">
          <a:xfrm>
            <a:off x="7024688" y="4638675"/>
            <a:ext cx="69850" cy="152400"/>
          </a:xfrm>
          <a:prstGeom prst="rect">
            <a:avLst/>
          </a:prstGeom>
          <a:noFill/>
          <a:ln w="9525">
            <a:noFill/>
            <a:miter lim="800000"/>
            <a:headEnd/>
            <a:tailEnd/>
          </a:ln>
        </p:spPr>
        <p:txBody>
          <a:bodyPr wrap="none" lIns="0" tIns="0" rIns="0" bIns="0">
            <a:spAutoFit/>
          </a:bodyPr>
          <a:lstStyle/>
          <a:p>
            <a:pPr eaLnBrk="1" hangingPunct="1"/>
            <a:r>
              <a:rPr lang="en-GB" sz="1000" b="1">
                <a:solidFill>
                  <a:srgbClr val="17286F"/>
                </a:solidFill>
              </a:rPr>
              <a:t>0</a:t>
            </a:r>
          </a:p>
        </p:txBody>
      </p:sp>
      <p:sp>
        <p:nvSpPr>
          <p:cNvPr id="9249" name="Rectangle 33"/>
          <p:cNvSpPr>
            <a:spLocks noChangeArrowheads="1"/>
          </p:cNvSpPr>
          <p:nvPr/>
        </p:nvSpPr>
        <p:spPr bwMode="auto">
          <a:xfrm>
            <a:off x="7496175" y="2576513"/>
            <a:ext cx="211138" cy="152400"/>
          </a:xfrm>
          <a:prstGeom prst="rect">
            <a:avLst/>
          </a:prstGeom>
          <a:noFill/>
          <a:ln w="9525">
            <a:noFill/>
            <a:miter lim="800000"/>
            <a:headEnd/>
            <a:tailEnd/>
          </a:ln>
        </p:spPr>
        <p:txBody>
          <a:bodyPr wrap="none" lIns="0" tIns="0" rIns="0" bIns="0">
            <a:spAutoFit/>
          </a:bodyPr>
          <a:lstStyle/>
          <a:p>
            <a:r>
              <a:rPr lang="en-GB" sz="1000" b="1">
                <a:solidFill>
                  <a:srgbClr val="17286F"/>
                </a:solidFill>
              </a:rPr>
              <a:t>188</a:t>
            </a:r>
          </a:p>
        </p:txBody>
      </p:sp>
      <p:sp>
        <p:nvSpPr>
          <p:cNvPr id="9250" name="Rectangle 34"/>
          <p:cNvSpPr>
            <a:spLocks noChangeArrowheads="1"/>
          </p:cNvSpPr>
          <p:nvPr/>
        </p:nvSpPr>
        <p:spPr bwMode="auto">
          <a:xfrm>
            <a:off x="7496175" y="2897188"/>
            <a:ext cx="211138" cy="152400"/>
          </a:xfrm>
          <a:prstGeom prst="rect">
            <a:avLst/>
          </a:prstGeom>
          <a:noFill/>
          <a:ln w="9525">
            <a:noFill/>
            <a:miter lim="800000"/>
            <a:headEnd/>
            <a:tailEnd/>
          </a:ln>
        </p:spPr>
        <p:txBody>
          <a:bodyPr wrap="none" lIns="0" tIns="0" rIns="0" bIns="0">
            <a:spAutoFit/>
          </a:bodyPr>
          <a:lstStyle/>
          <a:p>
            <a:pPr eaLnBrk="1" hangingPunct="1"/>
            <a:r>
              <a:rPr lang="en-GB" sz="1000" b="1">
                <a:solidFill>
                  <a:srgbClr val="17286F"/>
                </a:solidFill>
              </a:rPr>
              <a:t>106</a:t>
            </a:r>
          </a:p>
        </p:txBody>
      </p:sp>
      <p:sp>
        <p:nvSpPr>
          <p:cNvPr id="9251" name="Rectangle 35"/>
          <p:cNvSpPr>
            <a:spLocks noChangeArrowheads="1"/>
          </p:cNvSpPr>
          <p:nvPr/>
        </p:nvSpPr>
        <p:spPr bwMode="auto">
          <a:xfrm>
            <a:off x="7580313" y="3255963"/>
            <a:ext cx="141287" cy="152400"/>
          </a:xfrm>
          <a:prstGeom prst="rect">
            <a:avLst/>
          </a:prstGeom>
          <a:noFill/>
          <a:ln w="9525">
            <a:noFill/>
            <a:miter lim="800000"/>
            <a:headEnd/>
            <a:tailEnd/>
          </a:ln>
        </p:spPr>
        <p:txBody>
          <a:bodyPr wrap="none" lIns="0" tIns="0" rIns="0" bIns="0">
            <a:spAutoFit/>
          </a:bodyPr>
          <a:lstStyle/>
          <a:p>
            <a:pPr eaLnBrk="1" hangingPunct="1"/>
            <a:r>
              <a:rPr lang="en-GB" sz="1000" b="1">
                <a:solidFill>
                  <a:srgbClr val="17286F"/>
                </a:solidFill>
              </a:rPr>
              <a:t>10</a:t>
            </a:r>
          </a:p>
        </p:txBody>
      </p:sp>
      <p:sp>
        <p:nvSpPr>
          <p:cNvPr id="9252" name="Rectangle 36"/>
          <p:cNvSpPr>
            <a:spLocks noChangeArrowheads="1"/>
          </p:cNvSpPr>
          <p:nvPr/>
        </p:nvSpPr>
        <p:spPr bwMode="auto">
          <a:xfrm>
            <a:off x="7594600" y="3624263"/>
            <a:ext cx="141288" cy="152400"/>
          </a:xfrm>
          <a:prstGeom prst="rect">
            <a:avLst/>
          </a:prstGeom>
          <a:noFill/>
          <a:ln w="9525">
            <a:noFill/>
            <a:miter lim="800000"/>
            <a:headEnd/>
            <a:tailEnd/>
          </a:ln>
        </p:spPr>
        <p:txBody>
          <a:bodyPr wrap="none" lIns="0" tIns="0" rIns="0" bIns="0">
            <a:spAutoFit/>
          </a:bodyPr>
          <a:lstStyle/>
          <a:p>
            <a:pPr eaLnBrk="1" hangingPunct="1"/>
            <a:r>
              <a:rPr lang="en-GB" sz="1000" b="1">
                <a:solidFill>
                  <a:schemeClr val="bg1"/>
                </a:solidFill>
              </a:rPr>
              <a:t>29</a:t>
            </a:r>
          </a:p>
        </p:txBody>
      </p:sp>
      <p:sp>
        <p:nvSpPr>
          <p:cNvPr id="9253" name="Rectangle 37"/>
          <p:cNvSpPr>
            <a:spLocks noChangeArrowheads="1"/>
          </p:cNvSpPr>
          <p:nvPr/>
        </p:nvSpPr>
        <p:spPr bwMode="auto">
          <a:xfrm>
            <a:off x="7666038" y="3938588"/>
            <a:ext cx="69850" cy="152400"/>
          </a:xfrm>
          <a:prstGeom prst="rect">
            <a:avLst/>
          </a:prstGeom>
          <a:noFill/>
          <a:ln w="9525">
            <a:noFill/>
            <a:miter lim="800000"/>
            <a:headEnd/>
            <a:tailEnd/>
          </a:ln>
        </p:spPr>
        <p:txBody>
          <a:bodyPr wrap="none" lIns="0" tIns="0" rIns="0" bIns="0">
            <a:spAutoFit/>
          </a:bodyPr>
          <a:lstStyle/>
          <a:p>
            <a:pPr eaLnBrk="1" hangingPunct="1"/>
            <a:r>
              <a:rPr lang="en-GB" sz="1000" b="1">
                <a:solidFill>
                  <a:srgbClr val="17286F"/>
                </a:solidFill>
              </a:rPr>
              <a:t>9</a:t>
            </a:r>
          </a:p>
        </p:txBody>
      </p:sp>
      <p:sp>
        <p:nvSpPr>
          <p:cNvPr id="9254" name="Rectangle 38"/>
          <p:cNvSpPr>
            <a:spLocks noChangeArrowheads="1"/>
          </p:cNvSpPr>
          <p:nvPr/>
        </p:nvSpPr>
        <p:spPr bwMode="auto">
          <a:xfrm>
            <a:off x="7666038" y="4246563"/>
            <a:ext cx="69850" cy="152400"/>
          </a:xfrm>
          <a:prstGeom prst="rect">
            <a:avLst/>
          </a:prstGeom>
          <a:noFill/>
          <a:ln w="9525">
            <a:noFill/>
            <a:miter lim="800000"/>
            <a:headEnd/>
            <a:tailEnd/>
          </a:ln>
        </p:spPr>
        <p:txBody>
          <a:bodyPr wrap="none" lIns="0" tIns="0" rIns="0" bIns="0">
            <a:spAutoFit/>
          </a:bodyPr>
          <a:lstStyle/>
          <a:p>
            <a:pPr eaLnBrk="1" hangingPunct="1"/>
            <a:r>
              <a:rPr lang="en-GB" sz="1000" b="1">
                <a:solidFill>
                  <a:srgbClr val="17286F"/>
                </a:solidFill>
              </a:rPr>
              <a:t>5</a:t>
            </a:r>
          </a:p>
        </p:txBody>
      </p:sp>
      <p:sp>
        <p:nvSpPr>
          <p:cNvPr id="9255" name="Rectangle 39"/>
          <p:cNvSpPr>
            <a:spLocks noChangeArrowheads="1"/>
          </p:cNvSpPr>
          <p:nvPr/>
        </p:nvSpPr>
        <p:spPr bwMode="auto">
          <a:xfrm>
            <a:off x="7666038" y="4638675"/>
            <a:ext cx="69850" cy="152400"/>
          </a:xfrm>
          <a:prstGeom prst="rect">
            <a:avLst/>
          </a:prstGeom>
          <a:noFill/>
          <a:ln w="9525">
            <a:noFill/>
            <a:miter lim="800000"/>
            <a:headEnd/>
            <a:tailEnd/>
          </a:ln>
        </p:spPr>
        <p:txBody>
          <a:bodyPr wrap="none" lIns="0" tIns="0" rIns="0" bIns="0">
            <a:spAutoFit/>
          </a:bodyPr>
          <a:lstStyle/>
          <a:p>
            <a:pPr eaLnBrk="1" hangingPunct="1"/>
            <a:r>
              <a:rPr lang="en-GB" sz="1000" b="1">
                <a:solidFill>
                  <a:srgbClr val="17286F"/>
                </a:solidFill>
              </a:rPr>
              <a:t>2</a:t>
            </a:r>
          </a:p>
        </p:txBody>
      </p:sp>
      <p:sp>
        <p:nvSpPr>
          <p:cNvPr id="9256" name="Rectangle 25"/>
          <p:cNvSpPr>
            <a:spLocks noChangeArrowheads="1"/>
          </p:cNvSpPr>
          <p:nvPr/>
        </p:nvSpPr>
        <p:spPr bwMode="auto">
          <a:xfrm>
            <a:off x="825500" y="1964432"/>
            <a:ext cx="4237038" cy="1536576"/>
          </a:xfrm>
          <a:prstGeom prst="rect">
            <a:avLst/>
          </a:prstGeom>
          <a:noFill/>
          <a:ln w="9525">
            <a:noFill/>
            <a:miter lim="800000"/>
            <a:headEnd/>
            <a:tailEnd/>
          </a:ln>
        </p:spPr>
        <p:txBody>
          <a:bodyPr lIns="0" tIns="0" rIns="0" bIns="0"/>
          <a:lstStyle/>
          <a:p>
            <a:pPr eaLnBrk="1" hangingPunct="1">
              <a:spcBef>
                <a:spcPct val="20000"/>
              </a:spcBef>
              <a:buSzPct val="110000"/>
              <a:buFont typeface="Wingdings" pitchFamily="2" charset="2"/>
              <a:buNone/>
            </a:pPr>
            <a:r>
              <a:rPr lang="mk-MK" sz="1500" b="1" dirty="0" smtClean="0">
                <a:solidFill>
                  <a:srgbClr val="17286F"/>
                </a:solidFill>
              </a:rPr>
              <a:t>Коинциденција во појавување на дијабетес ако 1 милион млади девојки се вакцинираат со  </a:t>
            </a:r>
            <a:r>
              <a:rPr lang="en-US" sz="1500" b="1" dirty="0" smtClean="0">
                <a:solidFill>
                  <a:srgbClr val="17286F"/>
                </a:solidFill>
              </a:rPr>
              <a:t>placebo</a:t>
            </a:r>
            <a:endParaRPr lang="en-GB" sz="1500" b="1" dirty="0">
              <a:solidFill>
                <a:srgbClr val="17286F"/>
              </a:solidFill>
            </a:endParaRPr>
          </a:p>
        </p:txBody>
      </p:sp>
      <p:sp>
        <p:nvSpPr>
          <p:cNvPr id="9258" name="Rectangle 42"/>
          <p:cNvSpPr>
            <a:spLocks noChangeArrowheads="1"/>
          </p:cNvSpPr>
          <p:nvPr/>
        </p:nvSpPr>
        <p:spPr bwMode="auto">
          <a:xfrm rot="-5400000">
            <a:off x="6890544" y="2085182"/>
            <a:ext cx="179387" cy="603250"/>
          </a:xfrm>
          <a:prstGeom prst="rect">
            <a:avLst/>
          </a:prstGeom>
          <a:solidFill>
            <a:srgbClr val="7466A6"/>
          </a:solidFill>
          <a:ln w="25400">
            <a:noFill/>
            <a:miter lim="800000"/>
            <a:headEnd/>
            <a:tailEnd/>
          </a:ln>
        </p:spPr>
        <p:txBody>
          <a:bodyPr wrap="none" anchor="ctr"/>
          <a:lstStyle/>
          <a:p>
            <a:endParaRPr lang="en-US"/>
          </a:p>
        </p:txBody>
      </p:sp>
      <p:sp>
        <p:nvSpPr>
          <p:cNvPr id="9259" name="Rectangle 43"/>
          <p:cNvSpPr>
            <a:spLocks noChangeArrowheads="1"/>
          </p:cNvSpPr>
          <p:nvPr/>
        </p:nvSpPr>
        <p:spPr bwMode="auto">
          <a:xfrm>
            <a:off x="8281988" y="2576513"/>
            <a:ext cx="211137" cy="152400"/>
          </a:xfrm>
          <a:prstGeom prst="rect">
            <a:avLst/>
          </a:prstGeom>
          <a:noFill/>
          <a:ln w="9525">
            <a:noFill/>
            <a:miter lim="800000"/>
            <a:headEnd/>
            <a:tailEnd/>
          </a:ln>
        </p:spPr>
        <p:txBody>
          <a:bodyPr wrap="none" lIns="0" tIns="0" rIns="0" bIns="0">
            <a:spAutoFit/>
          </a:bodyPr>
          <a:lstStyle/>
          <a:p>
            <a:pPr algn="r"/>
            <a:r>
              <a:rPr lang="en-GB" sz="1000" b="1">
                <a:solidFill>
                  <a:srgbClr val="17286F"/>
                </a:solidFill>
              </a:rPr>
              <a:t>813</a:t>
            </a:r>
          </a:p>
        </p:txBody>
      </p:sp>
      <p:sp>
        <p:nvSpPr>
          <p:cNvPr id="9260" name="Rectangle 44"/>
          <p:cNvSpPr>
            <a:spLocks noChangeArrowheads="1"/>
          </p:cNvSpPr>
          <p:nvPr/>
        </p:nvSpPr>
        <p:spPr bwMode="auto">
          <a:xfrm>
            <a:off x="8281988" y="2897188"/>
            <a:ext cx="211137" cy="152400"/>
          </a:xfrm>
          <a:prstGeom prst="rect">
            <a:avLst/>
          </a:prstGeom>
          <a:noFill/>
          <a:ln w="9525">
            <a:noFill/>
            <a:miter lim="800000"/>
            <a:headEnd/>
            <a:tailEnd/>
          </a:ln>
        </p:spPr>
        <p:txBody>
          <a:bodyPr wrap="none" lIns="0" tIns="0" rIns="0" bIns="0">
            <a:spAutoFit/>
          </a:bodyPr>
          <a:lstStyle/>
          <a:p>
            <a:pPr algn="r" eaLnBrk="1" hangingPunct="1"/>
            <a:r>
              <a:rPr lang="en-GB" sz="1000" b="1">
                <a:solidFill>
                  <a:srgbClr val="17286F"/>
                </a:solidFill>
              </a:rPr>
              <a:t>458</a:t>
            </a:r>
          </a:p>
        </p:txBody>
      </p:sp>
      <p:sp>
        <p:nvSpPr>
          <p:cNvPr id="9261" name="Rectangle 45"/>
          <p:cNvSpPr>
            <a:spLocks noChangeArrowheads="1"/>
          </p:cNvSpPr>
          <p:nvPr/>
        </p:nvSpPr>
        <p:spPr bwMode="auto">
          <a:xfrm>
            <a:off x="8393113" y="3255963"/>
            <a:ext cx="141287" cy="152400"/>
          </a:xfrm>
          <a:prstGeom prst="rect">
            <a:avLst/>
          </a:prstGeom>
          <a:noFill/>
          <a:ln w="9525">
            <a:noFill/>
            <a:miter lim="800000"/>
            <a:headEnd/>
            <a:tailEnd/>
          </a:ln>
        </p:spPr>
        <p:txBody>
          <a:bodyPr wrap="none" lIns="0" tIns="0" rIns="0" bIns="0">
            <a:spAutoFit/>
          </a:bodyPr>
          <a:lstStyle/>
          <a:p>
            <a:pPr algn="r" eaLnBrk="1" hangingPunct="1"/>
            <a:r>
              <a:rPr lang="en-GB" sz="1000" b="1">
                <a:solidFill>
                  <a:srgbClr val="17286F"/>
                </a:solidFill>
              </a:rPr>
              <a:t>45</a:t>
            </a:r>
          </a:p>
        </p:txBody>
      </p:sp>
      <p:sp>
        <p:nvSpPr>
          <p:cNvPr id="9262" name="Rectangle 46"/>
          <p:cNvSpPr>
            <a:spLocks noChangeArrowheads="1"/>
          </p:cNvSpPr>
          <p:nvPr/>
        </p:nvSpPr>
        <p:spPr bwMode="auto">
          <a:xfrm>
            <a:off x="8318500" y="3624263"/>
            <a:ext cx="211138" cy="152400"/>
          </a:xfrm>
          <a:prstGeom prst="rect">
            <a:avLst/>
          </a:prstGeom>
          <a:noFill/>
          <a:ln w="9525">
            <a:noFill/>
            <a:miter lim="800000"/>
            <a:headEnd/>
            <a:tailEnd/>
          </a:ln>
        </p:spPr>
        <p:txBody>
          <a:bodyPr wrap="none" lIns="0" tIns="0" rIns="0" bIns="0">
            <a:spAutoFit/>
          </a:bodyPr>
          <a:lstStyle/>
          <a:p>
            <a:pPr algn="r" eaLnBrk="1" hangingPunct="1"/>
            <a:r>
              <a:rPr lang="en-GB" sz="1000" b="1">
                <a:solidFill>
                  <a:schemeClr val="bg1"/>
                </a:solidFill>
              </a:rPr>
              <a:t>128</a:t>
            </a:r>
          </a:p>
        </p:txBody>
      </p:sp>
      <p:sp>
        <p:nvSpPr>
          <p:cNvPr id="9263" name="Rectangle 47"/>
          <p:cNvSpPr>
            <a:spLocks noChangeArrowheads="1"/>
          </p:cNvSpPr>
          <p:nvPr/>
        </p:nvSpPr>
        <p:spPr bwMode="auto">
          <a:xfrm>
            <a:off x="8420100" y="3938588"/>
            <a:ext cx="141288" cy="152400"/>
          </a:xfrm>
          <a:prstGeom prst="rect">
            <a:avLst/>
          </a:prstGeom>
          <a:noFill/>
          <a:ln w="9525">
            <a:noFill/>
            <a:miter lim="800000"/>
            <a:headEnd/>
            <a:tailEnd/>
          </a:ln>
        </p:spPr>
        <p:txBody>
          <a:bodyPr wrap="none" lIns="0" tIns="0" rIns="0" bIns="0">
            <a:spAutoFit/>
          </a:bodyPr>
          <a:lstStyle/>
          <a:p>
            <a:pPr algn="r" eaLnBrk="1" hangingPunct="1"/>
            <a:r>
              <a:rPr lang="en-GB" sz="1000" b="1">
                <a:solidFill>
                  <a:srgbClr val="17286F"/>
                </a:solidFill>
              </a:rPr>
              <a:t>40</a:t>
            </a:r>
          </a:p>
        </p:txBody>
      </p:sp>
      <p:sp>
        <p:nvSpPr>
          <p:cNvPr id="9264" name="Rectangle 48"/>
          <p:cNvSpPr>
            <a:spLocks noChangeArrowheads="1"/>
          </p:cNvSpPr>
          <p:nvPr/>
        </p:nvSpPr>
        <p:spPr bwMode="auto">
          <a:xfrm>
            <a:off x="8420100" y="4246563"/>
            <a:ext cx="141288" cy="152400"/>
          </a:xfrm>
          <a:prstGeom prst="rect">
            <a:avLst/>
          </a:prstGeom>
          <a:noFill/>
          <a:ln w="9525">
            <a:noFill/>
            <a:miter lim="800000"/>
            <a:headEnd/>
            <a:tailEnd/>
          </a:ln>
        </p:spPr>
        <p:txBody>
          <a:bodyPr wrap="none" lIns="0" tIns="0" rIns="0" bIns="0">
            <a:spAutoFit/>
          </a:bodyPr>
          <a:lstStyle/>
          <a:p>
            <a:pPr algn="r" eaLnBrk="1" hangingPunct="1"/>
            <a:r>
              <a:rPr lang="en-GB" sz="1000" b="1">
                <a:solidFill>
                  <a:srgbClr val="17286F"/>
                </a:solidFill>
              </a:rPr>
              <a:t>20</a:t>
            </a:r>
          </a:p>
        </p:txBody>
      </p:sp>
      <p:sp>
        <p:nvSpPr>
          <p:cNvPr id="9265" name="Rectangle 49"/>
          <p:cNvSpPr>
            <a:spLocks noChangeArrowheads="1"/>
          </p:cNvSpPr>
          <p:nvPr/>
        </p:nvSpPr>
        <p:spPr bwMode="auto">
          <a:xfrm>
            <a:off x="8410575" y="4638675"/>
            <a:ext cx="141288" cy="152400"/>
          </a:xfrm>
          <a:prstGeom prst="rect">
            <a:avLst/>
          </a:prstGeom>
          <a:noFill/>
          <a:ln w="9525">
            <a:noFill/>
            <a:miter lim="800000"/>
            <a:headEnd/>
            <a:tailEnd/>
          </a:ln>
        </p:spPr>
        <p:txBody>
          <a:bodyPr wrap="none" lIns="0" tIns="0" rIns="0" bIns="0">
            <a:spAutoFit/>
          </a:bodyPr>
          <a:lstStyle/>
          <a:p>
            <a:pPr algn="r" eaLnBrk="1" hangingPunct="1"/>
            <a:r>
              <a:rPr lang="en-GB" sz="1000" b="1">
                <a:solidFill>
                  <a:srgbClr val="17286F"/>
                </a:solidFill>
              </a:rPr>
              <a:t>10</a:t>
            </a:r>
          </a:p>
        </p:txBody>
      </p:sp>
      <p:sp>
        <p:nvSpPr>
          <p:cNvPr id="9266" name="AutoShape 50"/>
          <p:cNvSpPr>
            <a:spLocks noChangeArrowheads="1"/>
          </p:cNvSpPr>
          <p:nvPr/>
        </p:nvSpPr>
        <p:spPr bwMode="auto">
          <a:xfrm>
            <a:off x="501650" y="3427413"/>
            <a:ext cx="4689475" cy="625475"/>
          </a:xfrm>
          <a:prstGeom prst="rightArrow">
            <a:avLst>
              <a:gd name="adj1" fmla="val 100000"/>
              <a:gd name="adj2" fmla="val 66193"/>
            </a:avLst>
          </a:prstGeom>
          <a:solidFill>
            <a:srgbClr val="7466A6"/>
          </a:solidFill>
          <a:ln w="9525">
            <a:noFill/>
            <a:miter lim="800000"/>
            <a:headEnd/>
            <a:tailEnd/>
          </a:ln>
        </p:spPr>
        <p:txBody>
          <a:bodyPr anchor="ctr">
            <a:spAutoFit/>
          </a:bodyPr>
          <a:lstStyle/>
          <a:p>
            <a:endParaRPr lang="en-US"/>
          </a:p>
        </p:txBody>
      </p:sp>
      <p:sp>
        <p:nvSpPr>
          <p:cNvPr id="9267" name="Rectangle 25"/>
          <p:cNvSpPr>
            <a:spLocks noChangeArrowheads="1"/>
          </p:cNvSpPr>
          <p:nvPr/>
        </p:nvSpPr>
        <p:spPr bwMode="auto">
          <a:xfrm>
            <a:off x="381000" y="4672013"/>
            <a:ext cx="1262063" cy="280987"/>
          </a:xfrm>
          <a:prstGeom prst="rect">
            <a:avLst/>
          </a:prstGeom>
          <a:noFill/>
          <a:ln w="9525">
            <a:noFill/>
            <a:miter lim="800000"/>
            <a:headEnd/>
            <a:tailEnd/>
          </a:ln>
        </p:spPr>
        <p:txBody>
          <a:bodyPr/>
          <a:lstStyle/>
          <a:p>
            <a:pPr>
              <a:spcBef>
                <a:spcPct val="50000"/>
              </a:spcBef>
            </a:pPr>
            <a:r>
              <a:rPr lang="mk-MK" sz="1100" dirty="0" smtClean="0">
                <a:solidFill>
                  <a:srgbClr val="17286F"/>
                </a:solidFill>
              </a:rPr>
              <a:t>Вакцинација</a:t>
            </a:r>
            <a:endParaRPr lang="en-GB" sz="1100" dirty="0">
              <a:solidFill>
                <a:srgbClr val="17286F"/>
              </a:solidFill>
            </a:endParaRPr>
          </a:p>
        </p:txBody>
      </p:sp>
      <p:sp>
        <p:nvSpPr>
          <p:cNvPr id="9268" name="Line 52"/>
          <p:cNvSpPr>
            <a:spLocks noChangeShapeType="1"/>
          </p:cNvSpPr>
          <p:nvPr/>
        </p:nvSpPr>
        <p:spPr bwMode="auto">
          <a:xfrm>
            <a:off x="679450" y="3427413"/>
            <a:ext cx="0" cy="622300"/>
          </a:xfrm>
          <a:prstGeom prst="line">
            <a:avLst/>
          </a:prstGeom>
          <a:noFill/>
          <a:ln w="12700">
            <a:solidFill>
              <a:schemeClr val="bg1"/>
            </a:solidFill>
            <a:round/>
            <a:headEnd/>
            <a:tailEnd/>
          </a:ln>
        </p:spPr>
        <p:txBody>
          <a:bodyPr wrap="none" anchor="ctr">
            <a:spAutoFit/>
          </a:bodyPr>
          <a:lstStyle/>
          <a:p>
            <a:endParaRPr lang="mk-MK"/>
          </a:p>
        </p:txBody>
      </p:sp>
      <p:sp>
        <p:nvSpPr>
          <p:cNvPr id="9269" name="Line 53"/>
          <p:cNvSpPr>
            <a:spLocks noChangeShapeType="1"/>
          </p:cNvSpPr>
          <p:nvPr/>
        </p:nvSpPr>
        <p:spPr bwMode="auto">
          <a:xfrm>
            <a:off x="1322388" y="3427413"/>
            <a:ext cx="0" cy="622300"/>
          </a:xfrm>
          <a:prstGeom prst="line">
            <a:avLst/>
          </a:prstGeom>
          <a:noFill/>
          <a:ln w="12700">
            <a:solidFill>
              <a:schemeClr val="bg1"/>
            </a:solidFill>
            <a:round/>
            <a:headEnd/>
            <a:tailEnd/>
          </a:ln>
        </p:spPr>
        <p:txBody>
          <a:bodyPr wrap="none" anchor="ctr">
            <a:spAutoFit/>
          </a:bodyPr>
          <a:lstStyle/>
          <a:p>
            <a:endParaRPr lang="mk-MK"/>
          </a:p>
        </p:txBody>
      </p:sp>
      <p:sp>
        <p:nvSpPr>
          <p:cNvPr id="9270" name="Line 54"/>
          <p:cNvSpPr>
            <a:spLocks noChangeShapeType="1"/>
          </p:cNvSpPr>
          <p:nvPr/>
        </p:nvSpPr>
        <p:spPr bwMode="auto">
          <a:xfrm>
            <a:off x="1966913" y="3427413"/>
            <a:ext cx="0" cy="622300"/>
          </a:xfrm>
          <a:prstGeom prst="line">
            <a:avLst/>
          </a:prstGeom>
          <a:noFill/>
          <a:ln w="12700">
            <a:solidFill>
              <a:schemeClr val="bg1"/>
            </a:solidFill>
            <a:round/>
            <a:headEnd/>
            <a:tailEnd/>
          </a:ln>
        </p:spPr>
        <p:txBody>
          <a:bodyPr wrap="none" anchor="ctr">
            <a:spAutoFit/>
          </a:bodyPr>
          <a:lstStyle/>
          <a:p>
            <a:endParaRPr lang="mk-MK"/>
          </a:p>
        </p:txBody>
      </p:sp>
      <p:sp>
        <p:nvSpPr>
          <p:cNvPr id="9271" name="Line 55"/>
          <p:cNvSpPr>
            <a:spLocks noChangeShapeType="1"/>
          </p:cNvSpPr>
          <p:nvPr/>
        </p:nvSpPr>
        <p:spPr bwMode="auto">
          <a:xfrm>
            <a:off x="2611438" y="3427413"/>
            <a:ext cx="0" cy="622300"/>
          </a:xfrm>
          <a:prstGeom prst="line">
            <a:avLst/>
          </a:prstGeom>
          <a:noFill/>
          <a:ln w="12700">
            <a:solidFill>
              <a:schemeClr val="bg1"/>
            </a:solidFill>
            <a:round/>
            <a:headEnd/>
            <a:tailEnd/>
          </a:ln>
        </p:spPr>
        <p:txBody>
          <a:bodyPr wrap="none" anchor="ctr">
            <a:spAutoFit/>
          </a:bodyPr>
          <a:lstStyle/>
          <a:p>
            <a:endParaRPr lang="mk-MK"/>
          </a:p>
        </p:txBody>
      </p:sp>
      <p:sp>
        <p:nvSpPr>
          <p:cNvPr id="9272" name="Line 56"/>
          <p:cNvSpPr>
            <a:spLocks noChangeShapeType="1"/>
          </p:cNvSpPr>
          <p:nvPr/>
        </p:nvSpPr>
        <p:spPr bwMode="auto">
          <a:xfrm>
            <a:off x="3254375" y="3427413"/>
            <a:ext cx="0" cy="622300"/>
          </a:xfrm>
          <a:prstGeom prst="line">
            <a:avLst/>
          </a:prstGeom>
          <a:noFill/>
          <a:ln w="12700">
            <a:solidFill>
              <a:schemeClr val="bg1"/>
            </a:solidFill>
            <a:round/>
            <a:headEnd/>
            <a:tailEnd/>
          </a:ln>
        </p:spPr>
        <p:txBody>
          <a:bodyPr wrap="none" anchor="ctr">
            <a:spAutoFit/>
          </a:bodyPr>
          <a:lstStyle/>
          <a:p>
            <a:endParaRPr lang="mk-MK"/>
          </a:p>
        </p:txBody>
      </p:sp>
      <p:sp>
        <p:nvSpPr>
          <p:cNvPr id="9273" name="Line 57"/>
          <p:cNvSpPr>
            <a:spLocks noChangeShapeType="1"/>
          </p:cNvSpPr>
          <p:nvPr/>
        </p:nvSpPr>
        <p:spPr bwMode="auto">
          <a:xfrm>
            <a:off x="3898900" y="3427413"/>
            <a:ext cx="0" cy="622300"/>
          </a:xfrm>
          <a:prstGeom prst="line">
            <a:avLst/>
          </a:prstGeom>
          <a:noFill/>
          <a:ln w="12700">
            <a:solidFill>
              <a:schemeClr val="bg1"/>
            </a:solidFill>
            <a:round/>
            <a:headEnd/>
            <a:tailEnd/>
          </a:ln>
        </p:spPr>
        <p:txBody>
          <a:bodyPr wrap="none" anchor="ctr">
            <a:spAutoFit/>
          </a:bodyPr>
          <a:lstStyle/>
          <a:p>
            <a:endParaRPr lang="mk-MK"/>
          </a:p>
        </p:txBody>
      </p:sp>
      <p:sp>
        <p:nvSpPr>
          <p:cNvPr id="9274" name="Line 58"/>
          <p:cNvSpPr>
            <a:spLocks noChangeShapeType="1"/>
          </p:cNvSpPr>
          <p:nvPr/>
        </p:nvSpPr>
        <p:spPr bwMode="auto">
          <a:xfrm>
            <a:off x="4543425" y="3427413"/>
            <a:ext cx="0" cy="622300"/>
          </a:xfrm>
          <a:prstGeom prst="line">
            <a:avLst/>
          </a:prstGeom>
          <a:noFill/>
          <a:ln w="12700">
            <a:solidFill>
              <a:schemeClr val="bg1"/>
            </a:solidFill>
            <a:round/>
            <a:headEnd/>
            <a:tailEnd/>
          </a:ln>
        </p:spPr>
        <p:txBody>
          <a:bodyPr wrap="none" anchor="ctr">
            <a:spAutoFit/>
          </a:bodyPr>
          <a:lstStyle/>
          <a:p>
            <a:endParaRPr lang="mk-MK"/>
          </a:p>
        </p:txBody>
      </p:sp>
      <p:sp>
        <p:nvSpPr>
          <p:cNvPr id="9275" name="Rectangle 25"/>
          <p:cNvSpPr>
            <a:spLocks noChangeArrowheads="1"/>
          </p:cNvSpPr>
          <p:nvPr/>
        </p:nvSpPr>
        <p:spPr bwMode="auto">
          <a:xfrm>
            <a:off x="4595813" y="2860675"/>
            <a:ext cx="423862" cy="382588"/>
          </a:xfrm>
          <a:prstGeom prst="rect">
            <a:avLst/>
          </a:prstGeom>
          <a:noFill/>
          <a:ln w="9525">
            <a:noFill/>
            <a:miter lim="800000"/>
            <a:headEnd/>
            <a:tailEnd/>
          </a:ln>
        </p:spPr>
        <p:txBody>
          <a:bodyPr lIns="0" tIns="0" rIns="0" bIns="0"/>
          <a:lstStyle/>
          <a:p>
            <a:pPr>
              <a:lnSpc>
                <a:spcPct val="85000"/>
              </a:lnSpc>
              <a:spcBef>
                <a:spcPct val="50000"/>
              </a:spcBef>
            </a:pPr>
            <a:r>
              <a:rPr lang="en-GB" sz="1700" b="1" dirty="0">
                <a:solidFill>
                  <a:srgbClr val="17286F"/>
                </a:solidFill>
              </a:rPr>
              <a:t>128</a:t>
            </a:r>
            <a:r>
              <a:rPr lang="en-GB" sz="1000" b="1" dirty="0">
                <a:solidFill>
                  <a:srgbClr val="17286F"/>
                </a:solidFill>
              </a:rPr>
              <a:t> </a:t>
            </a:r>
            <a:r>
              <a:rPr lang="mk-MK" sz="1100" b="1" dirty="0" smtClean="0">
                <a:solidFill>
                  <a:srgbClr val="17286F"/>
                </a:solidFill>
              </a:rPr>
              <a:t>случаи</a:t>
            </a:r>
            <a:endParaRPr lang="en-GB" sz="1000" b="1" dirty="0">
              <a:solidFill>
                <a:srgbClr val="17286F"/>
              </a:solidFill>
            </a:endParaRPr>
          </a:p>
        </p:txBody>
      </p:sp>
      <p:sp>
        <p:nvSpPr>
          <p:cNvPr id="9276" name="Line 62"/>
          <p:cNvSpPr>
            <a:spLocks noChangeShapeType="1"/>
          </p:cNvSpPr>
          <p:nvPr/>
        </p:nvSpPr>
        <p:spPr bwMode="auto">
          <a:xfrm flipV="1">
            <a:off x="671513" y="2790825"/>
            <a:ext cx="0" cy="598488"/>
          </a:xfrm>
          <a:prstGeom prst="line">
            <a:avLst/>
          </a:prstGeom>
          <a:noFill/>
          <a:ln w="6350">
            <a:solidFill>
              <a:srgbClr val="17286F"/>
            </a:solidFill>
            <a:round/>
            <a:headEnd/>
            <a:tailEnd/>
          </a:ln>
        </p:spPr>
        <p:txBody>
          <a:bodyPr anchor="ctr">
            <a:spAutoFit/>
          </a:bodyPr>
          <a:lstStyle/>
          <a:p>
            <a:endParaRPr lang="mk-MK"/>
          </a:p>
        </p:txBody>
      </p:sp>
      <p:sp>
        <p:nvSpPr>
          <p:cNvPr id="9277" name="Line 63"/>
          <p:cNvSpPr>
            <a:spLocks noChangeShapeType="1"/>
          </p:cNvSpPr>
          <p:nvPr/>
        </p:nvSpPr>
        <p:spPr bwMode="auto">
          <a:xfrm flipV="1">
            <a:off x="1330325" y="2790825"/>
            <a:ext cx="0" cy="598488"/>
          </a:xfrm>
          <a:prstGeom prst="line">
            <a:avLst/>
          </a:prstGeom>
          <a:noFill/>
          <a:ln w="6350">
            <a:solidFill>
              <a:srgbClr val="17286F"/>
            </a:solidFill>
            <a:round/>
            <a:headEnd/>
            <a:tailEnd/>
          </a:ln>
        </p:spPr>
        <p:txBody>
          <a:bodyPr anchor="ctr">
            <a:spAutoFit/>
          </a:bodyPr>
          <a:lstStyle/>
          <a:p>
            <a:endParaRPr lang="mk-MK"/>
          </a:p>
        </p:txBody>
      </p:sp>
      <p:sp>
        <p:nvSpPr>
          <p:cNvPr id="9278" name="Line 64"/>
          <p:cNvSpPr>
            <a:spLocks noChangeShapeType="1"/>
          </p:cNvSpPr>
          <p:nvPr/>
        </p:nvSpPr>
        <p:spPr bwMode="auto">
          <a:xfrm flipV="1">
            <a:off x="4556125" y="2805113"/>
            <a:ext cx="0" cy="584200"/>
          </a:xfrm>
          <a:prstGeom prst="line">
            <a:avLst/>
          </a:prstGeom>
          <a:noFill/>
          <a:ln w="6350">
            <a:solidFill>
              <a:srgbClr val="17286F"/>
            </a:solidFill>
            <a:round/>
            <a:headEnd/>
            <a:tailEnd/>
          </a:ln>
        </p:spPr>
        <p:txBody>
          <a:bodyPr anchor="ctr">
            <a:spAutoFit/>
          </a:bodyPr>
          <a:lstStyle/>
          <a:p>
            <a:endParaRPr lang="mk-MK"/>
          </a:p>
        </p:txBody>
      </p:sp>
      <p:sp>
        <p:nvSpPr>
          <p:cNvPr id="9279" name="Line 65"/>
          <p:cNvSpPr>
            <a:spLocks noChangeShapeType="1"/>
          </p:cNvSpPr>
          <p:nvPr/>
        </p:nvSpPr>
        <p:spPr bwMode="auto">
          <a:xfrm>
            <a:off x="496888" y="3427413"/>
            <a:ext cx="0" cy="1244600"/>
          </a:xfrm>
          <a:prstGeom prst="line">
            <a:avLst/>
          </a:prstGeom>
          <a:noFill/>
          <a:ln w="12700">
            <a:solidFill>
              <a:srgbClr val="17286F"/>
            </a:solidFill>
            <a:round/>
            <a:headEnd/>
            <a:tailEnd/>
          </a:ln>
        </p:spPr>
        <p:txBody>
          <a:bodyPr/>
          <a:lstStyle/>
          <a:p>
            <a:endParaRPr lang="mk-MK"/>
          </a:p>
        </p:txBody>
      </p:sp>
      <p:sp>
        <p:nvSpPr>
          <p:cNvPr id="9280" name="Rectangle 68"/>
          <p:cNvSpPr>
            <a:spLocks noChangeArrowheads="1"/>
          </p:cNvSpPr>
          <p:nvPr/>
        </p:nvSpPr>
        <p:spPr bwMode="auto">
          <a:xfrm rot="-5400000">
            <a:off x="7528719" y="2085182"/>
            <a:ext cx="179387" cy="603250"/>
          </a:xfrm>
          <a:prstGeom prst="rect">
            <a:avLst/>
          </a:prstGeom>
          <a:solidFill>
            <a:srgbClr val="7466A6"/>
          </a:solidFill>
          <a:ln w="25400">
            <a:noFill/>
            <a:miter lim="800000"/>
            <a:headEnd/>
            <a:tailEnd/>
          </a:ln>
        </p:spPr>
        <p:txBody>
          <a:bodyPr wrap="none" anchor="ctr"/>
          <a:lstStyle/>
          <a:p>
            <a:endParaRPr lang="en-US"/>
          </a:p>
        </p:txBody>
      </p:sp>
      <p:sp>
        <p:nvSpPr>
          <p:cNvPr id="9281" name="Rectangle 69"/>
          <p:cNvSpPr>
            <a:spLocks noChangeArrowheads="1"/>
          </p:cNvSpPr>
          <p:nvPr/>
        </p:nvSpPr>
        <p:spPr bwMode="auto">
          <a:xfrm rot="-5400000">
            <a:off x="8166894" y="2085182"/>
            <a:ext cx="179387" cy="603250"/>
          </a:xfrm>
          <a:prstGeom prst="rect">
            <a:avLst/>
          </a:prstGeom>
          <a:solidFill>
            <a:srgbClr val="7466A6"/>
          </a:solidFill>
          <a:ln w="25400">
            <a:noFill/>
            <a:miter lim="800000"/>
            <a:headEnd/>
            <a:tailEnd/>
          </a:ln>
        </p:spPr>
        <p:txBody>
          <a:bodyPr wrap="none" anchor="ctr"/>
          <a:lstStyle/>
          <a:p>
            <a:endParaRPr lang="en-US"/>
          </a:p>
        </p:txBody>
      </p:sp>
      <p:sp>
        <p:nvSpPr>
          <p:cNvPr id="9282" name="Rectangle 70"/>
          <p:cNvSpPr>
            <a:spLocks noChangeArrowheads="1"/>
          </p:cNvSpPr>
          <p:nvPr/>
        </p:nvSpPr>
        <p:spPr bwMode="auto">
          <a:xfrm>
            <a:off x="6700838" y="2316163"/>
            <a:ext cx="546100" cy="138499"/>
          </a:xfrm>
          <a:prstGeom prst="rect">
            <a:avLst/>
          </a:prstGeom>
          <a:noFill/>
          <a:ln w="9525">
            <a:noFill/>
            <a:miter lim="800000"/>
            <a:headEnd/>
            <a:tailEnd/>
          </a:ln>
        </p:spPr>
        <p:txBody>
          <a:bodyPr lIns="0" tIns="0" rIns="0" bIns="0">
            <a:spAutoFit/>
          </a:bodyPr>
          <a:lstStyle/>
          <a:p>
            <a:pPr algn="ctr"/>
            <a:r>
              <a:rPr lang="en-GB" sz="900" b="1" dirty="0">
                <a:solidFill>
                  <a:schemeClr val="bg1"/>
                </a:solidFill>
              </a:rPr>
              <a:t>1 </a:t>
            </a:r>
            <a:r>
              <a:rPr lang="mk-MK" sz="900" b="1" dirty="0" smtClean="0">
                <a:solidFill>
                  <a:schemeClr val="bg1"/>
                </a:solidFill>
              </a:rPr>
              <a:t>Ден</a:t>
            </a:r>
            <a:endParaRPr lang="en-GB" sz="900" b="1" dirty="0">
              <a:solidFill>
                <a:schemeClr val="bg1"/>
              </a:solidFill>
            </a:endParaRPr>
          </a:p>
        </p:txBody>
      </p:sp>
      <p:sp>
        <p:nvSpPr>
          <p:cNvPr id="9283" name="Rectangle 71"/>
          <p:cNvSpPr>
            <a:spLocks noChangeArrowheads="1"/>
          </p:cNvSpPr>
          <p:nvPr/>
        </p:nvSpPr>
        <p:spPr bwMode="auto">
          <a:xfrm>
            <a:off x="7329488" y="2317750"/>
            <a:ext cx="581025" cy="138499"/>
          </a:xfrm>
          <a:prstGeom prst="rect">
            <a:avLst/>
          </a:prstGeom>
          <a:noFill/>
          <a:ln w="9525">
            <a:noFill/>
            <a:miter lim="800000"/>
            <a:headEnd/>
            <a:tailEnd/>
          </a:ln>
        </p:spPr>
        <p:txBody>
          <a:bodyPr lIns="0" tIns="0" rIns="0" bIns="0">
            <a:spAutoFit/>
          </a:bodyPr>
          <a:lstStyle/>
          <a:p>
            <a:pPr algn="ctr"/>
            <a:r>
              <a:rPr lang="en-GB" sz="900" b="1" dirty="0">
                <a:solidFill>
                  <a:schemeClr val="bg1"/>
                </a:solidFill>
              </a:rPr>
              <a:t>1 </a:t>
            </a:r>
            <a:r>
              <a:rPr lang="mk-MK" sz="900" b="1" dirty="0">
                <a:solidFill>
                  <a:schemeClr val="bg1"/>
                </a:solidFill>
              </a:rPr>
              <a:t>Н</a:t>
            </a:r>
            <a:r>
              <a:rPr lang="mk-MK" sz="900" b="1" dirty="0" smtClean="0">
                <a:solidFill>
                  <a:schemeClr val="bg1"/>
                </a:solidFill>
              </a:rPr>
              <a:t>едела</a:t>
            </a:r>
            <a:endParaRPr lang="en-GB" sz="900" b="1" dirty="0">
              <a:solidFill>
                <a:schemeClr val="bg1"/>
              </a:solidFill>
            </a:endParaRPr>
          </a:p>
        </p:txBody>
      </p:sp>
      <p:sp>
        <p:nvSpPr>
          <p:cNvPr id="9284" name="Rectangle 72"/>
          <p:cNvSpPr>
            <a:spLocks noChangeArrowheads="1"/>
          </p:cNvSpPr>
          <p:nvPr/>
        </p:nvSpPr>
        <p:spPr bwMode="auto">
          <a:xfrm>
            <a:off x="7961313" y="2317750"/>
            <a:ext cx="596900" cy="138499"/>
          </a:xfrm>
          <a:prstGeom prst="rect">
            <a:avLst/>
          </a:prstGeom>
          <a:noFill/>
          <a:ln w="9525">
            <a:noFill/>
            <a:miter lim="800000"/>
            <a:headEnd/>
            <a:tailEnd/>
          </a:ln>
        </p:spPr>
        <p:txBody>
          <a:bodyPr lIns="0" tIns="0" rIns="0" bIns="0">
            <a:spAutoFit/>
          </a:bodyPr>
          <a:lstStyle/>
          <a:p>
            <a:pPr algn="ctr"/>
            <a:r>
              <a:rPr lang="en-GB" sz="900" b="1" dirty="0">
                <a:solidFill>
                  <a:schemeClr val="bg1"/>
                </a:solidFill>
              </a:rPr>
              <a:t>6 </a:t>
            </a:r>
            <a:r>
              <a:rPr lang="mk-MK" sz="900" b="1" dirty="0" smtClean="0">
                <a:solidFill>
                  <a:schemeClr val="bg1"/>
                </a:solidFill>
              </a:rPr>
              <a:t>Недела</a:t>
            </a:r>
            <a:endParaRPr lang="en-GB" sz="900" b="1" dirty="0">
              <a:solidFill>
                <a:schemeClr val="bg1"/>
              </a:solidFill>
            </a:endParaRPr>
          </a:p>
        </p:txBody>
      </p:sp>
      <p:sp>
        <p:nvSpPr>
          <p:cNvPr id="9285" name="Rectangle 25"/>
          <p:cNvSpPr>
            <a:spLocks noChangeArrowheads="1"/>
          </p:cNvSpPr>
          <p:nvPr/>
        </p:nvSpPr>
        <p:spPr bwMode="auto">
          <a:xfrm rot="-5400000">
            <a:off x="369888" y="3565525"/>
            <a:ext cx="468312" cy="204788"/>
          </a:xfrm>
          <a:prstGeom prst="rect">
            <a:avLst/>
          </a:prstGeom>
          <a:noFill/>
          <a:ln w="9525">
            <a:noFill/>
            <a:miter lim="800000"/>
            <a:headEnd/>
            <a:tailEnd/>
          </a:ln>
        </p:spPr>
        <p:txBody>
          <a:bodyPr lIns="0" tIns="0" rIns="0" bIns="0"/>
          <a:lstStyle/>
          <a:p>
            <a:pPr>
              <a:spcBef>
                <a:spcPct val="50000"/>
              </a:spcBef>
            </a:pPr>
            <a:r>
              <a:rPr lang="en-GB" sz="1000" dirty="0">
                <a:solidFill>
                  <a:schemeClr val="bg1"/>
                </a:solidFill>
              </a:rPr>
              <a:t>1 </a:t>
            </a:r>
            <a:r>
              <a:rPr lang="mk-MK" sz="1000" dirty="0" smtClean="0">
                <a:solidFill>
                  <a:schemeClr val="bg1"/>
                </a:solidFill>
              </a:rPr>
              <a:t>ден</a:t>
            </a:r>
            <a:endParaRPr lang="en-GB" sz="1000" dirty="0">
              <a:solidFill>
                <a:schemeClr val="bg1"/>
              </a:solidFill>
            </a:endParaRPr>
          </a:p>
        </p:txBody>
      </p:sp>
      <p:sp>
        <p:nvSpPr>
          <p:cNvPr id="9286" name="Rectangle 25"/>
          <p:cNvSpPr>
            <a:spLocks noChangeArrowheads="1"/>
          </p:cNvSpPr>
          <p:nvPr/>
        </p:nvSpPr>
        <p:spPr bwMode="auto">
          <a:xfrm>
            <a:off x="781050" y="3660775"/>
            <a:ext cx="576263" cy="204788"/>
          </a:xfrm>
          <a:prstGeom prst="rect">
            <a:avLst/>
          </a:prstGeom>
          <a:noFill/>
          <a:ln w="9525">
            <a:noFill/>
            <a:miter lim="800000"/>
            <a:headEnd/>
            <a:tailEnd/>
          </a:ln>
        </p:spPr>
        <p:txBody>
          <a:bodyPr lIns="0" tIns="0" rIns="0" bIns="0"/>
          <a:lstStyle/>
          <a:p>
            <a:pPr>
              <a:spcBef>
                <a:spcPct val="50000"/>
              </a:spcBef>
            </a:pPr>
            <a:r>
              <a:rPr lang="en-GB" sz="1000" dirty="0">
                <a:solidFill>
                  <a:schemeClr val="bg1"/>
                </a:solidFill>
              </a:rPr>
              <a:t>1 </a:t>
            </a:r>
            <a:r>
              <a:rPr lang="mk-MK" sz="1000" dirty="0" smtClean="0">
                <a:solidFill>
                  <a:schemeClr val="bg1"/>
                </a:solidFill>
              </a:rPr>
              <a:t>недела</a:t>
            </a:r>
            <a:endParaRPr lang="en-GB" sz="1000" dirty="0">
              <a:solidFill>
                <a:schemeClr val="bg1"/>
              </a:solidFill>
            </a:endParaRPr>
          </a:p>
        </p:txBody>
      </p:sp>
      <p:sp>
        <p:nvSpPr>
          <p:cNvPr id="9287" name="Rectangle 25"/>
          <p:cNvSpPr>
            <a:spLocks noChangeArrowheads="1"/>
          </p:cNvSpPr>
          <p:nvPr/>
        </p:nvSpPr>
        <p:spPr bwMode="auto">
          <a:xfrm>
            <a:off x="2686050" y="3660775"/>
            <a:ext cx="576263" cy="204788"/>
          </a:xfrm>
          <a:prstGeom prst="rect">
            <a:avLst/>
          </a:prstGeom>
          <a:noFill/>
          <a:ln w="9525">
            <a:noFill/>
            <a:miter lim="800000"/>
            <a:headEnd/>
            <a:tailEnd/>
          </a:ln>
        </p:spPr>
        <p:txBody>
          <a:bodyPr lIns="0" tIns="0" rIns="0" bIns="0"/>
          <a:lstStyle/>
          <a:p>
            <a:pPr>
              <a:spcBef>
                <a:spcPct val="50000"/>
              </a:spcBef>
            </a:pPr>
            <a:r>
              <a:rPr lang="en-GB" sz="1000" dirty="0">
                <a:solidFill>
                  <a:schemeClr val="bg1"/>
                </a:solidFill>
              </a:rPr>
              <a:t>1 </a:t>
            </a:r>
            <a:r>
              <a:rPr lang="mk-MK" sz="1000" dirty="0" smtClean="0">
                <a:solidFill>
                  <a:schemeClr val="bg1"/>
                </a:solidFill>
              </a:rPr>
              <a:t>недела</a:t>
            </a:r>
            <a:endParaRPr lang="en-GB" sz="1000" dirty="0">
              <a:solidFill>
                <a:schemeClr val="bg1"/>
              </a:solidFill>
            </a:endParaRPr>
          </a:p>
        </p:txBody>
      </p:sp>
      <p:sp>
        <p:nvSpPr>
          <p:cNvPr id="9288" name="Rectangle 25"/>
          <p:cNvSpPr>
            <a:spLocks noChangeArrowheads="1"/>
          </p:cNvSpPr>
          <p:nvPr/>
        </p:nvSpPr>
        <p:spPr bwMode="auto">
          <a:xfrm>
            <a:off x="3946525" y="3659188"/>
            <a:ext cx="576263" cy="204787"/>
          </a:xfrm>
          <a:prstGeom prst="rect">
            <a:avLst/>
          </a:prstGeom>
          <a:noFill/>
          <a:ln w="9525">
            <a:noFill/>
            <a:miter lim="800000"/>
            <a:headEnd/>
            <a:tailEnd/>
          </a:ln>
        </p:spPr>
        <p:txBody>
          <a:bodyPr lIns="0" tIns="0" rIns="0" bIns="0"/>
          <a:lstStyle/>
          <a:p>
            <a:pPr algn="ctr">
              <a:spcBef>
                <a:spcPct val="50000"/>
              </a:spcBef>
            </a:pPr>
            <a:r>
              <a:rPr lang="en-GB" sz="1000" dirty="0">
                <a:solidFill>
                  <a:schemeClr val="bg1"/>
                </a:solidFill>
              </a:rPr>
              <a:t>6 </a:t>
            </a:r>
            <a:r>
              <a:rPr lang="mk-MK" sz="1000" dirty="0" smtClean="0">
                <a:solidFill>
                  <a:schemeClr val="bg1"/>
                </a:solidFill>
              </a:rPr>
              <a:t>недела</a:t>
            </a:r>
            <a:endParaRPr lang="en-GB" sz="1000" dirty="0">
              <a:solidFill>
                <a:schemeClr val="bg1"/>
              </a:solidFill>
            </a:endParaRPr>
          </a:p>
        </p:txBody>
      </p:sp>
      <p:sp>
        <p:nvSpPr>
          <p:cNvPr id="9289" name="Rectangle 80"/>
          <p:cNvSpPr>
            <a:spLocks noChangeArrowheads="1"/>
          </p:cNvSpPr>
          <p:nvPr/>
        </p:nvSpPr>
        <p:spPr bwMode="auto">
          <a:xfrm>
            <a:off x="539750" y="6021388"/>
            <a:ext cx="4968875" cy="122237"/>
          </a:xfrm>
          <a:prstGeom prst="rect">
            <a:avLst/>
          </a:prstGeom>
          <a:noFill/>
          <a:ln w="9525">
            <a:noFill/>
            <a:miter lim="800000"/>
            <a:headEnd/>
            <a:tailEnd/>
          </a:ln>
        </p:spPr>
        <p:txBody>
          <a:bodyPr lIns="0" tIns="0" rIns="0" bIns="0">
            <a:spAutoFit/>
          </a:bodyPr>
          <a:lstStyle/>
          <a:p>
            <a:pPr eaLnBrk="1" hangingPunct="1"/>
            <a:r>
              <a:rPr lang="en-GB" sz="800" dirty="0">
                <a:solidFill>
                  <a:schemeClr val="accent1">
                    <a:lumMod val="75000"/>
                  </a:schemeClr>
                </a:solidFill>
              </a:rPr>
              <a:t>(1) Adapted from </a:t>
            </a:r>
            <a:r>
              <a:rPr lang="en-GB" sz="800" dirty="0" err="1">
                <a:solidFill>
                  <a:schemeClr val="accent1">
                    <a:lumMod val="75000"/>
                  </a:schemeClr>
                </a:solidFill>
              </a:rPr>
              <a:t>Siegrist</a:t>
            </a:r>
            <a:r>
              <a:rPr lang="en-GB" sz="800" dirty="0">
                <a:solidFill>
                  <a:schemeClr val="accent1">
                    <a:lumMod val="75000"/>
                  </a:schemeClr>
                </a:solidFill>
              </a:rPr>
              <a:t> CA, Lewis E et al., </a:t>
            </a:r>
            <a:r>
              <a:rPr lang="fr-FR" sz="800" dirty="0" err="1">
                <a:solidFill>
                  <a:schemeClr val="accent1">
                    <a:lumMod val="75000"/>
                  </a:schemeClr>
                </a:solidFill>
              </a:rPr>
              <a:t>Pediatric</a:t>
            </a:r>
            <a:r>
              <a:rPr lang="fr-FR" sz="800" dirty="0">
                <a:solidFill>
                  <a:schemeClr val="accent1">
                    <a:lumMod val="75000"/>
                  </a:schemeClr>
                </a:solidFill>
              </a:rPr>
              <a:t> </a:t>
            </a:r>
            <a:r>
              <a:rPr lang="fr-FR" sz="800" dirty="0" err="1">
                <a:solidFill>
                  <a:schemeClr val="accent1">
                    <a:lumMod val="75000"/>
                  </a:schemeClr>
                </a:solidFill>
              </a:rPr>
              <a:t>Infectious</a:t>
            </a:r>
            <a:r>
              <a:rPr lang="fr-FR" sz="800" dirty="0">
                <a:solidFill>
                  <a:schemeClr val="accent1">
                    <a:lumMod val="75000"/>
                  </a:schemeClr>
                </a:solidFill>
              </a:rPr>
              <a:t> </a:t>
            </a:r>
            <a:r>
              <a:rPr lang="fr-FR" sz="800" dirty="0" err="1">
                <a:solidFill>
                  <a:schemeClr val="accent1">
                    <a:lumMod val="75000"/>
                  </a:schemeClr>
                </a:solidFill>
              </a:rPr>
              <a:t>Disease</a:t>
            </a:r>
            <a:r>
              <a:rPr lang="fr-FR" sz="800" dirty="0">
                <a:solidFill>
                  <a:schemeClr val="accent1">
                    <a:lumMod val="75000"/>
                  </a:schemeClr>
                </a:solidFill>
              </a:rPr>
              <a:t> Journal, 26[11], 979-984. 2007</a:t>
            </a:r>
            <a:endParaRPr lang="en-GB" sz="800" dirty="0">
              <a:solidFill>
                <a:schemeClr val="accent1">
                  <a:lumMod val="75000"/>
                </a:schemeClr>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p:cNvSpPr>
            <a:spLocks noGrp="1"/>
          </p:cNvSpPr>
          <p:nvPr>
            <p:ph type="sldNum" sz="quarter" idx="11"/>
          </p:nvPr>
        </p:nvSpPr>
        <p:spPr/>
        <p:txBody>
          <a:bodyPr/>
          <a:lstStyle/>
          <a:p>
            <a:fld id="{C5B3F562-D0B0-41DD-9A68-5572EE7F9D03}" type="slidenum">
              <a:rPr lang="fr-FR"/>
              <a:pPr/>
              <a:t>2</a:t>
            </a:fld>
            <a:endParaRPr lang="fr-FR" dirty="0"/>
          </a:p>
        </p:txBody>
      </p:sp>
      <p:sp>
        <p:nvSpPr>
          <p:cNvPr id="819202" name="Rectangle 6"/>
          <p:cNvSpPr>
            <a:spLocks noChangeArrowheads="1"/>
          </p:cNvSpPr>
          <p:nvPr/>
        </p:nvSpPr>
        <p:spPr bwMode="auto">
          <a:xfrm>
            <a:off x="4572000" y="4632325"/>
            <a:ext cx="4349750" cy="598488"/>
          </a:xfrm>
          <a:prstGeom prst="rect">
            <a:avLst/>
          </a:prstGeom>
          <a:noFill/>
          <a:ln w="9525">
            <a:noFill/>
            <a:miter lim="800000"/>
            <a:headEnd/>
            <a:tailEnd/>
          </a:ln>
        </p:spPr>
        <p:txBody>
          <a:bodyPr anchor="ctr"/>
          <a:lstStyle/>
          <a:p>
            <a:r>
              <a:rPr lang="mk-MK" sz="2400" b="1" dirty="0">
                <a:solidFill>
                  <a:schemeClr val="accent1">
                    <a:lumMod val="75000"/>
                  </a:schemeClr>
                </a:solidFill>
              </a:rPr>
              <a:t>Дали може да се замисли животот без вакцини?</a:t>
            </a:r>
            <a:endParaRPr lang="en-GB" sz="2400" dirty="0">
              <a:solidFill>
                <a:schemeClr val="accent1">
                  <a:lumMod val="75000"/>
                </a:schemeClr>
              </a:solidFill>
              <a:latin typeface="Arial Black" pitchFamily="34" charset="0"/>
            </a:endParaRPr>
          </a:p>
        </p:txBody>
      </p:sp>
      <p:sp>
        <p:nvSpPr>
          <p:cNvPr id="819204" name="Text Box 8"/>
          <p:cNvSpPr txBox="1">
            <a:spLocks noChangeArrowheads="1"/>
          </p:cNvSpPr>
          <p:nvPr/>
        </p:nvSpPr>
        <p:spPr bwMode="auto">
          <a:xfrm>
            <a:off x="727075" y="6181725"/>
            <a:ext cx="5856288" cy="214313"/>
          </a:xfrm>
          <a:prstGeom prst="rect">
            <a:avLst/>
          </a:prstGeom>
          <a:noFill/>
          <a:ln w="25400">
            <a:noFill/>
            <a:miter lim="800000"/>
            <a:headEnd/>
            <a:tailEnd/>
          </a:ln>
        </p:spPr>
        <p:txBody>
          <a:bodyPr>
            <a:spAutoFit/>
          </a:bodyPr>
          <a:lstStyle/>
          <a:p>
            <a:pPr marL="109538" indent="-109538">
              <a:tabLst>
                <a:tab pos="152400" algn="l"/>
              </a:tabLst>
            </a:pPr>
            <a:r>
              <a:rPr lang="en-GB" sz="800">
                <a:solidFill>
                  <a:srgbClr val="808080"/>
                </a:solidFill>
              </a:rPr>
              <a:t>(1) Plotkin SL and Plotkin SA. Chapter one. In: Plotkin and Orenstein. Vaccines 1999.</a:t>
            </a:r>
            <a:endParaRPr lang="en-GB" sz="1000">
              <a:solidFill>
                <a:srgbClr val="808080"/>
              </a:solidFill>
            </a:endParaRPr>
          </a:p>
        </p:txBody>
      </p:sp>
      <p:sp>
        <p:nvSpPr>
          <p:cNvPr id="819205" name="Line 17"/>
          <p:cNvSpPr>
            <a:spLocks noChangeShapeType="1"/>
          </p:cNvSpPr>
          <p:nvPr/>
        </p:nvSpPr>
        <p:spPr bwMode="auto">
          <a:xfrm>
            <a:off x="4411663" y="2003425"/>
            <a:ext cx="11112" cy="3203575"/>
          </a:xfrm>
          <a:prstGeom prst="line">
            <a:avLst/>
          </a:prstGeom>
          <a:noFill/>
          <a:ln w="6350">
            <a:solidFill>
              <a:schemeClr val="tx1"/>
            </a:solidFill>
            <a:round/>
            <a:headEnd/>
            <a:tailEnd/>
          </a:ln>
        </p:spPr>
        <p:txBody>
          <a:bodyPr wrap="none" anchor="ctr"/>
          <a:lstStyle/>
          <a:p>
            <a:endParaRPr lang="mk-MK"/>
          </a:p>
        </p:txBody>
      </p:sp>
      <p:sp>
        <p:nvSpPr>
          <p:cNvPr id="819206" name="Text Box 18"/>
          <p:cNvSpPr txBox="1">
            <a:spLocks noChangeArrowheads="1"/>
          </p:cNvSpPr>
          <p:nvPr/>
        </p:nvSpPr>
        <p:spPr bwMode="auto">
          <a:xfrm>
            <a:off x="3770313" y="5365750"/>
            <a:ext cx="184150" cy="381000"/>
          </a:xfrm>
          <a:prstGeom prst="rect">
            <a:avLst/>
          </a:prstGeom>
          <a:noFill/>
          <a:ln w="25400">
            <a:noFill/>
            <a:miter lim="800000"/>
            <a:headEnd/>
            <a:tailEnd/>
          </a:ln>
        </p:spPr>
        <p:txBody>
          <a:bodyPr wrap="none">
            <a:spAutoFit/>
          </a:bodyPr>
          <a:lstStyle/>
          <a:p>
            <a:endParaRPr lang="en-US" baseline="30000"/>
          </a:p>
        </p:txBody>
      </p:sp>
      <p:sp>
        <p:nvSpPr>
          <p:cNvPr id="819207" name="Rectangle 2"/>
          <p:cNvSpPr>
            <a:spLocks noGrp="1" noChangeArrowheads="1"/>
          </p:cNvSpPr>
          <p:nvPr>
            <p:ph type="title" idx="4294967295"/>
          </p:nvPr>
        </p:nvSpPr>
        <p:spPr>
          <a:xfrm>
            <a:off x="387350" y="233363"/>
            <a:ext cx="8137525" cy="1081087"/>
          </a:xfrm>
          <a:noFill/>
        </p:spPr>
        <p:txBody>
          <a:bodyPr/>
          <a:lstStyle/>
          <a:p>
            <a:r>
              <a:rPr lang="mk-MK" sz="2800" b="1" dirty="0">
                <a:solidFill>
                  <a:schemeClr val="accent1">
                    <a:lumMod val="75000"/>
                  </a:schemeClr>
                </a:solidFill>
              </a:rPr>
              <a:t>Дали може да се замисли животот без чиста вода за пиење</a:t>
            </a:r>
            <a:r>
              <a:rPr lang="mk-MK" sz="2800" b="1" dirty="0" smtClean="0">
                <a:solidFill>
                  <a:schemeClr val="accent1">
                    <a:lumMod val="75000"/>
                  </a:schemeClr>
                </a:solidFill>
              </a:rPr>
              <a:t>?</a:t>
            </a:r>
            <a:endParaRPr lang="mk-MK" sz="2800" dirty="0">
              <a:solidFill>
                <a:schemeClr val="accent1">
                  <a:lumMod val="75000"/>
                </a:schemeClr>
              </a:solidFill>
            </a:endParaRPr>
          </a:p>
        </p:txBody>
      </p:sp>
      <p:sp>
        <p:nvSpPr>
          <p:cNvPr id="819214" name="Rectangle 7"/>
          <p:cNvSpPr>
            <a:spLocks noChangeArrowheads="1"/>
          </p:cNvSpPr>
          <p:nvPr/>
        </p:nvSpPr>
        <p:spPr bwMode="auto">
          <a:xfrm>
            <a:off x="4543425" y="2060848"/>
            <a:ext cx="4267200" cy="2088232"/>
          </a:xfrm>
          <a:prstGeom prst="rect">
            <a:avLst/>
          </a:prstGeom>
          <a:noFill/>
          <a:ln w="9525">
            <a:noFill/>
            <a:miter lim="800000"/>
            <a:headEnd/>
            <a:tailEnd/>
          </a:ln>
        </p:spPr>
        <p:txBody>
          <a:bodyPr/>
          <a:lstStyle/>
          <a:p>
            <a:pPr>
              <a:lnSpc>
                <a:spcPct val="150000"/>
              </a:lnSpc>
              <a:spcBef>
                <a:spcPct val="20000"/>
              </a:spcBef>
              <a:buSzPct val="110000"/>
            </a:pPr>
            <a:r>
              <a:rPr lang="mk-MK" dirty="0">
                <a:solidFill>
                  <a:schemeClr val="accent1">
                    <a:lumMod val="75000"/>
                  </a:schemeClr>
                </a:solidFill>
              </a:rPr>
              <a:t>Само чистата вода за пиење може да биде достоен конкурент на вакцините во намалување на инфективните болести и смртните случаи</a:t>
            </a:r>
            <a:r>
              <a:rPr lang="en-US" dirty="0">
                <a:solidFill>
                  <a:schemeClr val="accent1">
                    <a:lumMod val="75000"/>
                  </a:schemeClr>
                </a:solidFill>
              </a:rPr>
              <a:t>; </a:t>
            </a:r>
            <a:r>
              <a:rPr lang="mk-MK" dirty="0">
                <a:solidFill>
                  <a:schemeClr val="accent1">
                    <a:lumMod val="75000"/>
                  </a:schemeClr>
                </a:solidFill>
              </a:rPr>
              <a:t>дури ни антибиотиците не го имаат тоа </a:t>
            </a:r>
            <a:r>
              <a:rPr lang="mk-MK" dirty="0" smtClean="0">
                <a:solidFill>
                  <a:schemeClr val="accent1">
                    <a:lumMod val="75000"/>
                  </a:schemeClr>
                </a:solidFill>
              </a:rPr>
              <a:t>влијание</a:t>
            </a:r>
            <a:r>
              <a:rPr lang="en-GB" sz="1800" baseline="30000" dirty="0" smtClean="0">
                <a:solidFill>
                  <a:schemeClr val="accent1">
                    <a:lumMod val="75000"/>
                  </a:schemeClr>
                </a:solidFill>
              </a:rPr>
              <a:t>(1</a:t>
            </a:r>
            <a:r>
              <a:rPr lang="en-GB" sz="1800" baseline="30000" dirty="0">
                <a:solidFill>
                  <a:schemeClr val="accent1">
                    <a:lumMod val="75000"/>
                  </a:schemeClr>
                </a:solidFill>
              </a:rPr>
              <a:t>)</a:t>
            </a:r>
          </a:p>
        </p:txBody>
      </p:sp>
      <p:pic>
        <p:nvPicPr>
          <p:cNvPr id="819217" name="Picture 17" descr="eau"/>
          <p:cNvPicPr>
            <a:picLocks noChangeAspect="1" noChangeArrowheads="1"/>
          </p:cNvPicPr>
          <p:nvPr/>
        </p:nvPicPr>
        <p:blipFill>
          <a:blip r:embed="rId3" cstate="print"/>
          <a:srcRect/>
          <a:stretch>
            <a:fillRect/>
          </a:stretch>
        </p:blipFill>
        <p:spPr bwMode="auto">
          <a:xfrm>
            <a:off x="609600" y="1962150"/>
            <a:ext cx="3429000" cy="3284538"/>
          </a:xfrm>
          <a:prstGeom prst="rect">
            <a:avLst/>
          </a:prstGeom>
          <a:noFill/>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body" idx="1"/>
          </p:nvPr>
        </p:nvSpPr>
        <p:spPr>
          <a:xfrm>
            <a:off x="469900" y="1052736"/>
            <a:ext cx="8674100" cy="4329112"/>
          </a:xfrm>
          <a:noFill/>
        </p:spPr>
        <p:txBody>
          <a:bodyPr lIns="0" tIns="0" rIns="0" bIns="0"/>
          <a:lstStyle/>
          <a:p>
            <a:pPr marL="185738" indent="-185738" defTabSz="957263" eaLnBrk="1" hangingPunct="1">
              <a:lnSpc>
                <a:spcPct val="90000"/>
              </a:lnSpc>
              <a:spcBef>
                <a:spcPct val="35000"/>
              </a:spcBef>
              <a:buClr>
                <a:srgbClr val="17286F"/>
              </a:buClr>
              <a:buFontTx/>
              <a:buBlip>
                <a:blip r:embed="rId3"/>
              </a:buBlip>
            </a:pPr>
            <a:r>
              <a:rPr lang="mk-MK" sz="1500" dirty="0" smtClean="0"/>
              <a:t>Една студија сугерираше, во 1998, дека МРП вакцината предизвикува болест на цревата што води до аутизам.</a:t>
            </a:r>
            <a:r>
              <a:rPr lang="en-GB" sz="1600" baseline="30000" dirty="0" smtClean="0"/>
              <a:t>(1-3,5)</a:t>
            </a:r>
            <a:endParaRPr lang="en-GB" sz="1600" b="1" dirty="0" smtClean="0"/>
          </a:p>
          <a:p>
            <a:pPr marL="185738" indent="-185738" defTabSz="957263" eaLnBrk="1" hangingPunct="1">
              <a:lnSpc>
                <a:spcPct val="90000"/>
              </a:lnSpc>
              <a:spcBef>
                <a:spcPct val="55000"/>
              </a:spcBef>
              <a:buClr>
                <a:srgbClr val="17286F"/>
              </a:buClr>
              <a:buFontTx/>
              <a:buBlip>
                <a:blip r:embed="rId3"/>
              </a:buBlip>
            </a:pPr>
            <a:r>
              <a:rPr lang="mk-MK" sz="1500" b="1" dirty="0" smtClean="0"/>
              <a:t>Производителите и авторитетите </a:t>
            </a:r>
            <a:r>
              <a:rPr lang="mk-MK" sz="1500" dirty="0" smtClean="0"/>
              <a:t>побараа од експертите да изведат студии, за да ја испитаат потенцијалната поврзаност</a:t>
            </a:r>
            <a:r>
              <a:rPr lang="en-GB" sz="1500" dirty="0" smtClean="0"/>
              <a:t>.</a:t>
            </a:r>
          </a:p>
          <a:p>
            <a:pPr marL="185738" indent="-185738" defTabSz="957263" eaLnBrk="1" hangingPunct="1">
              <a:lnSpc>
                <a:spcPct val="90000"/>
              </a:lnSpc>
              <a:spcBef>
                <a:spcPct val="55000"/>
              </a:spcBef>
              <a:buClr>
                <a:srgbClr val="17286F"/>
              </a:buClr>
              <a:buFontTx/>
              <a:buBlip>
                <a:blip r:embed="rId3"/>
              </a:buBlip>
            </a:pPr>
            <a:r>
              <a:rPr lang="en-GB" sz="1500" b="1" dirty="0" smtClean="0"/>
              <a:t>25 </a:t>
            </a:r>
            <a:r>
              <a:rPr lang="mk-MK" sz="1500" b="1" dirty="0" smtClean="0"/>
              <a:t>студии не најдоа никаква поврзаност </a:t>
            </a:r>
            <a:r>
              <a:rPr lang="en-GB" sz="1600" baseline="30000" dirty="0" smtClean="0"/>
              <a:t>(1,3-4)</a:t>
            </a:r>
          </a:p>
          <a:p>
            <a:pPr marL="347663" lvl="1" indent="-160338" defTabSz="957263" eaLnBrk="1" hangingPunct="1">
              <a:lnSpc>
                <a:spcPct val="90000"/>
              </a:lnSpc>
              <a:spcBef>
                <a:spcPct val="35000"/>
              </a:spcBef>
              <a:buClr>
                <a:srgbClr val="17286F"/>
              </a:buClr>
              <a:buFont typeface="Arial" pitchFamily="34" charset="0"/>
              <a:buChar char="−"/>
            </a:pPr>
            <a:r>
              <a:rPr lang="mk-MK" sz="1300" dirty="0" smtClean="0">
                <a:solidFill>
                  <a:schemeClr val="tx2"/>
                </a:solidFill>
              </a:rPr>
              <a:t>Во различни земји, од различни </a:t>
            </a:r>
            <a:r>
              <a:rPr lang="mk-MK" sz="1300" dirty="0" err="1" smtClean="0">
                <a:solidFill>
                  <a:schemeClr val="tx2"/>
                </a:solidFill>
              </a:rPr>
              <a:t>инвестигатори</a:t>
            </a:r>
            <a:r>
              <a:rPr lang="mk-MK" sz="1300" dirty="0" smtClean="0">
                <a:solidFill>
                  <a:schemeClr val="tx2"/>
                </a:solidFill>
              </a:rPr>
              <a:t> и со различни епидемиолошки и статистички методи</a:t>
            </a:r>
            <a:endParaRPr lang="en-GB" sz="1300" dirty="0" smtClean="0">
              <a:solidFill>
                <a:schemeClr val="tx2"/>
              </a:solidFill>
            </a:endParaRPr>
          </a:p>
          <a:p>
            <a:pPr marL="347663" lvl="1" indent="-160338" defTabSz="957263" eaLnBrk="1" hangingPunct="1">
              <a:lnSpc>
                <a:spcPct val="90000"/>
              </a:lnSpc>
              <a:spcBef>
                <a:spcPct val="35000"/>
              </a:spcBef>
              <a:buClr>
                <a:srgbClr val="17286F"/>
              </a:buClr>
              <a:buFont typeface="Arial" pitchFamily="34" charset="0"/>
              <a:buChar char="−"/>
            </a:pPr>
            <a:r>
              <a:rPr lang="mk-MK" sz="1300" dirty="0" smtClean="0">
                <a:solidFill>
                  <a:schemeClr val="tx2"/>
                </a:solidFill>
              </a:rPr>
              <a:t>Доволно големи за да </a:t>
            </a:r>
            <a:r>
              <a:rPr lang="mk-MK" sz="1300" dirty="0" err="1" smtClean="0">
                <a:solidFill>
                  <a:schemeClr val="tx2"/>
                </a:solidFill>
              </a:rPr>
              <a:t>детектираат</a:t>
            </a:r>
            <a:r>
              <a:rPr lang="mk-MK" sz="1300" dirty="0" smtClean="0">
                <a:solidFill>
                  <a:schemeClr val="tx2"/>
                </a:solidFill>
              </a:rPr>
              <a:t> и ретка поврзаност</a:t>
            </a:r>
            <a:r>
              <a:rPr lang="en-GB" sz="1300" dirty="0" smtClean="0">
                <a:solidFill>
                  <a:schemeClr val="tx2"/>
                </a:solidFill>
              </a:rPr>
              <a:t> (</a:t>
            </a:r>
            <a:r>
              <a:rPr lang="mk-MK" sz="1300" dirty="0" smtClean="0">
                <a:solidFill>
                  <a:schemeClr val="tx2"/>
                </a:solidFill>
              </a:rPr>
              <a:t>една студија во Канада вклучуваше</a:t>
            </a:r>
            <a:r>
              <a:rPr lang="en-GB" sz="1300" dirty="0" smtClean="0">
                <a:solidFill>
                  <a:schemeClr val="tx2"/>
                </a:solidFill>
              </a:rPr>
              <a:t> 28,000 </a:t>
            </a:r>
            <a:r>
              <a:rPr lang="mk-MK" sz="1300" dirty="0" smtClean="0">
                <a:solidFill>
                  <a:schemeClr val="tx2"/>
                </a:solidFill>
              </a:rPr>
              <a:t>деца</a:t>
            </a:r>
            <a:r>
              <a:rPr lang="en-GB" sz="1300" dirty="0" smtClean="0">
                <a:solidFill>
                  <a:schemeClr val="tx2"/>
                </a:solidFill>
              </a:rPr>
              <a:t>; </a:t>
            </a:r>
            <a:r>
              <a:rPr lang="mk-MK" sz="1300" dirty="0" smtClean="0">
                <a:solidFill>
                  <a:schemeClr val="tx2"/>
                </a:solidFill>
              </a:rPr>
              <a:t>Финските испитувачи прегледаа медицински записи на 1</a:t>
            </a:r>
            <a:r>
              <a:rPr lang="en-GB" sz="1300" dirty="0" smtClean="0">
                <a:solidFill>
                  <a:schemeClr val="tx2"/>
                </a:solidFill>
              </a:rPr>
              <a:t>,8 </a:t>
            </a:r>
            <a:r>
              <a:rPr lang="mk-MK" sz="1300" dirty="0" smtClean="0">
                <a:solidFill>
                  <a:schemeClr val="tx2"/>
                </a:solidFill>
              </a:rPr>
              <a:t>милиони деца</a:t>
            </a:r>
            <a:r>
              <a:rPr lang="en-GB" sz="1300" dirty="0" smtClean="0">
                <a:solidFill>
                  <a:schemeClr val="tx2"/>
                </a:solidFill>
              </a:rPr>
              <a:t>)</a:t>
            </a:r>
            <a:endParaRPr lang="en-GB" sz="700" dirty="0" smtClean="0">
              <a:solidFill>
                <a:schemeClr val="tx2"/>
              </a:solidFill>
            </a:endParaRPr>
          </a:p>
          <a:p>
            <a:pPr marL="185738" indent="-185738" defTabSz="957263" eaLnBrk="1" hangingPunct="1">
              <a:lnSpc>
                <a:spcPct val="90000"/>
              </a:lnSpc>
              <a:spcBef>
                <a:spcPct val="55000"/>
              </a:spcBef>
              <a:buClr>
                <a:srgbClr val="17286F"/>
              </a:buClr>
              <a:buFontTx/>
              <a:buBlip>
                <a:blip r:embed="rId3"/>
              </a:buBlip>
            </a:pPr>
            <a:r>
              <a:rPr lang="mk-MK" sz="1500" b="1" dirty="0" smtClean="0"/>
              <a:t>Иницијалната студија се докажа дека е погрешна</a:t>
            </a:r>
            <a:r>
              <a:rPr lang="en-GB" sz="1600" baseline="30000" dirty="0" smtClean="0"/>
              <a:t>(1-3,5)</a:t>
            </a:r>
            <a:endParaRPr lang="en-GB" sz="1500" dirty="0" smtClean="0"/>
          </a:p>
          <a:p>
            <a:pPr marL="347663" lvl="1" indent="-160338" defTabSz="957263" eaLnBrk="1" hangingPunct="1">
              <a:lnSpc>
                <a:spcPct val="90000"/>
              </a:lnSpc>
              <a:spcBef>
                <a:spcPct val="35000"/>
              </a:spcBef>
              <a:buClr>
                <a:srgbClr val="17286F"/>
              </a:buClr>
              <a:buFont typeface="Arial" pitchFamily="34" charset="0"/>
              <a:buChar char="−"/>
            </a:pPr>
            <a:r>
              <a:rPr lang="en-GB" sz="1300" dirty="0" smtClean="0">
                <a:solidFill>
                  <a:schemeClr val="tx2"/>
                </a:solidFill>
              </a:rPr>
              <a:t>10 </a:t>
            </a:r>
            <a:r>
              <a:rPr lang="mk-MK" sz="1300" dirty="0" smtClean="0">
                <a:solidFill>
                  <a:schemeClr val="tx2"/>
                </a:solidFill>
              </a:rPr>
              <a:t>од</a:t>
            </a:r>
            <a:r>
              <a:rPr lang="en-GB" sz="1300" dirty="0" smtClean="0">
                <a:solidFill>
                  <a:schemeClr val="tx2"/>
                </a:solidFill>
              </a:rPr>
              <a:t> 13 </a:t>
            </a:r>
            <a:r>
              <a:rPr lang="mk-MK" sz="1300" dirty="0" smtClean="0">
                <a:solidFill>
                  <a:schemeClr val="tx2"/>
                </a:solidFill>
              </a:rPr>
              <a:t>автори бараа повлекување и изјавија дека студијата не докажува причинска поврзаност</a:t>
            </a:r>
            <a:r>
              <a:rPr lang="en-GB" sz="1300" dirty="0" smtClean="0">
                <a:solidFill>
                  <a:schemeClr val="tx2"/>
                </a:solidFill>
              </a:rPr>
              <a:t> </a:t>
            </a:r>
            <a:r>
              <a:rPr lang="en-GB" sz="1300" baseline="30000" dirty="0" smtClean="0">
                <a:solidFill>
                  <a:schemeClr val="tx2"/>
                </a:solidFill>
              </a:rPr>
              <a:t>(5)</a:t>
            </a:r>
          </a:p>
          <a:p>
            <a:pPr marL="185738" indent="-185738" defTabSz="957263" eaLnBrk="1" hangingPunct="1">
              <a:lnSpc>
                <a:spcPct val="90000"/>
              </a:lnSpc>
              <a:spcBef>
                <a:spcPct val="55000"/>
              </a:spcBef>
              <a:buClr>
                <a:srgbClr val="17286F"/>
              </a:buClr>
              <a:buFontTx/>
              <a:buBlip>
                <a:blip r:embed="rId3"/>
              </a:buBlip>
            </a:pPr>
            <a:r>
              <a:rPr lang="en-GB" sz="1500" b="1" dirty="0" smtClean="0"/>
              <a:t>WHO </a:t>
            </a:r>
            <a:r>
              <a:rPr lang="mk-MK" sz="1500" b="1" dirty="0" smtClean="0"/>
              <a:t>и националните здравствени авторитети препорачуваат континуирана вакцинација</a:t>
            </a:r>
            <a:r>
              <a:rPr lang="en-GB" sz="1600" dirty="0" smtClean="0"/>
              <a:t> </a:t>
            </a:r>
            <a:r>
              <a:rPr lang="en-GB" sz="1600" baseline="30000" dirty="0" smtClean="0"/>
              <a:t>(5-7)</a:t>
            </a:r>
          </a:p>
          <a:p>
            <a:pPr marL="185738" indent="-185738" defTabSz="957263">
              <a:lnSpc>
                <a:spcPct val="110000"/>
              </a:lnSpc>
              <a:spcBef>
                <a:spcPct val="55000"/>
              </a:spcBef>
              <a:buClr>
                <a:srgbClr val="17286F"/>
              </a:buClr>
              <a:buBlip>
                <a:blip r:embed="rId3"/>
              </a:buBlip>
            </a:pPr>
            <a:r>
              <a:rPr lang="mk-MK" sz="1500" dirty="0" smtClean="0"/>
              <a:t>Неоснованиот страв предизвикал многу </a:t>
            </a:r>
            <a:r>
              <a:rPr lang="mk-MK" sz="1500" dirty="0" err="1" smtClean="0"/>
              <a:t>контроверзи</a:t>
            </a:r>
            <a:r>
              <a:rPr lang="mk-MK" sz="1500" dirty="0" smtClean="0"/>
              <a:t>, што резултирало со колапс на вакцинацијата со МРП вакцината, што довело до нагло појавување на случаи на морбили</a:t>
            </a:r>
            <a:r>
              <a:rPr lang="en-GB" sz="1500" baseline="30000" dirty="0" smtClean="0"/>
              <a:t> (8,9).</a:t>
            </a:r>
          </a:p>
          <a:p>
            <a:pPr marL="185738" indent="-185738" defTabSz="957263" eaLnBrk="1" hangingPunct="1">
              <a:lnSpc>
                <a:spcPct val="90000"/>
              </a:lnSpc>
              <a:spcBef>
                <a:spcPct val="55000"/>
              </a:spcBef>
              <a:buClr>
                <a:srgbClr val="17286F"/>
              </a:buClr>
              <a:buFontTx/>
              <a:buNone/>
            </a:pPr>
            <a:endParaRPr lang="en-GB" sz="1500" baseline="30000" dirty="0" smtClean="0"/>
          </a:p>
        </p:txBody>
      </p:sp>
      <p:sp>
        <p:nvSpPr>
          <p:cNvPr id="20485" name="Rectangle 3"/>
          <p:cNvSpPr>
            <a:spLocks noGrp="1" noChangeArrowheads="1"/>
          </p:cNvSpPr>
          <p:nvPr>
            <p:ph type="title"/>
          </p:nvPr>
        </p:nvSpPr>
        <p:spPr>
          <a:xfrm>
            <a:off x="436563" y="116632"/>
            <a:ext cx="7905750" cy="793750"/>
          </a:xfrm>
          <a:noFill/>
        </p:spPr>
        <p:txBody>
          <a:bodyPr>
            <a:normAutofit fontScale="90000"/>
          </a:bodyPr>
          <a:lstStyle/>
          <a:p>
            <a:pPr eaLnBrk="1" hangingPunct="1"/>
            <a:r>
              <a:rPr lang="mk-MK" sz="2400" b="1" dirty="0" smtClean="0">
                <a:solidFill>
                  <a:schemeClr val="accent1">
                    <a:lumMod val="75000"/>
                  </a:schemeClr>
                </a:solidFill>
              </a:rPr>
              <a:t>Во УК, вакцината за заушки, морбили и </a:t>
            </a:r>
            <a:r>
              <a:rPr lang="mk-MK" sz="2400" b="1" dirty="0" err="1" smtClean="0">
                <a:solidFill>
                  <a:schemeClr val="accent1">
                    <a:lumMod val="75000"/>
                  </a:schemeClr>
                </a:solidFill>
              </a:rPr>
              <a:t>рубела</a:t>
            </a:r>
            <a:r>
              <a:rPr lang="mk-MK" sz="2400" b="1" dirty="0" smtClean="0">
                <a:solidFill>
                  <a:schemeClr val="accent1">
                    <a:lumMod val="75000"/>
                  </a:schemeClr>
                </a:solidFill>
              </a:rPr>
              <a:t> беше обвинета дека предизвикува аутизам</a:t>
            </a:r>
            <a:endParaRPr lang="fr-FR" sz="2000" b="1" dirty="0" smtClean="0">
              <a:solidFill>
                <a:schemeClr val="accent1">
                  <a:lumMod val="75000"/>
                </a:schemeClr>
              </a:solidFill>
            </a:endParaRPr>
          </a:p>
        </p:txBody>
      </p:sp>
      <p:sp>
        <p:nvSpPr>
          <p:cNvPr id="20486" name="Text Box 4"/>
          <p:cNvSpPr txBox="1">
            <a:spLocks noChangeArrowheads="1"/>
          </p:cNvSpPr>
          <p:nvPr/>
        </p:nvSpPr>
        <p:spPr bwMode="auto">
          <a:xfrm>
            <a:off x="623888" y="4869160"/>
            <a:ext cx="3012008" cy="1815882"/>
          </a:xfrm>
          <a:prstGeom prst="rect">
            <a:avLst/>
          </a:prstGeom>
          <a:noFill/>
          <a:ln w="25400">
            <a:noFill/>
            <a:miter lim="800000"/>
            <a:headEnd/>
            <a:tailEnd/>
          </a:ln>
        </p:spPr>
        <p:txBody>
          <a:bodyPr wrap="square">
            <a:spAutoFit/>
          </a:bodyPr>
          <a:lstStyle/>
          <a:p>
            <a:pPr eaLnBrk="1" hangingPunct="1">
              <a:spcBef>
                <a:spcPct val="30000"/>
              </a:spcBef>
            </a:pPr>
            <a:r>
              <a:rPr lang="en-GB" sz="800" dirty="0">
                <a:solidFill>
                  <a:schemeClr val="accent1">
                    <a:lumMod val="75000"/>
                  </a:schemeClr>
                </a:solidFill>
              </a:rPr>
              <a:t>(1) Gerber J., </a:t>
            </a:r>
            <a:r>
              <a:rPr lang="en-GB" sz="800" dirty="0" err="1">
                <a:solidFill>
                  <a:schemeClr val="accent1">
                    <a:lumMod val="75000"/>
                  </a:schemeClr>
                </a:solidFill>
              </a:rPr>
              <a:t>Offit</a:t>
            </a:r>
            <a:r>
              <a:rPr lang="en-GB" sz="800" dirty="0">
                <a:solidFill>
                  <a:schemeClr val="accent1">
                    <a:lumMod val="75000"/>
                  </a:schemeClr>
                </a:solidFill>
              </a:rPr>
              <a:t> P., Vaccines, CID 2009:48, 15 Feb 09; (2) Wakefield A. et al., The Lancet 1998, 351:637-41; (3) P </a:t>
            </a:r>
            <a:r>
              <a:rPr lang="en-GB" sz="800" dirty="0" err="1">
                <a:solidFill>
                  <a:schemeClr val="accent1">
                    <a:lumMod val="75000"/>
                  </a:schemeClr>
                </a:solidFill>
              </a:rPr>
              <a:t>Offit</a:t>
            </a:r>
            <a:r>
              <a:rPr lang="en-GB" sz="800" dirty="0">
                <a:solidFill>
                  <a:schemeClr val="accent1">
                    <a:lumMod val="75000"/>
                  </a:schemeClr>
                </a:solidFill>
              </a:rPr>
              <a:t>, Autism’s False Prophets, Columbia University Press, 2008, P.41-45; (4) Immunization Action Coalition fact sheet, </a:t>
            </a:r>
            <a:r>
              <a:rPr lang="fr-FR" sz="800" dirty="0" err="1">
                <a:solidFill>
                  <a:schemeClr val="accent1">
                    <a:lumMod val="75000"/>
                  </a:schemeClr>
                </a:solidFill>
              </a:rPr>
              <a:t>Nov</a:t>
            </a:r>
            <a:r>
              <a:rPr lang="fr-FR" sz="800" dirty="0">
                <a:solidFill>
                  <a:schemeClr val="accent1">
                    <a:lumMod val="75000"/>
                  </a:schemeClr>
                </a:solidFill>
              </a:rPr>
              <a:t> 08 www.immunize.org/catg.d/p4026.pdf; </a:t>
            </a:r>
            <a:r>
              <a:rPr lang="en-US" sz="800" dirty="0">
                <a:solidFill>
                  <a:schemeClr val="accent1">
                    <a:lumMod val="75000"/>
                  </a:schemeClr>
                </a:solidFill>
              </a:rPr>
              <a:t>(5) </a:t>
            </a:r>
            <a:r>
              <a:rPr lang="fr-FR" sz="800" dirty="0" err="1">
                <a:solidFill>
                  <a:schemeClr val="accent1">
                    <a:lumMod val="75000"/>
                  </a:schemeClr>
                </a:solidFill>
              </a:rPr>
              <a:t>Murch</a:t>
            </a:r>
            <a:r>
              <a:rPr lang="fr-FR" sz="800" dirty="0">
                <a:solidFill>
                  <a:schemeClr val="accent1">
                    <a:lumMod val="75000"/>
                  </a:schemeClr>
                </a:solidFill>
              </a:rPr>
              <a:t> SH, Anthony A, Casson DH, et al . 2004, "</a:t>
            </a:r>
            <a:r>
              <a:rPr lang="fr-FR" sz="800" dirty="0" err="1">
                <a:solidFill>
                  <a:schemeClr val="accent1">
                    <a:lumMod val="75000"/>
                  </a:schemeClr>
                </a:solidFill>
              </a:rPr>
              <a:t>Retraction</a:t>
            </a:r>
            <a:r>
              <a:rPr lang="fr-FR" sz="800" dirty="0">
                <a:solidFill>
                  <a:schemeClr val="accent1">
                    <a:lumMod val="75000"/>
                  </a:schemeClr>
                </a:solidFill>
              </a:rPr>
              <a:t> of an </a:t>
            </a:r>
            <a:r>
              <a:rPr lang="fr-FR" sz="800" dirty="0" err="1">
                <a:solidFill>
                  <a:schemeClr val="accent1">
                    <a:lumMod val="75000"/>
                  </a:schemeClr>
                </a:solidFill>
              </a:rPr>
              <a:t>interpretation</a:t>
            </a:r>
            <a:r>
              <a:rPr lang="fr-FR" sz="800" dirty="0">
                <a:solidFill>
                  <a:schemeClr val="accent1">
                    <a:lumMod val="75000"/>
                  </a:schemeClr>
                </a:solidFill>
              </a:rPr>
              <a:t>". Lancet 363; 9411:750; </a:t>
            </a:r>
            <a:r>
              <a:rPr lang="en-US" sz="800" dirty="0">
                <a:solidFill>
                  <a:schemeClr val="accent1">
                    <a:lumMod val="75000"/>
                  </a:schemeClr>
                </a:solidFill>
              </a:rPr>
              <a:t>(6) WHO 2001 </a:t>
            </a:r>
            <a:r>
              <a:rPr lang="en-GB" sz="800" dirty="0">
                <a:solidFill>
                  <a:schemeClr val="accent1">
                    <a:lumMod val="75000"/>
                  </a:schemeClr>
                </a:solidFill>
              </a:rPr>
              <a:t>http://www.who.int/vaccines-diseases/safety/hottop/mmrstatement.shtml</a:t>
            </a:r>
            <a:r>
              <a:rPr lang="en-US" sz="800" dirty="0">
                <a:solidFill>
                  <a:schemeClr val="accent1">
                    <a:lumMod val="75000"/>
                  </a:schemeClr>
                </a:solidFill>
              </a:rPr>
              <a:t> – accessed June 26 2009; (7) Vaccination schedules within the EU– EU Commission 2007: VENICE project http://venice.cineca.org/Report_II_WP3.pdf – accessed June 26 2009 (8) UK Department of Health, Medical Research Council 1998 and 2000, </a:t>
            </a:r>
            <a:r>
              <a:rPr lang="en-GB" sz="800" dirty="0">
                <a:solidFill>
                  <a:schemeClr val="accent1">
                    <a:lumMod val="75000"/>
                  </a:schemeClr>
                </a:solidFill>
              </a:rPr>
              <a:t>ref. MRC/18/00 -</a:t>
            </a:r>
            <a:r>
              <a:rPr lang="fr-FR" sz="800" dirty="0">
                <a:solidFill>
                  <a:schemeClr val="accent1">
                    <a:lumMod val="75000"/>
                  </a:schemeClr>
                </a:solidFill>
              </a:rPr>
              <a:t>www.immunisation.nhs.uk/files/factsheets1-3.pdf ; (8) Burgess DC et al., Vaccine, 24, 18:3921-8 ; (9) BMJ, vol. 338, 14 </a:t>
            </a:r>
            <a:r>
              <a:rPr lang="fr-FR" sz="800" dirty="0" err="1">
                <a:solidFill>
                  <a:schemeClr val="accent1">
                    <a:lumMod val="75000"/>
                  </a:schemeClr>
                </a:solidFill>
              </a:rPr>
              <a:t>Feb</a:t>
            </a:r>
            <a:r>
              <a:rPr lang="fr-FR" sz="800" dirty="0">
                <a:solidFill>
                  <a:schemeClr val="accent1">
                    <a:lumMod val="75000"/>
                  </a:schemeClr>
                </a:solidFill>
              </a:rPr>
              <a:t>. 2009.</a:t>
            </a:r>
          </a:p>
        </p:txBody>
      </p:sp>
      <p:pic>
        <p:nvPicPr>
          <p:cNvPr id="20487" name="Picture 5"/>
          <p:cNvPicPr>
            <a:picLocks noChangeAspect="1" noChangeArrowheads="1"/>
          </p:cNvPicPr>
          <p:nvPr/>
        </p:nvPicPr>
        <p:blipFill>
          <a:blip r:embed="rId4" cstate="print"/>
          <a:srcRect l="6445" t="24222" r="42700" b="33250"/>
          <a:stretch>
            <a:fillRect/>
          </a:stretch>
        </p:blipFill>
        <p:spPr bwMode="auto">
          <a:xfrm>
            <a:off x="3924300" y="4797152"/>
            <a:ext cx="2524125" cy="1582737"/>
          </a:xfrm>
          <a:prstGeom prst="rect">
            <a:avLst/>
          </a:prstGeom>
          <a:noFill/>
          <a:ln w="9525">
            <a:noFill/>
            <a:miter lim="800000"/>
            <a:headEnd/>
            <a:tailEnd/>
          </a:ln>
        </p:spPr>
      </p:pic>
      <p:pic>
        <p:nvPicPr>
          <p:cNvPr id="20488" name="Picture 6"/>
          <p:cNvPicPr>
            <a:picLocks noChangeAspect="1" noChangeArrowheads="1"/>
          </p:cNvPicPr>
          <p:nvPr/>
        </p:nvPicPr>
        <p:blipFill>
          <a:blip r:embed="rId5" cstate="print"/>
          <a:srcRect l="58479" t="50021" r="9766" b="16515"/>
          <a:stretch>
            <a:fillRect/>
          </a:stretch>
        </p:blipFill>
        <p:spPr bwMode="auto">
          <a:xfrm>
            <a:off x="6727825" y="4725144"/>
            <a:ext cx="2198688" cy="1738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0"/>
          <p:cNvSpPr>
            <a:spLocks noChangeArrowheads="1"/>
          </p:cNvSpPr>
          <p:nvPr/>
        </p:nvSpPr>
        <p:spPr bwMode="auto">
          <a:xfrm>
            <a:off x="371475" y="471488"/>
            <a:ext cx="8304981" cy="623887"/>
          </a:xfrm>
          <a:prstGeom prst="rect">
            <a:avLst/>
          </a:prstGeom>
          <a:noFill/>
          <a:ln w="9525">
            <a:noFill/>
            <a:miter lim="800000"/>
            <a:headEnd/>
            <a:tailEnd/>
          </a:ln>
        </p:spPr>
        <p:txBody>
          <a:bodyPr anchor="ctr"/>
          <a:lstStyle/>
          <a:p>
            <a:pPr eaLnBrk="1" hangingPunct="1"/>
            <a:r>
              <a:rPr lang="mk-MK" sz="2400" dirty="0" smtClean="0">
                <a:solidFill>
                  <a:srgbClr val="17286F"/>
                </a:solidFill>
                <a:latin typeface="Arial Black" pitchFamily="34" charset="0"/>
              </a:rPr>
              <a:t>Неоправдан страв или разумен скептицизам?</a:t>
            </a:r>
            <a:r>
              <a:rPr lang="en-GB" sz="2400" dirty="0" smtClean="0">
                <a:solidFill>
                  <a:srgbClr val="17286F"/>
                </a:solidFill>
                <a:latin typeface="Arial Black" pitchFamily="34" charset="0"/>
              </a:rPr>
              <a:t> </a:t>
            </a:r>
            <a:r>
              <a:rPr lang="en-GB" sz="2400" dirty="0">
                <a:solidFill>
                  <a:srgbClr val="17286F"/>
                </a:solidFill>
                <a:latin typeface="Arial Black" pitchFamily="34" charset="0"/>
              </a:rPr>
              <a:t/>
            </a:r>
            <a:br>
              <a:rPr lang="en-GB" sz="2400" dirty="0">
                <a:solidFill>
                  <a:srgbClr val="17286F"/>
                </a:solidFill>
                <a:latin typeface="Arial Black" pitchFamily="34" charset="0"/>
              </a:rPr>
            </a:br>
            <a:r>
              <a:rPr lang="mk-MK" sz="2400" dirty="0" smtClean="0">
                <a:solidFill>
                  <a:srgbClr val="17286F"/>
                </a:solidFill>
                <a:latin typeface="Arial Black" pitchFamily="34" charset="0"/>
              </a:rPr>
              <a:t>Што ги прави вакцините безбедни</a:t>
            </a:r>
            <a:endParaRPr lang="en-GB" sz="2400" dirty="0">
              <a:solidFill>
                <a:srgbClr val="17286F"/>
              </a:solidFill>
              <a:latin typeface="Arial Black" pitchFamily="34" charset="0"/>
            </a:endParaRPr>
          </a:p>
        </p:txBody>
      </p:sp>
      <p:sp>
        <p:nvSpPr>
          <p:cNvPr id="10245" name="Freeform 22"/>
          <p:cNvSpPr>
            <a:spLocks/>
          </p:cNvSpPr>
          <p:nvPr/>
        </p:nvSpPr>
        <p:spPr bwMode="auto">
          <a:xfrm>
            <a:off x="4572000" y="3467100"/>
            <a:ext cx="2643188" cy="1997075"/>
          </a:xfrm>
          <a:custGeom>
            <a:avLst/>
            <a:gdLst>
              <a:gd name="T0" fmla="*/ 829 w 1503"/>
              <a:gd name="T1" fmla="*/ 0 h 1135"/>
              <a:gd name="T2" fmla="*/ 829 w 1503"/>
              <a:gd name="T3" fmla="*/ 57 h 1135"/>
              <a:gd name="T4" fmla="*/ 818 w 1503"/>
              <a:gd name="T5" fmla="*/ 141 h 1135"/>
              <a:gd name="T6" fmla="*/ 798 w 1503"/>
              <a:gd name="T7" fmla="*/ 183 h 1135"/>
              <a:gd name="T8" fmla="*/ 768 w 1503"/>
              <a:gd name="T9" fmla="*/ 206 h 1135"/>
              <a:gd name="T10" fmla="*/ 730 w 1503"/>
              <a:gd name="T11" fmla="*/ 216 h 1135"/>
              <a:gd name="T12" fmla="*/ 677 w 1503"/>
              <a:gd name="T13" fmla="*/ 214 h 1135"/>
              <a:gd name="T14" fmla="*/ 617 w 1503"/>
              <a:gd name="T15" fmla="*/ 206 h 1135"/>
              <a:gd name="T16" fmla="*/ 562 w 1503"/>
              <a:gd name="T17" fmla="*/ 208 h 1135"/>
              <a:gd name="T18" fmla="*/ 494 w 1503"/>
              <a:gd name="T19" fmla="*/ 229 h 1135"/>
              <a:gd name="T20" fmla="*/ 473 w 1503"/>
              <a:gd name="T21" fmla="*/ 241 h 1135"/>
              <a:gd name="T22" fmla="*/ 463 w 1503"/>
              <a:gd name="T23" fmla="*/ 256 h 1135"/>
              <a:gd name="T24" fmla="*/ 456 w 1503"/>
              <a:gd name="T25" fmla="*/ 297 h 1135"/>
              <a:gd name="T26" fmla="*/ 456 w 1503"/>
              <a:gd name="T27" fmla="*/ 347 h 1135"/>
              <a:gd name="T28" fmla="*/ 446 w 1503"/>
              <a:gd name="T29" fmla="*/ 395 h 1135"/>
              <a:gd name="T30" fmla="*/ 431 w 1503"/>
              <a:gd name="T31" fmla="*/ 422 h 1135"/>
              <a:gd name="T32" fmla="*/ 411 w 1503"/>
              <a:gd name="T33" fmla="*/ 438 h 1135"/>
              <a:gd name="T34" fmla="*/ 373 w 1503"/>
              <a:gd name="T35" fmla="*/ 450 h 1135"/>
              <a:gd name="T36" fmla="*/ 269 w 1503"/>
              <a:gd name="T37" fmla="*/ 463 h 1135"/>
              <a:gd name="T38" fmla="*/ 214 w 1503"/>
              <a:gd name="T39" fmla="*/ 485 h 1135"/>
              <a:gd name="T40" fmla="*/ 186 w 1503"/>
              <a:gd name="T41" fmla="*/ 506 h 1135"/>
              <a:gd name="T42" fmla="*/ 169 w 1503"/>
              <a:gd name="T43" fmla="*/ 528 h 1135"/>
              <a:gd name="T44" fmla="*/ 159 w 1503"/>
              <a:gd name="T45" fmla="*/ 561 h 1135"/>
              <a:gd name="T46" fmla="*/ 159 w 1503"/>
              <a:gd name="T47" fmla="*/ 599 h 1135"/>
              <a:gd name="T48" fmla="*/ 169 w 1503"/>
              <a:gd name="T49" fmla="*/ 624 h 1135"/>
              <a:gd name="T50" fmla="*/ 181 w 1503"/>
              <a:gd name="T51" fmla="*/ 677 h 1135"/>
              <a:gd name="T52" fmla="*/ 184 w 1503"/>
              <a:gd name="T53" fmla="*/ 730 h 1135"/>
              <a:gd name="T54" fmla="*/ 169 w 1503"/>
              <a:gd name="T55" fmla="*/ 780 h 1135"/>
              <a:gd name="T56" fmla="*/ 146 w 1503"/>
              <a:gd name="T57" fmla="*/ 823 h 1135"/>
              <a:gd name="T58" fmla="*/ 118 w 1503"/>
              <a:gd name="T59" fmla="*/ 853 h 1135"/>
              <a:gd name="T60" fmla="*/ 73 w 1503"/>
              <a:gd name="T61" fmla="*/ 883 h 1135"/>
              <a:gd name="T62" fmla="*/ 23 w 1503"/>
              <a:gd name="T63" fmla="*/ 898 h 1135"/>
              <a:gd name="T64" fmla="*/ 0 w 1503"/>
              <a:gd name="T65" fmla="*/ 1135 h 1135"/>
              <a:gd name="T66" fmla="*/ 1503 w 1503"/>
              <a:gd name="T67" fmla="*/ 0 h 1135"/>
              <a:gd name="T68" fmla="*/ 1370 w 1503"/>
              <a:gd name="T69" fmla="*/ 27 h 1135"/>
              <a:gd name="T70" fmla="*/ 1370 w 1503"/>
              <a:gd name="T71" fmla="*/ 67 h 1135"/>
              <a:gd name="T72" fmla="*/ 1380 w 1503"/>
              <a:gd name="T73" fmla="*/ 98 h 1135"/>
              <a:gd name="T74" fmla="*/ 1383 w 1503"/>
              <a:gd name="T75" fmla="*/ 135 h 1135"/>
              <a:gd name="T76" fmla="*/ 1378 w 1503"/>
              <a:gd name="T77" fmla="*/ 181 h 1135"/>
              <a:gd name="T78" fmla="*/ 1360 w 1503"/>
              <a:gd name="T79" fmla="*/ 224 h 1135"/>
              <a:gd name="T80" fmla="*/ 1322 w 1503"/>
              <a:gd name="T81" fmla="*/ 259 h 1135"/>
              <a:gd name="T82" fmla="*/ 1262 w 1503"/>
              <a:gd name="T83" fmla="*/ 276 h 1135"/>
              <a:gd name="T84" fmla="*/ 1191 w 1503"/>
              <a:gd name="T85" fmla="*/ 276 h 1135"/>
              <a:gd name="T86" fmla="*/ 1128 w 1503"/>
              <a:gd name="T87" fmla="*/ 254 h 1135"/>
              <a:gd name="T88" fmla="*/ 1101 w 1503"/>
              <a:gd name="T89" fmla="*/ 236 h 1135"/>
              <a:gd name="T90" fmla="*/ 1070 w 1503"/>
              <a:gd name="T91" fmla="*/ 191 h 1135"/>
              <a:gd name="T92" fmla="*/ 1060 w 1503"/>
              <a:gd name="T93" fmla="*/ 146 h 1135"/>
              <a:gd name="T94" fmla="*/ 1063 w 1503"/>
              <a:gd name="T95" fmla="*/ 105 h 1135"/>
              <a:gd name="T96" fmla="*/ 1078 w 1503"/>
              <a:gd name="T97" fmla="*/ 47 h 1135"/>
              <a:gd name="T98" fmla="*/ 1078 w 1503"/>
              <a:gd name="T99" fmla="*/ 0 h 113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03"/>
              <a:gd name="T151" fmla="*/ 0 h 1135"/>
              <a:gd name="T152" fmla="*/ 1503 w 1503"/>
              <a:gd name="T153" fmla="*/ 1135 h 113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03" h="1135">
                <a:moveTo>
                  <a:pt x="1075" y="0"/>
                </a:moveTo>
                <a:lnTo>
                  <a:pt x="829" y="0"/>
                </a:lnTo>
                <a:lnTo>
                  <a:pt x="829" y="25"/>
                </a:lnTo>
                <a:lnTo>
                  <a:pt x="829" y="57"/>
                </a:lnTo>
                <a:lnTo>
                  <a:pt x="824" y="113"/>
                </a:lnTo>
                <a:lnTo>
                  <a:pt x="818" y="141"/>
                </a:lnTo>
                <a:lnTo>
                  <a:pt x="811" y="166"/>
                </a:lnTo>
                <a:lnTo>
                  <a:pt x="798" y="183"/>
                </a:lnTo>
                <a:lnTo>
                  <a:pt x="783" y="196"/>
                </a:lnTo>
                <a:lnTo>
                  <a:pt x="768" y="206"/>
                </a:lnTo>
                <a:lnTo>
                  <a:pt x="748" y="214"/>
                </a:lnTo>
                <a:lnTo>
                  <a:pt x="730" y="216"/>
                </a:lnTo>
                <a:lnTo>
                  <a:pt x="713" y="216"/>
                </a:lnTo>
                <a:lnTo>
                  <a:pt x="677" y="214"/>
                </a:lnTo>
                <a:lnTo>
                  <a:pt x="640" y="206"/>
                </a:lnTo>
                <a:lnTo>
                  <a:pt x="617" y="206"/>
                </a:lnTo>
                <a:lnTo>
                  <a:pt x="592" y="206"/>
                </a:lnTo>
                <a:lnTo>
                  <a:pt x="562" y="208"/>
                </a:lnTo>
                <a:lnTo>
                  <a:pt x="526" y="216"/>
                </a:lnTo>
                <a:lnTo>
                  <a:pt x="494" y="229"/>
                </a:lnTo>
                <a:lnTo>
                  <a:pt x="484" y="234"/>
                </a:lnTo>
                <a:lnTo>
                  <a:pt x="473" y="241"/>
                </a:lnTo>
                <a:lnTo>
                  <a:pt x="468" y="249"/>
                </a:lnTo>
                <a:lnTo>
                  <a:pt x="463" y="256"/>
                </a:lnTo>
                <a:lnTo>
                  <a:pt x="456" y="274"/>
                </a:lnTo>
                <a:lnTo>
                  <a:pt x="456" y="297"/>
                </a:lnTo>
                <a:lnTo>
                  <a:pt x="456" y="319"/>
                </a:lnTo>
                <a:lnTo>
                  <a:pt x="456" y="347"/>
                </a:lnTo>
                <a:lnTo>
                  <a:pt x="451" y="377"/>
                </a:lnTo>
                <a:lnTo>
                  <a:pt x="446" y="395"/>
                </a:lnTo>
                <a:lnTo>
                  <a:pt x="438" y="410"/>
                </a:lnTo>
                <a:lnTo>
                  <a:pt x="431" y="422"/>
                </a:lnTo>
                <a:lnTo>
                  <a:pt x="423" y="430"/>
                </a:lnTo>
                <a:lnTo>
                  <a:pt x="411" y="438"/>
                </a:lnTo>
                <a:lnTo>
                  <a:pt x="400" y="443"/>
                </a:lnTo>
                <a:lnTo>
                  <a:pt x="373" y="450"/>
                </a:lnTo>
                <a:lnTo>
                  <a:pt x="307" y="455"/>
                </a:lnTo>
                <a:lnTo>
                  <a:pt x="269" y="463"/>
                </a:lnTo>
                <a:lnTo>
                  <a:pt x="232" y="475"/>
                </a:lnTo>
                <a:lnTo>
                  <a:pt x="214" y="485"/>
                </a:lnTo>
                <a:lnTo>
                  <a:pt x="199" y="495"/>
                </a:lnTo>
                <a:lnTo>
                  <a:pt x="186" y="506"/>
                </a:lnTo>
                <a:lnTo>
                  <a:pt x="176" y="518"/>
                </a:lnTo>
                <a:lnTo>
                  <a:pt x="169" y="528"/>
                </a:lnTo>
                <a:lnTo>
                  <a:pt x="164" y="541"/>
                </a:lnTo>
                <a:lnTo>
                  <a:pt x="159" y="561"/>
                </a:lnTo>
                <a:lnTo>
                  <a:pt x="156" y="581"/>
                </a:lnTo>
                <a:lnTo>
                  <a:pt x="159" y="599"/>
                </a:lnTo>
                <a:lnTo>
                  <a:pt x="164" y="614"/>
                </a:lnTo>
                <a:lnTo>
                  <a:pt x="169" y="624"/>
                </a:lnTo>
                <a:lnTo>
                  <a:pt x="179" y="657"/>
                </a:lnTo>
                <a:lnTo>
                  <a:pt x="181" y="677"/>
                </a:lnTo>
                <a:lnTo>
                  <a:pt x="184" y="702"/>
                </a:lnTo>
                <a:lnTo>
                  <a:pt x="184" y="730"/>
                </a:lnTo>
                <a:lnTo>
                  <a:pt x="176" y="755"/>
                </a:lnTo>
                <a:lnTo>
                  <a:pt x="169" y="780"/>
                </a:lnTo>
                <a:lnTo>
                  <a:pt x="159" y="803"/>
                </a:lnTo>
                <a:lnTo>
                  <a:pt x="146" y="823"/>
                </a:lnTo>
                <a:lnTo>
                  <a:pt x="134" y="838"/>
                </a:lnTo>
                <a:lnTo>
                  <a:pt x="118" y="853"/>
                </a:lnTo>
                <a:lnTo>
                  <a:pt x="103" y="866"/>
                </a:lnTo>
                <a:lnTo>
                  <a:pt x="73" y="883"/>
                </a:lnTo>
                <a:lnTo>
                  <a:pt x="45" y="893"/>
                </a:lnTo>
                <a:lnTo>
                  <a:pt x="23" y="898"/>
                </a:lnTo>
                <a:lnTo>
                  <a:pt x="0" y="901"/>
                </a:lnTo>
                <a:lnTo>
                  <a:pt x="0" y="1135"/>
                </a:lnTo>
                <a:lnTo>
                  <a:pt x="1503" y="1135"/>
                </a:lnTo>
                <a:lnTo>
                  <a:pt x="1503" y="0"/>
                </a:lnTo>
                <a:lnTo>
                  <a:pt x="1375" y="0"/>
                </a:lnTo>
                <a:lnTo>
                  <a:pt x="1370" y="27"/>
                </a:lnTo>
                <a:lnTo>
                  <a:pt x="1370" y="55"/>
                </a:lnTo>
                <a:lnTo>
                  <a:pt x="1370" y="67"/>
                </a:lnTo>
                <a:lnTo>
                  <a:pt x="1375" y="83"/>
                </a:lnTo>
                <a:lnTo>
                  <a:pt x="1380" y="98"/>
                </a:lnTo>
                <a:lnTo>
                  <a:pt x="1383" y="115"/>
                </a:lnTo>
                <a:lnTo>
                  <a:pt x="1383" y="135"/>
                </a:lnTo>
                <a:lnTo>
                  <a:pt x="1383" y="158"/>
                </a:lnTo>
                <a:lnTo>
                  <a:pt x="1378" y="181"/>
                </a:lnTo>
                <a:lnTo>
                  <a:pt x="1370" y="203"/>
                </a:lnTo>
                <a:lnTo>
                  <a:pt x="1360" y="224"/>
                </a:lnTo>
                <a:lnTo>
                  <a:pt x="1345" y="241"/>
                </a:lnTo>
                <a:lnTo>
                  <a:pt x="1322" y="259"/>
                </a:lnTo>
                <a:lnTo>
                  <a:pt x="1294" y="269"/>
                </a:lnTo>
                <a:lnTo>
                  <a:pt x="1262" y="276"/>
                </a:lnTo>
                <a:lnTo>
                  <a:pt x="1226" y="279"/>
                </a:lnTo>
                <a:lnTo>
                  <a:pt x="1191" y="276"/>
                </a:lnTo>
                <a:lnTo>
                  <a:pt x="1158" y="269"/>
                </a:lnTo>
                <a:lnTo>
                  <a:pt x="1128" y="254"/>
                </a:lnTo>
                <a:lnTo>
                  <a:pt x="1113" y="246"/>
                </a:lnTo>
                <a:lnTo>
                  <a:pt x="1101" y="236"/>
                </a:lnTo>
                <a:lnTo>
                  <a:pt x="1083" y="214"/>
                </a:lnTo>
                <a:lnTo>
                  <a:pt x="1070" y="191"/>
                </a:lnTo>
                <a:lnTo>
                  <a:pt x="1063" y="166"/>
                </a:lnTo>
                <a:lnTo>
                  <a:pt x="1060" y="146"/>
                </a:lnTo>
                <a:lnTo>
                  <a:pt x="1060" y="123"/>
                </a:lnTo>
                <a:lnTo>
                  <a:pt x="1063" y="105"/>
                </a:lnTo>
                <a:lnTo>
                  <a:pt x="1068" y="83"/>
                </a:lnTo>
                <a:lnTo>
                  <a:pt x="1078" y="47"/>
                </a:lnTo>
                <a:lnTo>
                  <a:pt x="1080" y="25"/>
                </a:lnTo>
                <a:lnTo>
                  <a:pt x="1078" y="0"/>
                </a:lnTo>
                <a:lnTo>
                  <a:pt x="1075" y="0"/>
                </a:lnTo>
                <a:close/>
              </a:path>
            </a:pathLst>
          </a:custGeom>
          <a:solidFill>
            <a:srgbClr val="C9A0BE"/>
          </a:solidFill>
          <a:ln w="12700">
            <a:solidFill>
              <a:schemeClr val="tx1"/>
            </a:solidFill>
            <a:round/>
            <a:headEnd/>
            <a:tailEnd/>
          </a:ln>
        </p:spPr>
        <p:txBody>
          <a:bodyPr/>
          <a:lstStyle/>
          <a:p>
            <a:endParaRPr lang="mk-MK" dirty="0"/>
          </a:p>
        </p:txBody>
      </p:sp>
      <p:sp>
        <p:nvSpPr>
          <p:cNvPr id="10246" name="Freeform 23"/>
          <p:cNvSpPr>
            <a:spLocks/>
          </p:cNvSpPr>
          <p:nvPr/>
        </p:nvSpPr>
        <p:spPr bwMode="auto">
          <a:xfrm>
            <a:off x="1912938" y="2974975"/>
            <a:ext cx="2659062" cy="2489200"/>
          </a:xfrm>
          <a:custGeom>
            <a:avLst/>
            <a:gdLst>
              <a:gd name="T0" fmla="*/ 146 w 1511"/>
              <a:gd name="T1" fmla="*/ 252 h 1415"/>
              <a:gd name="T2" fmla="*/ 144 w 1511"/>
              <a:gd name="T3" fmla="*/ 212 h 1415"/>
              <a:gd name="T4" fmla="*/ 136 w 1511"/>
              <a:gd name="T5" fmla="*/ 181 h 1415"/>
              <a:gd name="T6" fmla="*/ 131 w 1511"/>
              <a:gd name="T7" fmla="*/ 141 h 1415"/>
              <a:gd name="T8" fmla="*/ 136 w 1511"/>
              <a:gd name="T9" fmla="*/ 98 h 1415"/>
              <a:gd name="T10" fmla="*/ 156 w 1511"/>
              <a:gd name="T11" fmla="*/ 53 h 1415"/>
              <a:gd name="T12" fmla="*/ 194 w 1511"/>
              <a:gd name="T13" fmla="*/ 20 h 1415"/>
              <a:gd name="T14" fmla="*/ 254 w 1511"/>
              <a:gd name="T15" fmla="*/ 0 h 1415"/>
              <a:gd name="T16" fmla="*/ 325 w 1511"/>
              <a:gd name="T17" fmla="*/ 3 h 1415"/>
              <a:gd name="T18" fmla="*/ 388 w 1511"/>
              <a:gd name="T19" fmla="*/ 23 h 1415"/>
              <a:gd name="T20" fmla="*/ 408 w 1511"/>
              <a:gd name="T21" fmla="*/ 43 h 1415"/>
              <a:gd name="T22" fmla="*/ 441 w 1511"/>
              <a:gd name="T23" fmla="*/ 88 h 1415"/>
              <a:gd name="T24" fmla="*/ 451 w 1511"/>
              <a:gd name="T25" fmla="*/ 133 h 1415"/>
              <a:gd name="T26" fmla="*/ 446 w 1511"/>
              <a:gd name="T27" fmla="*/ 171 h 1415"/>
              <a:gd name="T28" fmla="*/ 433 w 1511"/>
              <a:gd name="T29" fmla="*/ 232 h 1415"/>
              <a:gd name="T30" fmla="*/ 433 w 1511"/>
              <a:gd name="T31" fmla="*/ 280 h 1415"/>
              <a:gd name="T32" fmla="*/ 683 w 1511"/>
              <a:gd name="T33" fmla="*/ 305 h 1415"/>
              <a:gd name="T34" fmla="*/ 685 w 1511"/>
              <a:gd name="T35" fmla="*/ 393 h 1415"/>
              <a:gd name="T36" fmla="*/ 700 w 1511"/>
              <a:gd name="T37" fmla="*/ 446 h 1415"/>
              <a:gd name="T38" fmla="*/ 728 w 1511"/>
              <a:gd name="T39" fmla="*/ 476 h 1415"/>
              <a:gd name="T40" fmla="*/ 761 w 1511"/>
              <a:gd name="T41" fmla="*/ 494 h 1415"/>
              <a:gd name="T42" fmla="*/ 798 w 1511"/>
              <a:gd name="T43" fmla="*/ 496 h 1415"/>
              <a:gd name="T44" fmla="*/ 871 w 1511"/>
              <a:gd name="T45" fmla="*/ 486 h 1415"/>
              <a:gd name="T46" fmla="*/ 919 w 1511"/>
              <a:gd name="T47" fmla="*/ 486 h 1415"/>
              <a:gd name="T48" fmla="*/ 985 w 1511"/>
              <a:gd name="T49" fmla="*/ 496 h 1415"/>
              <a:gd name="T50" fmla="*/ 1028 w 1511"/>
              <a:gd name="T51" fmla="*/ 514 h 1415"/>
              <a:gd name="T52" fmla="*/ 1043 w 1511"/>
              <a:gd name="T53" fmla="*/ 529 h 1415"/>
              <a:gd name="T54" fmla="*/ 1053 w 1511"/>
              <a:gd name="T55" fmla="*/ 554 h 1415"/>
              <a:gd name="T56" fmla="*/ 1055 w 1511"/>
              <a:gd name="T57" fmla="*/ 599 h 1415"/>
              <a:gd name="T58" fmla="*/ 1060 w 1511"/>
              <a:gd name="T59" fmla="*/ 657 h 1415"/>
              <a:gd name="T60" fmla="*/ 1070 w 1511"/>
              <a:gd name="T61" fmla="*/ 690 h 1415"/>
              <a:gd name="T62" fmla="*/ 1088 w 1511"/>
              <a:gd name="T63" fmla="*/ 710 h 1415"/>
              <a:gd name="T64" fmla="*/ 1111 w 1511"/>
              <a:gd name="T65" fmla="*/ 723 h 1415"/>
              <a:gd name="T66" fmla="*/ 1204 w 1511"/>
              <a:gd name="T67" fmla="*/ 735 h 1415"/>
              <a:gd name="T68" fmla="*/ 1279 w 1511"/>
              <a:gd name="T69" fmla="*/ 755 h 1415"/>
              <a:gd name="T70" fmla="*/ 1312 w 1511"/>
              <a:gd name="T71" fmla="*/ 775 h 1415"/>
              <a:gd name="T72" fmla="*/ 1335 w 1511"/>
              <a:gd name="T73" fmla="*/ 798 h 1415"/>
              <a:gd name="T74" fmla="*/ 1347 w 1511"/>
              <a:gd name="T75" fmla="*/ 821 h 1415"/>
              <a:gd name="T76" fmla="*/ 1352 w 1511"/>
              <a:gd name="T77" fmla="*/ 861 h 1415"/>
              <a:gd name="T78" fmla="*/ 1347 w 1511"/>
              <a:gd name="T79" fmla="*/ 894 h 1415"/>
              <a:gd name="T80" fmla="*/ 1332 w 1511"/>
              <a:gd name="T81" fmla="*/ 937 h 1415"/>
              <a:gd name="T82" fmla="*/ 1327 w 1511"/>
              <a:gd name="T83" fmla="*/ 982 h 1415"/>
              <a:gd name="T84" fmla="*/ 1335 w 1511"/>
              <a:gd name="T85" fmla="*/ 1035 h 1415"/>
              <a:gd name="T86" fmla="*/ 1352 w 1511"/>
              <a:gd name="T87" fmla="*/ 1083 h 1415"/>
              <a:gd name="T88" fmla="*/ 1378 w 1511"/>
              <a:gd name="T89" fmla="*/ 1118 h 1415"/>
              <a:gd name="T90" fmla="*/ 1408 w 1511"/>
              <a:gd name="T91" fmla="*/ 1146 h 1415"/>
              <a:gd name="T92" fmla="*/ 1466 w 1511"/>
              <a:gd name="T93" fmla="*/ 1173 h 1415"/>
              <a:gd name="T94" fmla="*/ 1511 w 1511"/>
              <a:gd name="T95" fmla="*/ 1181 h 1415"/>
              <a:gd name="T96" fmla="*/ 0 w 1511"/>
              <a:gd name="T97" fmla="*/ 1415 h 1415"/>
              <a:gd name="T98" fmla="*/ 13 w 1511"/>
              <a:gd name="T99" fmla="*/ 280 h 1415"/>
              <a:gd name="T100" fmla="*/ 141 w 1511"/>
              <a:gd name="T101" fmla="*/ 280 h 141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11"/>
              <a:gd name="T154" fmla="*/ 0 h 1415"/>
              <a:gd name="T155" fmla="*/ 1511 w 1511"/>
              <a:gd name="T156" fmla="*/ 1415 h 141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11" h="1415">
                <a:moveTo>
                  <a:pt x="141" y="280"/>
                </a:moveTo>
                <a:lnTo>
                  <a:pt x="146" y="252"/>
                </a:lnTo>
                <a:lnTo>
                  <a:pt x="146" y="224"/>
                </a:lnTo>
                <a:lnTo>
                  <a:pt x="144" y="212"/>
                </a:lnTo>
                <a:lnTo>
                  <a:pt x="141" y="196"/>
                </a:lnTo>
                <a:lnTo>
                  <a:pt x="136" y="181"/>
                </a:lnTo>
                <a:lnTo>
                  <a:pt x="134" y="164"/>
                </a:lnTo>
                <a:lnTo>
                  <a:pt x="131" y="141"/>
                </a:lnTo>
                <a:lnTo>
                  <a:pt x="134" y="121"/>
                </a:lnTo>
                <a:lnTo>
                  <a:pt x="136" y="98"/>
                </a:lnTo>
                <a:lnTo>
                  <a:pt x="144" y="76"/>
                </a:lnTo>
                <a:lnTo>
                  <a:pt x="156" y="53"/>
                </a:lnTo>
                <a:lnTo>
                  <a:pt x="171" y="35"/>
                </a:lnTo>
                <a:lnTo>
                  <a:pt x="194" y="20"/>
                </a:lnTo>
                <a:lnTo>
                  <a:pt x="222" y="8"/>
                </a:lnTo>
                <a:lnTo>
                  <a:pt x="254" y="0"/>
                </a:lnTo>
                <a:lnTo>
                  <a:pt x="290" y="0"/>
                </a:lnTo>
                <a:lnTo>
                  <a:pt x="325" y="3"/>
                </a:lnTo>
                <a:lnTo>
                  <a:pt x="358" y="10"/>
                </a:lnTo>
                <a:lnTo>
                  <a:pt x="388" y="23"/>
                </a:lnTo>
                <a:lnTo>
                  <a:pt x="398" y="33"/>
                </a:lnTo>
                <a:lnTo>
                  <a:pt x="408" y="43"/>
                </a:lnTo>
                <a:lnTo>
                  <a:pt x="428" y="66"/>
                </a:lnTo>
                <a:lnTo>
                  <a:pt x="441" y="88"/>
                </a:lnTo>
                <a:lnTo>
                  <a:pt x="448" y="111"/>
                </a:lnTo>
                <a:lnTo>
                  <a:pt x="451" y="133"/>
                </a:lnTo>
                <a:lnTo>
                  <a:pt x="448" y="154"/>
                </a:lnTo>
                <a:lnTo>
                  <a:pt x="446" y="171"/>
                </a:lnTo>
                <a:lnTo>
                  <a:pt x="441" y="196"/>
                </a:lnTo>
                <a:lnTo>
                  <a:pt x="433" y="232"/>
                </a:lnTo>
                <a:lnTo>
                  <a:pt x="431" y="254"/>
                </a:lnTo>
                <a:lnTo>
                  <a:pt x="433" y="280"/>
                </a:lnTo>
                <a:lnTo>
                  <a:pt x="683" y="280"/>
                </a:lnTo>
                <a:lnTo>
                  <a:pt x="683" y="305"/>
                </a:lnTo>
                <a:lnTo>
                  <a:pt x="683" y="337"/>
                </a:lnTo>
                <a:lnTo>
                  <a:pt x="685" y="393"/>
                </a:lnTo>
                <a:lnTo>
                  <a:pt x="690" y="421"/>
                </a:lnTo>
                <a:lnTo>
                  <a:pt x="700" y="446"/>
                </a:lnTo>
                <a:lnTo>
                  <a:pt x="713" y="463"/>
                </a:lnTo>
                <a:lnTo>
                  <a:pt x="728" y="476"/>
                </a:lnTo>
                <a:lnTo>
                  <a:pt x="743" y="486"/>
                </a:lnTo>
                <a:lnTo>
                  <a:pt x="761" y="494"/>
                </a:lnTo>
                <a:lnTo>
                  <a:pt x="778" y="496"/>
                </a:lnTo>
                <a:lnTo>
                  <a:pt x="798" y="496"/>
                </a:lnTo>
                <a:lnTo>
                  <a:pt x="831" y="494"/>
                </a:lnTo>
                <a:lnTo>
                  <a:pt x="871" y="486"/>
                </a:lnTo>
                <a:lnTo>
                  <a:pt x="892" y="486"/>
                </a:lnTo>
                <a:lnTo>
                  <a:pt x="919" y="486"/>
                </a:lnTo>
                <a:lnTo>
                  <a:pt x="949" y="488"/>
                </a:lnTo>
                <a:lnTo>
                  <a:pt x="985" y="496"/>
                </a:lnTo>
                <a:lnTo>
                  <a:pt x="1015" y="509"/>
                </a:lnTo>
                <a:lnTo>
                  <a:pt x="1028" y="514"/>
                </a:lnTo>
                <a:lnTo>
                  <a:pt x="1035" y="521"/>
                </a:lnTo>
                <a:lnTo>
                  <a:pt x="1043" y="529"/>
                </a:lnTo>
                <a:lnTo>
                  <a:pt x="1048" y="536"/>
                </a:lnTo>
                <a:lnTo>
                  <a:pt x="1053" y="554"/>
                </a:lnTo>
                <a:lnTo>
                  <a:pt x="1055" y="577"/>
                </a:lnTo>
                <a:lnTo>
                  <a:pt x="1055" y="599"/>
                </a:lnTo>
                <a:lnTo>
                  <a:pt x="1055" y="627"/>
                </a:lnTo>
                <a:lnTo>
                  <a:pt x="1060" y="657"/>
                </a:lnTo>
                <a:lnTo>
                  <a:pt x="1065" y="675"/>
                </a:lnTo>
                <a:lnTo>
                  <a:pt x="1070" y="690"/>
                </a:lnTo>
                <a:lnTo>
                  <a:pt x="1078" y="702"/>
                </a:lnTo>
                <a:lnTo>
                  <a:pt x="1088" y="710"/>
                </a:lnTo>
                <a:lnTo>
                  <a:pt x="1098" y="718"/>
                </a:lnTo>
                <a:lnTo>
                  <a:pt x="1111" y="723"/>
                </a:lnTo>
                <a:lnTo>
                  <a:pt x="1138" y="730"/>
                </a:lnTo>
                <a:lnTo>
                  <a:pt x="1204" y="735"/>
                </a:lnTo>
                <a:lnTo>
                  <a:pt x="1239" y="743"/>
                </a:lnTo>
                <a:lnTo>
                  <a:pt x="1279" y="755"/>
                </a:lnTo>
                <a:lnTo>
                  <a:pt x="1297" y="765"/>
                </a:lnTo>
                <a:lnTo>
                  <a:pt x="1312" y="775"/>
                </a:lnTo>
                <a:lnTo>
                  <a:pt x="1325" y="786"/>
                </a:lnTo>
                <a:lnTo>
                  <a:pt x="1335" y="798"/>
                </a:lnTo>
                <a:lnTo>
                  <a:pt x="1342" y="808"/>
                </a:lnTo>
                <a:lnTo>
                  <a:pt x="1347" y="821"/>
                </a:lnTo>
                <a:lnTo>
                  <a:pt x="1352" y="841"/>
                </a:lnTo>
                <a:lnTo>
                  <a:pt x="1352" y="861"/>
                </a:lnTo>
                <a:lnTo>
                  <a:pt x="1350" y="879"/>
                </a:lnTo>
                <a:lnTo>
                  <a:pt x="1347" y="894"/>
                </a:lnTo>
                <a:lnTo>
                  <a:pt x="1342" y="904"/>
                </a:lnTo>
                <a:lnTo>
                  <a:pt x="1332" y="937"/>
                </a:lnTo>
                <a:lnTo>
                  <a:pt x="1327" y="957"/>
                </a:lnTo>
                <a:lnTo>
                  <a:pt x="1327" y="982"/>
                </a:lnTo>
                <a:lnTo>
                  <a:pt x="1327" y="1010"/>
                </a:lnTo>
                <a:lnTo>
                  <a:pt x="1335" y="1035"/>
                </a:lnTo>
                <a:lnTo>
                  <a:pt x="1342" y="1060"/>
                </a:lnTo>
                <a:lnTo>
                  <a:pt x="1352" y="1083"/>
                </a:lnTo>
                <a:lnTo>
                  <a:pt x="1365" y="1103"/>
                </a:lnTo>
                <a:lnTo>
                  <a:pt x="1378" y="1118"/>
                </a:lnTo>
                <a:lnTo>
                  <a:pt x="1393" y="1133"/>
                </a:lnTo>
                <a:lnTo>
                  <a:pt x="1408" y="1146"/>
                </a:lnTo>
                <a:lnTo>
                  <a:pt x="1435" y="1163"/>
                </a:lnTo>
                <a:lnTo>
                  <a:pt x="1466" y="1173"/>
                </a:lnTo>
                <a:lnTo>
                  <a:pt x="1488" y="1178"/>
                </a:lnTo>
                <a:lnTo>
                  <a:pt x="1511" y="1181"/>
                </a:lnTo>
                <a:lnTo>
                  <a:pt x="1511" y="1415"/>
                </a:lnTo>
                <a:lnTo>
                  <a:pt x="0" y="1415"/>
                </a:lnTo>
                <a:lnTo>
                  <a:pt x="0" y="280"/>
                </a:lnTo>
                <a:lnTo>
                  <a:pt x="13" y="280"/>
                </a:lnTo>
                <a:lnTo>
                  <a:pt x="139" y="280"/>
                </a:lnTo>
                <a:lnTo>
                  <a:pt x="141" y="280"/>
                </a:lnTo>
                <a:close/>
              </a:path>
            </a:pathLst>
          </a:custGeom>
          <a:solidFill>
            <a:srgbClr val="7BADD1"/>
          </a:solidFill>
          <a:ln w="12700">
            <a:solidFill>
              <a:schemeClr val="tx1"/>
            </a:solidFill>
            <a:round/>
            <a:headEnd/>
            <a:tailEnd/>
          </a:ln>
        </p:spPr>
        <p:txBody>
          <a:bodyPr/>
          <a:lstStyle/>
          <a:p>
            <a:endParaRPr lang="mk-MK"/>
          </a:p>
        </p:txBody>
      </p:sp>
      <p:sp>
        <p:nvSpPr>
          <p:cNvPr id="10247" name="Freeform 24"/>
          <p:cNvSpPr>
            <a:spLocks/>
          </p:cNvSpPr>
          <p:nvPr/>
        </p:nvSpPr>
        <p:spPr bwMode="auto">
          <a:xfrm>
            <a:off x="4572000" y="1457325"/>
            <a:ext cx="2643188" cy="2501900"/>
          </a:xfrm>
          <a:custGeom>
            <a:avLst/>
            <a:gdLst>
              <a:gd name="T0" fmla="*/ 1375 w 1503"/>
              <a:gd name="T1" fmla="*/ 1143 h 1422"/>
              <a:gd name="T2" fmla="*/ 1370 w 1503"/>
              <a:gd name="T3" fmla="*/ 1198 h 1422"/>
              <a:gd name="T4" fmla="*/ 1375 w 1503"/>
              <a:gd name="T5" fmla="*/ 1226 h 1422"/>
              <a:gd name="T6" fmla="*/ 1383 w 1503"/>
              <a:gd name="T7" fmla="*/ 1258 h 1422"/>
              <a:gd name="T8" fmla="*/ 1383 w 1503"/>
              <a:gd name="T9" fmla="*/ 1301 h 1422"/>
              <a:gd name="T10" fmla="*/ 1370 w 1503"/>
              <a:gd name="T11" fmla="*/ 1346 h 1422"/>
              <a:gd name="T12" fmla="*/ 1345 w 1503"/>
              <a:gd name="T13" fmla="*/ 1384 h 1422"/>
              <a:gd name="T14" fmla="*/ 1294 w 1503"/>
              <a:gd name="T15" fmla="*/ 1412 h 1422"/>
              <a:gd name="T16" fmla="*/ 1226 w 1503"/>
              <a:gd name="T17" fmla="*/ 1422 h 1422"/>
              <a:gd name="T18" fmla="*/ 1158 w 1503"/>
              <a:gd name="T19" fmla="*/ 1412 h 1422"/>
              <a:gd name="T20" fmla="*/ 1113 w 1503"/>
              <a:gd name="T21" fmla="*/ 1389 h 1422"/>
              <a:gd name="T22" fmla="*/ 1083 w 1503"/>
              <a:gd name="T23" fmla="*/ 1357 h 1422"/>
              <a:gd name="T24" fmla="*/ 1063 w 1503"/>
              <a:gd name="T25" fmla="*/ 1309 h 1422"/>
              <a:gd name="T26" fmla="*/ 1060 w 1503"/>
              <a:gd name="T27" fmla="*/ 1266 h 1422"/>
              <a:gd name="T28" fmla="*/ 1068 w 1503"/>
              <a:gd name="T29" fmla="*/ 1226 h 1422"/>
              <a:gd name="T30" fmla="*/ 1080 w 1503"/>
              <a:gd name="T31" fmla="*/ 1168 h 1422"/>
              <a:gd name="T32" fmla="*/ 829 w 1503"/>
              <a:gd name="T33" fmla="*/ 1143 h 1422"/>
              <a:gd name="T34" fmla="*/ 829 w 1503"/>
              <a:gd name="T35" fmla="*/ 1082 h 1422"/>
              <a:gd name="T36" fmla="*/ 818 w 1503"/>
              <a:gd name="T37" fmla="*/ 999 h 1422"/>
              <a:gd name="T38" fmla="*/ 798 w 1503"/>
              <a:gd name="T39" fmla="*/ 959 h 1422"/>
              <a:gd name="T40" fmla="*/ 768 w 1503"/>
              <a:gd name="T41" fmla="*/ 934 h 1422"/>
              <a:gd name="T42" fmla="*/ 730 w 1503"/>
              <a:gd name="T43" fmla="*/ 923 h 1422"/>
              <a:gd name="T44" fmla="*/ 677 w 1503"/>
              <a:gd name="T45" fmla="*/ 929 h 1422"/>
              <a:gd name="T46" fmla="*/ 617 w 1503"/>
              <a:gd name="T47" fmla="*/ 936 h 1422"/>
              <a:gd name="T48" fmla="*/ 562 w 1503"/>
              <a:gd name="T49" fmla="*/ 931 h 1422"/>
              <a:gd name="T50" fmla="*/ 494 w 1503"/>
              <a:gd name="T51" fmla="*/ 913 h 1422"/>
              <a:gd name="T52" fmla="*/ 473 w 1503"/>
              <a:gd name="T53" fmla="*/ 901 h 1422"/>
              <a:gd name="T54" fmla="*/ 463 w 1503"/>
              <a:gd name="T55" fmla="*/ 883 h 1422"/>
              <a:gd name="T56" fmla="*/ 456 w 1503"/>
              <a:gd name="T57" fmla="*/ 845 h 1422"/>
              <a:gd name="T58" fmla="*/ 456 w 1503"/>
              <a:gd name="T59" fmla="*/ 793 h 1422"/>
              <a:gd name="T60" fmla="*/ 446 w 1503"/>
              <a:gd name="T61" fmla="*/ 745 h 1422"/>
              <a:gd name="T62" fmla="*/ 431 w 1503"/>
              <a:gd name="T63" fmla="*/ 720 h 1422"/>
              <a:gd name="T64" fmla="*/ 411 w 1503"/>
              <a:gd name="T65" fmla="*/ 702 h 1422"/>
              <a:gd name="T66" fmla="*/ 373 w 1503"/>
              <a:gd name="T67" fmla="*/ 692 h 1422"/>
              <a:gd name="T68" fmla="*/ 269 w 1503"/>
              <a:gd name="T69" fmla="*/ 679 h 1422"/>
              <a:gd name="T70" fmla="*/ 214 w 1503"/>
              <a:gd name="T71" fmla="*/ 657 h 1422"/>
              <a:gd name="T72" fmla="*/ 186 w 1503"/>
              <a:gd name="T73" fmla="*/ 634 h 1422"/>
              <a:gd name="T74" fmla="*/ 169 w 1503"/>
              <a:gd name="T75" fmla="*/ 611 h 1422"/>
              <a:gd name="T76" fmla="*/ 159 w 1503"/>
              <a:gd name="T77" fmla="*/ 579 h 1422"/>
              <a:gd name="T78" fmla="*/ 159 w 1503"/>
              <a:gd name="T79" fmla="*/ 543 h 1422"/>
              <a:gd name="T80" fmla="*/ 169 w 1503"/>
              <a:gd name="T81" fmla="*/ 516 h 1422"/>
              <a:gd name="T82" fmla="*/ 181 w 1503"/>
              <a:gd name="T83" fmla="*/ 463 h 1422"/>
              <a:gd name="T84" fmla="*/ 184 w 1503"/>
              <a:gd name="T85" fmla="*/ 410 h 1422"/>
              <a:gd name="T86" fmla="*/ 169 w 1503"/>
              <a:gd name="T87" fmla="*/ 355 h 1422"/>
              <a:gd name="T88" fmla="*/ 146 w 1503"/>
              <a:gd name="T89" fmla="*/ 314 h 1422"/>
              <a:gd name="T90" fmla="*/ 118 w 1503"/>
              <a:gd name="T91" fmla="*/ 284 h 1422"/>
              <a:gd name="T92" fmla="*/ 73 w 1503"/>
              <a:gd name="T93" fmla="*/ 254 h 1422"/>
              <a:gd name="T94" fmla="*/ 23 w 1503"/>
              <a:gd name="T95" fmla="*/ 236 h 1422"/>
              <a:gd name="T96" fmla="*/ 0 w 1503"/>
              <a:gd name="T97" fmla="*/ 50 h 1422"/>
              <a:gd name="T98" fmla="*/ 0 w 1503"/>
              <a:gd name="T99" fmla="*/ 0 h 1422"/>
              <a:gd name="T100" fmla="*/ 1503 w 1503"/>
              <a:gd name="T101" fmla="*/ 1143 h 142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03"/>
              <a:gd name="T154" fmla="*/ 0 h 1422"/>
              <a:gd name="T155" fmla="*/ 1503 w 1503"/>
              <a:gd name="T156" fmla="*/ 1422 h 142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03" h="1422">
                <a:moveTo>
                  <a:pt x="1503" y="1143"/>
                </a:moveTo>
                <a:lnTo>
                  <a:pt x="1375" y="1143"/>
                </a:lnTo>
                <a:lnTo>
                  <a:pt x="1370" y="1170"/>
                </a:lnTo>
                <a:lnTo>
                  <a:pt x="1370" y="1198"/>
                </a:lnTo>
                <a:lnTo>
                  <a:pt x="1370" y="1210"/>
                </a:lnTo>
                <a:lnTo>
                  <a:pt x="1375" y="1226"/>
                </a:lnTo>
                <a:lnTo>
                  <a:pt x="1380" y="1241"/>
                </a:lnTo>
                <a:lnTo>
                  <a:pt x="1383" y="1258"/>
                </a:lnTo>
                <a:lnTo>
                  <a:pt x="1383" y="1278"/>
                </a:lnTo>
                <a:lnTo>
                  <a:pt x="1383" y="1301"/>
                </a:lnTo>
                <a:lnTo>
                  <a:pt x="1378" y="1324"/>
                </a:lnTo>
                <a:lnTo>
                  <a:pt x="1370" y="1346"/>
                </a:lnTo>
                <a:lnTo>
                  <a:pt x="1360" y="1367"/>
                </a:lnTo>
                <a:lnTo>
                  <a:pt x="1345" y="1384"/>
                </a:lnTo>
                <a:lnTo>
                  <a:pt x="1322" y="1402"/>
                </a:lnTo>
                <a:lnTo>
                  <a:pt x="1294" y="1412"/>
                </a:lnTo>
                <a:lnTo>
                  <a:pt x="1262" y="1419"/>
                </a:lnTo>
                <a:lnTo>
                  <a:pt x="1226" y="1422"/>
                </a:lnTo>
                <a:lnTo>
                  <a:pt x="1191" y="1419"/>
                </a:lnTo>
                <a:lnTo>
                  <a:pt x="1158" y="1412"/>
                </a:lnTo>
                <a:lnTo>
                  <a:pt x="1128" y="1397"/>
                </a:lnTo>
                <a:lnTo>
                  <a:pt x="1113" y="1389"/>
                </a:lnTo>
                <a:lnTo>
                  <a:pt x="1101" y="1379"/>
                </a:lnTo>
                <a:lnTo>
                  <a:pt x="1083" y="1357"/>
                </a:lnTo>
                <a:lnTo>
                  <a:pt x="1070" y="1334"/>
                </a:lnTo>
                <a:lnTo>
                  <a:pt x="1063" y="1309"/>
                </a:lnTo>
                <a:lnTo>
                  <a:pt x="1060" y="1289"/>
                </a:lnTo>
                <a:lnTo>
                  <a:pt x="1060" y="1266"/>
                </a:lnTo>
                <a:lnTo>
                  <a:pt x="1063" y="1248"/>
                </a:lnTo>
                <a:lnTo>
                  <a:pt x="1068" y="1226"/>
                </a:lnTo>
                <a:lnTo>
                  <a:pt x="1078" y="1190"/>
                </a:lnTo>
                <a:lnTo>
                  <a:pt x="1080" y="1168"/>
                </a:lnTo>
                <a:lnTo>
                  <a:pt x="1075" y="1143"/>
                </a:lnTo>
                <a:lnTo>
                  <a:pt x="829" y="1143"/>
                </a:lnTo>
                <a:lnTo>
                  <a:pt x="829" y="1117"/>
                </a:lnTo>
                <a:lnTo>
                  <a:pt x="829" y="1082"/>
                </a:lnTo>
                <a:lnTo>
                  <a:pt x="824" y="1029"/>
                </a:lnTo>
                <a:lnTo>
                  <a:pt x="818" y="999"/>
                </a:lnTo>
                <a:lnTo>
                  <a:pt x="811" y="976"/>
                </a:lnTo>
                <a:lnTo>
                  <a:pt x="798" y="959"/>
                </a:lnTo>
                <a:lnTo>
                  <a:pt x="783" y="944"/>
                </a:lnTo>
                <a:lnTo>
                  <a:pt x="768" y="934"/>
                </a:lnTo>
                <a:lnTo>
                  <a:pt x="748" y="929"/>
                </a:lnTo>
                <a:lnTo>
                  <a:pt x="730" y="923"/>
                </a:lnTo>
                <a:lnTo>
                  <a:pt x="713" y="923"/>
                </a:lnTo>
                <a:lnTo>
                  <a:pt x="677" y="929"/>
                </a:lnTo>
                <a:lnTo>
                  <a:pt x="640" y="934"/>
                </a:lnTo>
                <a:lnTo>
                  <a:pt x="617" y="936"/>
                </a:lnTo>
                <a:lnTo>
                  <a:pt x="592" y="936"/>
                </a:lnTo>
                <a:lnTo>
                  <a:pt x="562" y="931"/>
                </a:lnTo>
                <a:lnTo>
                  <a:pt x="526" y="923"/>
                </a:lnTo>
                <a:lnTo>
                  <a:pt x="494" y="913"/>
                </a:lnTo>
                <a:lnTo>
                  <a:pt x="484" y="906"/>
                </a:lnTo>
                <a:lnTo>
                  <a:pt x="473" y="901"/>
                </a:lnTo>
                <a:lnTo>
                  <a:pt x="468" y="893"/>
                </a:lnTo>
                <a:lnTo>
                  <a:pt x="463" y="883"/>
                </a:lnTo>
                <a:lnTo>
                  <a:pt x="456" y="866"/>
                </a:lnTo>
                <a:lnTo>
                  <a:pt x="456" y="845"/>
                </a:lnTo>
                <a:lnTo>
                  <a:pt x="456" y="820"/>
                </a:lnTo>
                <a:lnTo>
                  <a:pt x="456" y="793"/>
                </a:lnTo>
                <a:lnTo>
                  <a:pt x="451" y="762"/>
                </a:lnTo>
                <a:lnTo>
                  <a:pt x="446" y="745"/>
                </a:lnTo>
                <a:lnTo>
                  <a:pt x="438" y="730"/>
                </a:lnTo>
                <a:lnTo>
                  <a:pt x="431" y="720"/>
                </a:lnTo>
                <a:lnTo>
                  <a:pt x="423" y="709"/>
                </a:lnTo>
                <a:lnTo>
                  <a:pt x="411" y="702"/>
                </a:lnTo>
                <a:lnTo>
                  <a:pt x="400" y="697"/>
                </a:lnTo>
                <a:lnTo>
                  <a:pt x="373" y="692"/>
                </a:lnTo>
                <a:lnTo>
                  <a:pt x="307" y="684"/>
                </a:lnTo>
                <a:lnTo>
                  <a:pt x="269" y="679"/>
                </a:lnTo>
                <a:lnTo>
                  <a:pt x="232" y="664"/>
                </a:lnTo>
                <a:lnTo>
                  <a:pt x="214" y="657"/>
                </a:lnTo>
                <a:lnTo>
                  <a:pt x="199" y="647"/>
                </a:lnTo>
                <a:lnTo>
                  <a:pt x="186" y="634"/>
                </a:lnTo>
                <a:lnTo>
                  <a:pt x="176" y="624"/>
                </a:lnTo>
                <a:lnTo>
                  <a:pt x="169" y="611"/>
                </a:lnTo>
                <a:lnTo>
                  <a:pt x="164" y="601"/>
                </a:lnTo>
                <a:lnTo>
                  <a:pt x="159" y="579"/>
                </a:lnTo>
                <a:lnTo>
                  <a:pt x="156" y="558"/>
                </a:lnTo>
                <a:lnTo>
                  <a:pt x="159" y="543"/>
                </a:lnTo>
                <a:lnTo>
                  <a:pt x="164" y="528"/>
                </a:lnTo>
                <a:lnTo>
                  <a:pt x="169" y="516"/>
                </a:lnTo>
                <a:lnTo>
                  <a:pt x="179" y="485"/>
                </a:lnTo>
                <a:lnTo>
                  <a:pt x="181" y="463"/>
                </a:lnTo>
                <a:lnTo>
                  <a:pt x="184" y="438"/>
                </a:lnTo>
                <a:lnTo>
                  <a:pt x="184" y="410"/>
                </a:lnTo>
                <a:lnTo>
                  <a:pt x="176" y="380"/>
                </a:lnTo>
                <a:lnTo>
                  <a:pt x="169" y="355"/>
                </a:lnTo>
                <a:lnTo>
                  <a:pt x="159" y="332"/>
                </a:lnTo>
                <a:lnTo>
                  <a:pt x="146" y="314"/>
                </a:lnTo>
                <a:lnTo>
                  <a:pt x="134" y="297"/>
                </a:lnTo>
                <a:lnTo>
                  <a:pt x="118" y="284"/>
                </a:lnTo>
                <a:lnTo>
                  <a:pt x="103" y="271"/>
                </a:lnTo>
                <a:lnTo>
                  <a:pt x="73" y="254"/>
                </a:lnTo>
                <a:lnTo>
                  <a:pt x="45" y="244"/>
                </a:lnTo>
                <a:lnTo>
                  <a:pt x="23" y="236"/>
                </a:lnTo>
                <a:lnTo>
                  <a:pt x="0" y="234"/>
                </a:lnTo>
                <a:lnTo>
                  <a:pt x="0" y="50"/>
                </a:lnTo>
                <a:lnTo>
                  <a:pt x="0" y="15"/>
                </a:lnTo>
                <a:lnTo>
                  <a:pt x="0" y="0"/>
                </a:lnTo>
                <a:lnTo>
                  <a:pt x="1503" y="0"/>
                </a:lnTo>
                <a:lnTo>
                  <a:pt x="1503" y="1143"/>
                </a:lnTo>
                <a:close/>
              </a:path>
            </a:pathLst>
          </a:custGeom>
          <a:solidFill>
            <a:srgbClr val="DCA750"/>
          </a:solidFill>
          <a:ln w="12700">
            <a:solidFill>
              <a:schemeClr val="tx1"/>
            </a:solidFill>
            <a:round/>
            <a:headEnd/>
            <a:tailEnd/>
          </a:ln>
        </p:spPr>
        <p:txBody>
          <a:bodyPr/>
          <a:lstStyle/>
          <a:p>
            <a:endParaRPr lang="mk-MK"/>
          </a:p>
        </p:txBody>
      </p:sp>
      <p:sp>
        <p:nvSpPr>
          <p:cNvPr id="10248" name="Freeform 25"/>
          <p:cNvSpPr>
            <a:spLocks/>
          </p:cNvSpPr>
          <p:nvPr/>
        </p:nvSpPr>
        <p:spPr bwMode="auto">
          <a:xfrm>
            <a:off x="1912938" y="1457325"/>
            <a:ext cx="2659062" cy="2009775"/>
          </a:xfrm>
          <a:custGeom>
            <a:avLst/>
            <a:gdLst>
              <a:gd name="T0" fmla="*/ 141 w 1511"/>
              <a:gd name="T1" fmla="*/ 1143 h 1143"/>
              <a:gd name="T2" fmla="*/ 146 w 1511"/>
              <a:gd name="T3" fmla="*/ 1087 h 1143"/>
              <a:gd name="T4" fmla="*/ 141 w 1511"/>
              <a:gd name="T5" fmla="*/ 1059 h 1143"/>
              <a:gd name="T6" fmla="*/ 134 w 1511"/>
              <a:gd name="T7" fmla="*/ 1027 h 1143"/>
              <a:gd name="T8" fmla="*/ 134 w 1511"/>
              <a:gd name="T9" fmla="*/ 984 h 1143"/>
              <a:gd name="T10" fmla="*/ 144 w 1511"/>
              <a:gd name="T11" fmla="*/ 939 h 1143"/>
              <a:gd name="T12" fmla="*/ 171 w 1511"/>
              <a:gd name="T13" fmla="*/ 898 h 1143"/>
              <a:gd name="T14" fmla="*/ 222 w 1511"/>
              <a:gd name="T15" fmla="*/ 871 h 1143"/>
              <a:gd name="T16" fmla="*/ 290 w 1511"/>
              <a:gd name="T17" fmla="*/ 863 h 1143"/>
              <a:gd name="T18" fmla="*/ 358 w 1511"/>
              <a:gd name="T19" fmla="*/ 873 h 1143"/>
              <a:gd name="T20" fmla="*/ 398 w 1511"/>
              <a:gd name="T21" fmla="*/ 896 h 1143"/>
              <a:gd name="T22" fmla="*/ 428 w 1511"/>
              <a:gd name="T23" fmla="*/ 929 h 1143"/>
              <a:gd name="T24" fmla="*/ 448 w 1511"/>
              <a:gd name="T25" fmla="*/ 974 h 1143"/>
              <a:gd name="T26" fmla="*/ 448 w 1511"/>
              <a:gd name="T27" fmla="*/ 1017 h 1143"/>
              <a:gd name="T28" fmla="*/ 441 w 1511"/>
              <a:gd name="T29" fmla="*/ 1059 h 1143"/>
              <a:gd name="T30" fmla="*/ 431 w 1511"/>
              <a:gd name="T31" fmla="*/ 1117 h 1143"/>
              <a:gd name="T32" fmla="*/ 683 w 1511"/>
              <a:gd name="T33" fmla="*/ 1143 h 1143"/>
              <a:gd name="T34" fmla="*/ 683 w 1511"/>
              <a:gd name="T35" fmla="*/ 1082 h 1143"/>
              <a:gd name="T36" fmla="*/ 690 w 1511"/>
              <a:gd name="T37" fmla="*/ 999 h 1143"/>
              <a:gd name="T38" fmla="*/ 713 w 1511"/>
              <a:gd name="T39" fmla="*/ 959 h 1143"/>
              <a:gd name="T40" fmla="*/ 743 w 1511"/>
              <a:gd name="T41" fmla="*/ 934 h 1143"/>
              <a:gd name="T42" fmla="*/ 778 w 1511"/>
              <a:gd name="T43" fmla="*/ 923 h 1143"/>
              <a:gd name="T44" fmla="*/ 831 w 1511"/>
              <a:gd name="T45" fmla="*/ 929 h 1143"/>
              <a:gd name="T46" fmla="*/ 892 w 1511"/>
              <a:gd name="T47" fmla="*/ 936 h 1143"/>
              <a:gd name="T48" fmla="*/ 949 w 1511"/>
              <a:gd name="T49" fmla="*/ 931 h 1143"/>
              <a:gd name="T50" fmla="*/ 1015 w 1511"/>
              <a:gd name="T51" fmla="*/ 913 h 1143"/>
              <a:gd name="T52" fmla="*/ 1035 w 1511"/>
              <a:gd name="T53" fmla="*/ 901 h 1143"/>
              <a:gd name="T54" fmla="*/ 1048 w 1511"/>
              <a:gd name="T55" fmla="*/ 883 h 1143"/>
              <a:gd name="T56" fmla="*/ 1055 w 1511"/>
              <a:gd name="T57" fmla="*/ 845 h 1143"/>
              <a:gd name="T58" fmla="*/ 1055 w 1511"/>
              <a:gd name="T59" fmla="*/ 793 h 1143"/>
              <a:gd name="T60" fmla="*/ 1065 w 1511"/>
              <a:gd name="T61" fmla="*/ 745 h 1143"/>
              <a:gd name="T62" fmla="*/ 1078 w 1511"/>
              <a:gd name="T63" fmla="*/ 720 h 1143"/>
              <a:gd name="T64" fmla="*/ 1098 w 1511"/>
              <a:gd name="T65" fmla="*/ 702 h 1143"/>
              <a:gd name="T66" fmla="*/ 1138 w 1511"/>
              <a:gd name="T67" fmla="*/ 692 h 1143"/>
              <a:gd name="T68" fmla="*/ 1239 w 1511"/>
              <a:gd name="T69" fmla="*/ 679 h 1143"/>
              <a:gd name="T70" fmla="*/ 1297 w 1511"/>
              <a:gd name="T71" fmla="*/ 657 h 1143"/>
              <a:gd name="T72" fmla="*/ 1325 w 1511"/>
              <a:gd name="T73" fmla="*/ 634 h 1143"/>
              <a:gd name="T74" fmla="*/ 1342 w 1511"/>
              <a:gd name="T75" fmla="*/ 611 h 1143"/>
              <a:gd name="T76" fmla="*/ 1352 w 1511"/>
              <a:gd name="T77" fmla="*/ 579 h 1143"/>
              <a:gd name="T78" fmla="*/ 1350 w 1511"/>
              <a:gd name="T79" fmla="*/ 543 h 1143"/>
              <a:gd name="T80" fmla="*/ 1342 w 1511"/>
              <a:gd name="T81" fmla="*/ 516 h 1143"/>
              <a:gd name="T82" fmla="*/ 1327 w 1511"/>
              <a:gd name="T83" fmla="*/ 463 h 1143"/>
              <a:gd name="T84" fmla="*/ 1327 w 1511"/>
              <a:gd name="T85" fmla="*/ 410 h 1143"/>
              <a:gd name="T86" fmla="*/ 1342 w 1511"/>
              <a:gd name="T87" fmla="*/ 355 h 1143"/>
              <a:gd name="T88" fmla="*/ 1365 w 1511"/>
              <a:gd name="T89" fmla="*/ 314 h 1143"/>
              <a:gd name="T90" fmla="*/ 1393 w 1511"/>
              <a:gd name="T91" fmla="*/ 284 h 1143"/>
              <a:gd name="T92" fmla="*/ 1435 w 1511"/>
              <a:gd name="T93" fmla="*/ 254 h 1143"/>
              <a:gd name="T94" fmla="*/ 1488 w 1511"/>
              <a:gd name="T95" fmla="*/ 236 h 1143"/>
              <a:gd name="T96" fmla="*/ 1511 w 1511"/>
              <a:gd name="T97" fmla="*/ 2 h 1143"/>
              <a:gd name="T98" fmla="*/ 0 w 1511"/>
              <a:gd name="T99" fmla="*/ 0 h 1143"/>
              <a:gd name="T100" fmla="*/ 13 w 1511"/>
              <a:gd name="T101" fmla="*/ 1143 h 114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11"/>
              <a:gd name="T154" fmla="*/ 0 h 1143"/>
              <a:gd name="T155" fmla="*/ 1511 w 1511"/>
              <a:gd name="T156" fmla="*/ 1143 h 114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11" h="1143">
                <a:moveTo>
                  <a:pt x="13" y="1143"/>
                </a:moveTo>
                <a:lnTo>
                  <a:pt x="141" y="1143"/>
                </a:lnTo>
                <a:lnTo>
                  <a:pt x="146" y="1115"/>
                </a:lnTo>
                <a:lnTo>
                  <a:pt x="146" y="1087"/>
                </a:lnTo>
                <a:lnTo>
                  <a:pt x="144" y="1075"/>
                </a:lnTo>
                <a:lnTo>
                  <a:pt x="141" y="1059"/>
                </a:lnTo>
                <a:lnTo>
                  <a:pt x="136" y="1044"/>
                </a:lnTo>
                <a:lnTo>
                  <a:pt x="134" y="1027"/>
                </a:lnTo>
                <a:lnTo>
                  <a:pt x="131" y="1004"/>
                </a:lnTo>
                <a:lnTo>
                  <a:pt x="134" y="984"/>
                </a:lnTo>
                <a:lnTo>
                  <a:pt x="136" y="961"/>
                </a:lnTo>
                <a:lnTo>
                  <a:pt x="144" y="939"/>
                </a:lnTo>
                <a:lnTo>
                  <a:pt x="156" y="916"/>
                </a:lnTo>
                <a:lnTo>
                  <a:pt x="171" y="898"/>
                </a:lnTo>
                <a:lnTo>
                  <a:pt x="194" y="883"/>
                </a:lnTo>
                <a:lnTo>
                  <a:pt x="222" y="871"/>
                </a:lnTo>
                <a:lnTo>
                  <a:pt x="254" y="863"/>
                </a:lnTo>
                <a:lnTo>
                  <a:pt x="290" y="863"/>
                </a:lnTo>
                <a:lnTo>
                  <a:pt x="325" y="866"/>
                </a:lnTo>
                <a:lnTo>
                  <a:pt x="358" y="873"/>
                </a:lnTo>
                <a:lnTo>
                  <a:pt x="388" y="886"/>
                </a:lnTo>
                <a:lnTo>
                  <a:pt x="398" y="896"/>
                </a:lnTo>
                <a:lnTo>
                  <a:pt x="408" y="906"/>
                </a:lnTo>
                <a:lnTo>
                  <a:pt x="428" y="929"/>
                </a:lnTo>
                <a:lnTo>
                  <a:pt x="441" y="951"/>
                </a:lnTo>
                <a:lnTo>
                  <a:pt x="448" y="974"/>
                </a:lnTo>
                <a:lnTo>
                  <a:pt x="451" y="996"/>
                </a:lnTo>
                <a:lnTo>
                  <a:pt x="448" y="1017"/>
                </a:lnTo>
                <a:lnTo>
                  <a:pt x="446" y="1034"/>
                </a:lnTo>
                <a:lnTo>
                  <a:pt x="441" y="1059"/>
                </a:lnTo>
                <a:lnTo>
                  <a:pt x="433" y="1095"/>
                </a:lnTo>
                <a:lnTo>
                  <a:pt x="431" y="1117"/>
                </a:lnTo>
                <a:lnTo>
                  <a:pt x="433" y="1143"/>
                </a:lnTo>
                <a:lnTo>
                  <a:pt x="683" y="1143"/>
                </a:lnTo>
                <a:lnTo>
                  <a:pt x="683" y="1117"/>
                </a:lnTo>
                <a:lnTo>
                  <a:pt x="683" y="1082"/>
                </a:lnTo>
                <a:lnTo>
                  <a:pt x="685" y="1029"/>
                </a:lnTo>
                <a:lnTo>
                  <a:pt x="690" y="999"/>
                </a:lnTo>
                <a:lnTo>
                  <a:pt x="700" y="976"/>
                </a:lnTo>
                <a:lnTo>
                  <a:pt x="713" y="959"/>
                </a:lnTo>
                <a:lnTo>
                  <a:pt x="728" y="944"/>
                </a:lnTo>
                <a:lnTo>
                  <a:pt x="743" y="934"/>
                </a:lnTo>
                <a:lnTo>
                  <a:pt x="761" y="929"/>
                </a:lnTo>
                <a:lnTo>
                  <a:pt x="778" y="923"/>
                </a:lnTo>
                <a:lnTo>
                  <a:pt x="798" y="923"/>
                </a:lnTo>
                <a:lnTo>
                  <a:pt x="831" y="929"/>
                </a:lnTo>
                <a:lnTo>
                  <a:pt x="871" y="934"/>
                </a:lnTo>
                <a:lnTo>
                  <a:pt x="892" y="936"/>
                </a:lnTo>
                <a:lnTo>
                  <a:pt x="919" y="936"/>
                </a:lnTo>
                <a:lnTo>
                  <a:pt x="949" y="931"/>
                </a:lnTo>
                <a:lnTo>
                  <a:pt x="985" y="923"/>
                </a:lnTo>
                <a:lnTo>
                  <a:pt x="1015" y="913"/>
                </a:lnTo>
                <a:lnTo>
                  <a:pt x="1028" y="906"/>
                </a:lnTo>
                <a:lnTo>
                  <a:pt x="1035" y="901"/>
                </a:lnTo>
                <a:lnTo>
                  <a:pt x="1043" y="893"/>
                </a:lnTo>
                <a:lnTo>
                  <a:pt x="1048" y="883"/>
                </a:lnTo>
                <a:lnTo>
                  <a:pt x="1053" y="866"/>
                </a:lnTo>
                <a:lnTo>
                  <a:pt x="1055" y="845"/>
                </a:lnTo>
                <a:lnTo>
                  <a:pt x="1055" y="820"/>
                </a:lnTo>
                <a:lnTo>
                  <a:pt x="1055" y="793"/>
                </a:lnTo>
                <a:lnTo>
                  <a:pt x="1060" y="762"/>
                </a:lnTo>
                <a:lnTo>
                  <a:pt x="1065" y="745"/>
                </a:lnTo>
                <a:lnTo>
                  <a:pt x="1070" y="730"/>
                </a:lnTo>
                <a:lnTo>
                  <a:pt x="1078" y="720"/>
                </a:lnTo>
                <a:lnTo>
                  <a:pt x="1088" y="709"/>
                </a:lnTo>
                <a:lnTo>
                  <a:pt x="1098" y="702"/>
                </a:lnTo>
                <a:lnTo>
                  <a:pt x="1111" y="697"/>
                </a:lnTo>
                <a:lnTo>
                  <a:pt x="1138" y="692"/>
                </a:lnTo>
                <a:lnTo>
                  <a:pt x="1204" y="684"/>
                </a:lnTo>
                <a:lnTo>
                  <a:pt x="1239" y="679"/>
                </a:lnTo>
                <a:lnTo>
                  <a:pt x="1279" y="664"/>
                </a:lnTo>
                <a:lnTo>
                  <a:pt x="1297" y="657"/>
                </a:lnTo>
                <a:lnTo>
                  <a:pt x="1312" y="647"/>
                </a:lnTo>
                <a:lnTo>
                  <a:pt x="1325" y="634"/>
                </a:lnTo>
                <a:lnTo>
                  <a:pt x="1335" y="624"/>
                </a:lnTo>
                <a:lnTo>
                  <a:pt x="1342" y="611"/>
                </a:lnTo>
                <a:lnTo>
                  <a:pt x="1347" y="601"/>
                </a:lnTo>
                <a:lnTo>
                  <a:pt x="1352" y="579"/>
                </a:lnTo>
                <a:lnTo>
                  <a:pt x="1352" y="558"/>
                </a:lnTo>
                <a:lnTo>
                  <a:pt x="1350" y="543"/>
                </a:lnTo>
                <a:lnTo>
                  <a:pt x="1347" y="528"/>
                </a:lnTo>
                <a:lnTo>
                  <a:pt x="1342" y="516"/>
                </a:lnTo>
                <a:lnTo>
                  <a:pt x="1332" y="485"/>
                </a:lnTo>
                <a:lnTo>
                  <a:pt x="1327" y="463"/>
                </a:lnTo>
                <a:lnTo>
                  <a:pt x="1327" y="438"/>
                </a:lnTo>
                <a:lnTo>
                  <a:pt x="1327" y="410"/>
                </a:lnTo>
                <a:lnTo>
                  <a:pt x="1335" y="380"/>
                </a:lnTo>
                <a:lnTo>
                  <a:pt x="1342" y="355"/>
                </a:lnTo>
                <a:lnTo>
                  <a:pt x="1352" y="332"/>
                </a:lnTo>
                <a:lnTo>
                  <a:pt x="1365" y="314"/>
                </a:lnTo>
                <a:lnTo>
                  <a:pt x="1378" y="297"/>
                </a:lnTo>
                <a:lnTo>
                  <a:pt x="1393" y="284"/>
                </a:lnTo>
                <a:lnTo>
                  <a:pt x="1408" y="271"/>
                </a:lnTo>
                <a:lnTo>
                  <a:pt x="1435" y="254"/>
                </a:lnTo>
                <a:lnTo>
                  <a:pt x="1466" y="244"/>
                </a:lnTo>
                <a:lnTo>
                  <a:pt x="1488" y="236"/>
                </a:lnTo>
                <a:lnTo>
                  <a:pt x="1511" y="234"/>
                </a:lnTo>
                <a:lnTo>
                  <a:pt x="1511" y="2"/>
                </a:lnTo>
                <a:lnTo>
                  <a:pt x="1511" y="0"/>
                </a:lnTo>
                <a:lnTo>
                  <a:pt x="0" y="0"/>
                </a:lnTo>
                <a:lnTo>
                  <a:pt x="0" y="1143"/>
                </a:lnTo>
                <a:lnTo>
                  <a:pt x="13" y="1143"/>
                </a:lnTo>
                <a:close/>
              </a:path>
            </a:pathLst>
          </a:custGeom>
          <a:solidFill>
            <a:srgbClr val="D48461"/>
          </a:solidFill>
          <a:ln w="12700">
            <a:solidFill>
              <a:schemeClr val="tx1"/>
            </a:solidFill>
            <a:round/>
            <a:headEnd/>
            <a:tailEnd/>
          </a:ln>
        </p:spPr>
        <p:txBody>
          <a:bodyPr/>
          <a:lstStyle/>
          <a:p>
            <a:endParaRPr lang="mk-MK"/>
          </a:p>
        </p:txBody>
      </p:sp>
      <p:sp>
        <p:nvSpPr>
          <p:cNvPr id="10249" name="Freeform 26"/>
          <p:cNvSpPr>
            <a:spLocks/>
          </p:cNvSpPr>
          <p:nvPr/>
        </p:nvSpPr>
        <p:spPr bwMode="auto">
          <a:xfrm>
            <a:off x="3114675" y="1868488"/>
            <a:ext cx="2914650" cy="3184525"/>
          </a:xfrm>
          <a:custGeom>
            <a:avLst/>
            <a:gdLst>
              <a:gd name="T0" fmla="*/ 752 w 1657"/>
              <a:gd name="T1" fmla="*/ 1792 h 1810"/>
              <a:gd name="T2" fmla="*/ 682 w 1657"/>
              <a:gd name="T3" fmla="*/ 1732 h 1810"/>
              <a:gd name="T4" fmla="*/ 644 w 1657"/>
              <a:gd name="T5" fmla="*/ 1639 h 1810"/>
              <a:gd name="T6" fmla="*/ 659 w 1657"/>
              <a:gd name="T7" fmla="*/ 1533 h 1810"/>
              <a:gd name="T8" fmla="*/ 669 w 1657"/>
              <a:gd name="T9" fmla="*/ 1470 h 1810"/>
              <a:gd name="T10" fmla="*/ 642 w 1657"/>
              <a:gd name="T11" fmla="*/ 1415 h 1810"/>
              <a:gd name="T12" fmla="*/ 556 w 1657"/>
              <a:gd name="T13" fmla="*/ 1372 h 1810"/>
              <a:gd name="T14" fmla="*/ 415 w 1657"/>
              <a:gd name="T15" fmla="*/ 1347 h 1810"/>
              <a:gd name="T16" fmla="*/ 382 w 1657"/>
              <a:gd name="T17" fmla="*/ 1304 h 1810"/>
              <a:gd name="T18" fmla="*/ 372 w 1657"/>
              <a:gd name="T19" fmla="*/ 1206 h 1810"/>
              <a:gd name="T20" fmla="*/ 352 w 1657"/>
              <a:gd name="T21" fmla="*/ 1150 h 1810"/>
              <a:gd name="T22" fmla="*/ 266 w 1657"/>
              <a:gd name="T23" fmla="*/ 1117 h 1810"/>
              <a:gd name="T24" fmla="*/ 148 w 1657"/>
              <a:gd name="T25" fmla="*/ 1123 h 1810"/>
              <a:gd name="T26" fmla="*/ 60 w 1657"/>
              <a:gd name="T27" fmla="*/ 1115 h 1810"/>
              <a:gd name="T28" fmla="*/ 7 w 1657"/>
              <a:gd name="T29" fmla="*/ 1050 h 1810"/>
              <a:gd name="T30" fmla="*/ 0 w 1657"/>
              <a:gd name="T31" fmla="*/ 909 h 1810"/>
              <a:gd name="T32" fmla="*/ 7 w 1657"/>
              <a:gd name="T33" fmla="*/ 765 h 1810"/>
              <a:gd name="T34" fmla="*/ 60 w 1657"/>
              <a:gd name="T35" fmla="*/ 700 h 1810"/>
              <a:gd name="T36" fmla="*/ 148 w 1657"/>
              <a:gd name="T37" fmla="*/ 695 h 1810"/>
              <a:gd name="T38" fmla="*/ 266 w 1657"/>
              <a:gd name="T39" fmla="*/ 697 h 1810"/>
              <a:gd name="T40" fmla="*/ 352 w 1657"/>
              <a:gd name="T41" fmla="*/ 667 h 1810"/>
              <a:gd name="T42" fmla="*/ 372 w 1657"/>
              <a:gd name="T43" fmla="*/ 611 h 1810"/>
              <a:gd name="T44" fmla="*/ 382 w 1657"/>
              <a:gd name="T45" fmla="*/ 511 h 1810"/>
              <a:gd name="T46" fmla="*/ 415 w 1657"/>
              <a:gd name="T47" fmla="*/ 468 h 1810"/>
              <a:gd name="T48" fmla="*/ 556 w 1657"/>
              <a:gd name="T49" fmla="*/ 445 h 1810"/>
              <a:gd name="T50" fmla="*/ 642 w 1657"/>
              <a:gd name="T51" fmla="*/ 400 h 1810"/>
              <a:gd name="T52" fmla="*/ 669 w 1657"/>
              <a:gd name="T53" fmla="*/ 345 h 1810"/>
              <a:gd name="T54" fmla="*/ 659 w 1657"/>
              <a:gd name="T55" fmla="*/ 282 h 1810"/>
              <a:gd name="T56" fmla="*/ 644 w 1657"/>
              <a:gd name="T57" fmla="*/ 176 h 1810"/>
              <a:gd name="T58" fmla="*/ 682 w 1657"/>
              <a:gd name="T59" fmla="*/ 80 h 1810"/>
              <a:gd name="T60" fmla="*/ 752 w 1657"/>
              <a:gd name="T61" fmla="*/ 20 h 1810"/>
              <a:gd name="T62" fmla="*/ 851 w 1657"/>
              <a:gd name="T63" fmla="*/ 2 h 1810"/>
              <a:gd name="T64" fmla="*/ 946 w 1657"/>
              <a:gd name="T65" fmla="*/ 50 h 1810"/>
              <a:gd name="T66" fmla="*/ 997 w 1657"/>
              <a:gd name="T67" fmla="*/ 121 h 1810"/>
              <a:gd name="T68" fmla="*/ 1009 w 1657"/>
              <a:gd name="T69" fmla="*/ 229 h 1810"/>
              <a:gd name="T70" fmla="*/ 987 w 1657"/>
              <a:gd name="T71" fmla="*/ 309 h 1810"/>
              <a:gd name="T72" fmla="*/ 997 w 1657"/>
              <a:gd name="T73" fmla="*/ 377 h 1810"/>
              <a:gd name="T74" fmla="*/ 1042 w 1657"/>
              <a:gd name="T75" fmla="*/ 423 h 1810"/>
              <a:gd name="T76" fmla="*/ 1201 w 1657"/>
              <a:gd name="T77" fmla="*/ 458 h 1810"/>
              <a:gd name="T78" fmla="*/ 1259 w 1657"/>
              <a:gd name="T79" fmla="*/ 486 h 1810"/>
              <a:gd name="T80" fmla="*/ 1284 w 1657"/>
              <a:gd name="T81" fmla="*/ 559 h 1810"/>
              <a:gd name="T82" fmla="*/ 1291 w 1657"/>
              <a:gd name="T83" fmla="*/ 649 h 1810"/>
              <a:gd name="T84" fmla="*/ 1322 w 1657"/>
              <a:gd name="T85" fmla="*/ 679 h 1810"/>
              <a:gd name="T86" fmla="*/ 1445 w 1657"/>
              <a:gd name="T87" fmla="*/ 702 h 1810"/>
              <a:gd name="T88" fmla="*/ 1558 w 1657"/>
              <a:gd name="T89" fmla="*/ 689 h 1810"/>
              <a:gd name="T90" fmla="*/ 1626 w 1657"/>
              <a:gd name="T91" fmla="*/ 725 h 1810"/>
              <a:gd name="T92" fmla="*/ 1657 w 1657"/>
              <a:gd name="T93" fmla="*/ 848 h 1810"/>
              <a:gd name="T94" fmla="*/ 1657 w 1657"/>
              <a:gd name="T95" fmla="*/ 966 h 1810"/>
              <a:gd name="T96" fmla="*/ 1626 w 1657"/>
              <a:gd name="T97" fmla="*/ 1092 h 1810"/>
              <a:gd name="T98" fmla="*/ 1558 w 1657"/>
              <a:gd name="T99" fmla="*/ 1125 h 1810"/>
              <a:gd name="T100" fmla="*/ 1445 w 1657"/>
              <a:gd name="T101" fmla="*/ 1115 h 1810"/>
              <a:gd name="T102" fmla="*/ 1322 w 1657"/>
              <a:gd name="T103" fmla="*/ 1138 h 1810"/>
              <a:gd name="T104" fmla="*/ 1291 w 1657"/>
              <a:gd name="T105" fmla="*/ 1165 h 1810"/>
              <a:gd name="T106" fmla="*/ 1284 w 1657"/>
              <a:gd name="T107" fmla="*/ 1256 h 1810"/>
              <a:gd name="T108" fmla="*/ 1259 w 1657"/>
              <a:gd name="T109" fmla="*/ 1331 h 1810"/>
              <a:gd name="T110" fmla="*/ 1201 w 1657"/>
              <a:gd name="T111" fmla="*/ 1359 h 1810"/>
              <a:gd name="T112" fmla="*/ 1042 w 1657"/>
              <a:gd name="T113" fmla="*/ 1394 h 1810"/>
              <a:gd name="T114" fmla="*/ 997 w 1657"/>
              <a:gd name="T115" fmla="*/ 1437 h 1810"/>
              <a:gd name="T116" fmla="*/ 987 w 1657"/>
              <a:gd name="T117" fmla="*/ 1508 h 1810"/>
              <a:gd name="T118" fmla="*/ 1009 w 1657"/>
              <a:gd name="T119" fmla="*/ 1586 h 1810"/>
              <a:gd name="T120" fmla="*/ 997 w 1657"/>
              <a:gd name="T121" fmla="*/ 1689 h 1810"/>
              <a:gd name="T122" fmla="*/ 946 w 1657"/>
              <a:gd name="T123" fmla="*/ 1762 h 1810"/>
              <a:gd name="T124" fmla="*/ 851 w 1657"/>
              <a:gd name="T125" fmla="*/ 1807 h 181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57"/>
              <a:gd name="T190" fmla="*/ 0 h 1810"/>
              <a:gd name="T191" fmla="*/ 1657 w 1657"/>
              <a:gd name="T192" fmla="*/ 1810 h 181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57" h="1810">
                <a:moveTo>
                  <a:pt x="828" y="1810"/>
                </a:moveTo>
                <a:lnTo>
                  <a:pt x="805" y="1807"/>
                </a:lnTo>
                <a:lnTo>
                  <a:pt x="783" y="1802"/>
                </a:lnTo>
                <a:lnTo>
                  <a:pt x="752" y="1792"/>
                </a:lnTo>
                <a:lnTo>
                  <a:pt x="725" y="1775"/>
                </a:lnTo>
                <a:lnTo>
                  <a:pt x="710" y="1762"/>
                </a:lnTo>
                <a:lnTo>
                  <a:pt x="695" y="1747"/>
                </a:lnTo>
                <a:lnTo>
                  <a:pt x="682" y="1732"/>
                </a:lnTo>
                <a:lnTo>
                  <a:pt x="669" y="1712"/>
                </a:lnTo>
                <a:lnTo>
                  <a:pt x="659" y="1689"/>
                </a:lnTo>
                <a:lnTo>
                  <a:pt x="652" y="1664"/>
                </a:lnTo>
                <a:lnTo>
                  <a:pt x="644" y="1639"/>
                </a:lnTo>
                <a:lnTo>
                  <a:pt x="644" y="1611"/>
                </a:lnTo>
                <a:lnTo>
                  <a:pt x="644" y="1586"/>
                </a:lnTo>
                <a:lnTo>
                  <a:pt x="649" y="1566"/>
                </a:lnTo>
                <a:lnTo>
                  <a:pt x="659" y="1533"/>
                </a:lnTo>
                <a:lnTo>
                  <a:pt x="664" y="1523"/>
                </a:lnTo>
                <a:lnTo>
                  <a:pt x="667" y="1508"/>
                </a:lnTo>
                <a:lnTo>
                  <a:pt x="669" y="1490"/>
                </a:lnTo>
                <a:lnTo>
                  <a:pt x="669" y="1470"/>
                </a:lnTo>
                <a:lnTo>
                  <a:pt x="664" y="1450"/>
                </a:lnTo>
                <a:lnTo>
                  <a:pt x="659" y="1437"/>
                </a:lnTo>
                <a:lnTo>
                  <a:pt x="652" y="1427"/>
                </a:lnTo>
                <a:lnTo>
                  <a:pt x="642" y="1415"/>
                </a:lnTo>
                <a:lnTo>
                  <a:pt x="629" y="1404"/>
                </a:lnTo>
                <a:lnTo>
                  <a:pt x="614" y="1394"/>
                </a:lnTo>
                <a:lnTo>
                  <a:pt x="596" y="1384"/>
                </a:lnTo>
                <a:lnTo>
                  <a:pt x="556" y="1372"/>
                </a:lnTo>
                <a:lnTo>
                  <a:pt x="521" y="1364"/>
                </a:lnTo>
                <a:lnTo>
                  <a:pt x="455" y="1359"/>
                </a:lnTo>
                <a:lnTo>
                  <a:pt x="428" y="1352"/>
                </a:lnTo>
                <a:lnTo>
                  <a:pt x="415" y="1347"/>
                </a:lnTo>
                <a:lnTo>
                  <a:pt x="405" y="1339"/>
                </a:lnTo>
                <a:lnTo>
                  <a:pt x="395" y="1331"/>
                </a:lnTo>
                <a:lnTo>
                  <a:pt x="387" y="1319"/>
                </a:lnTo>
                <a:lnTo>
                  <a:pt x="382" y="1304"/>
                </a:lnTo>
                <a:lnTo>
                  <a:pt x="377" y="1286"/>
                </a:lnTo>
                <a:lnTo>
                  <a:pt x="372" y="1256"/>
                </a:lnTo>
                <a:lnTo>
                  <a:pt x="372" y="1228"/>
                </a:lnTo>
                <a:lnTo>
                  <a:pt x="372" y="1206"/>
                </a:lnTo>
                <a:lnTo>
                  <a:pt x="370" y="1183"/>
                </a:lnTo>
                <a:lnTo>
                  <a:pt x="365" y="1165"/>
                </a:lnTo>
                <a:lnTo>
                  <a:pt x="360" y="1158"/>
                </a:lnTo>
                <a:lnTo>
                  <a:pt x="352" y="1150"/>
                </a:lnTo>
                <a:lnTo>
                  <a:pt x="345" y="1143"/>
                </a:lnTo>
                <a:lnTo>
                  <a:pt x="332" y="1138"/>
                </a:lnTo>
                <a:lnTo>
                  <a:pt x="302" y="1125"/>
                </a:lnTo>
                <a:lnTo>
                  <a:pt x="266" y="1117"/>
                </a:lnTo>
                <a:lnTo>
                  <a:pt x="236" y="1115"/>
                </a:lnTo>
                <a:lnTo>
                  <a:pt x="209" y="1115"/>
                </a:lnTo>
                <a:lnTo>
                  <a:pt x="188" y="1115"/>
                </a:lnTo>
                <a:lnTo>
                  <a:pt x="148" y="1123"/>
                </a:lnTo>
                <a:lnTo>
                  <a:pt x="115" y="1125"/>
                </a:lnTo>
                <a:lnTo>
                  <a:pt x="95" y="1125"/>
                </a:lnTo>
                <a:lnTo>
                  <a:pt x="78" y="1123"/>
                </a:lnTo>
                <a:lnTo>
                  <a:pt x="60" y="1115"/>
                </a:lnTo>
                <a:lnTo>
                  <a:pt x="45" y="1105"/>
                </a:lnTo>
                <a:lnTo>
                  <a:pt x="30" y="1092"/>
                </a:lnTo>
                <a:lnTo>
                  <a:pt x="17" y="1075"/>
                </a:lnTo>
                <a:lnTo>
                  <a:pt x="7" y="1050"/>
                </a:lnTo>
                <a:lnTo>
                  <a:pt x="2" y="1022"/>
                </a:lnTo>
                <a:lnTo>
                  <a:pt x="0" y="966"/>
                </a:lnTo>
                <a:lnTo>
                  <a:pt x="0" y="934"/>
                </a:lnTo>
                <a:lnTo>
                  <a:pt x="0" y="909"/>
                </a:lnTo>
                <a:lnTo>
                  <a:pt x="0" y="883"/>
                </a:lnTo>
                <a:lnTo>
                  <a:pt x="0" y="848"/>
                </a:lnTo>
                <a:lnTo>
                  <a:pt x="2" y="795"/>
                </a:lnTo>
                <a:lnTo>
                  <a:pt x="7" y="765"/>
                </a:lnTo>
                <a:lnTo>
                  <a:pt x="17" y="742"/>
                </a:lnTo>
                <a:lnTo>
                  <a:pt x="30" y="725"/>
                </a:lnTo>
                <a:lnTo>
                  <a:pt x="45" y="710"/>
                </a:lnTo>
                <a:lnTo>
                  <a:pt x="60" y="700"/>
                </a:lnTo>
                <a:lnTo>
                  <a:pt x="78" y="695"/>
                </a:lnTo>
                <a:lnTo>
                  <a:pt x="95" y="689"/>
                </a:lnTo>
                <a:lnTo>
                  <a:pt x="115" y="689"/>
                </a:lnTo>
                <a:lnTo>
                  <a:pt x="148" y="695"/>
                </a:lnTo>
                <a:lnTo>
                  <a:pt x="188" y="700"/>
                </a:lnTo>
                <a:lnTo>
                  <a:pt x="209" y="702"/>
                </a:lnTo>
                <a:lnTo>
                  <a:pt x="236" y="702"/>
                </a:lnTo>
                <a:lnTo>
                  <a:pt x="266" y="697"/>
                </a:lnTo>
                <a:lnTo>
                  <a:pt x="302" y="689"/>
                </a:lnTo>
                <a:lnTo>
                  <a:pt x="332" y="679"/>
                </a:lnTo>
                <a:lnTo>
                  <a:pt x="345" y="672"/>
                </a:lnTo>
                <a:lnTo>
                  <a:pt x="352" y="667"/>
                </a:lnTo>
                <a:lnTo>
                  <a:pt x="360" y="659"/>
                </a:lnTo>
                <a:lnTo>
                  <a:pt x="365" y="649"/>
                </a:lnTo>
                <a:lnTo>
                  <a:pt x="370" y="632"/>
                </a:lnTo>
                <a:lnTo>
                  <a:pt x="372" y="611"/>
                </a:lnTo>
                <a:lnTo>
                  <a:pt x="372" y="586"/>
                </a:lnTo>
                <a:lnTo>
                  <a:pt x="372" y="559"/>
                </a:lnTo>
                <a:lnTo>
                  <a:pt x="377" y="528"/>
                </a:lnTo>
                <a:lnTo>
                  <a:pt x="382" y="511"/>
                </a:lnTo>
                <a:lnTo>
                  <a:pt x="387" y="496"/>
                </a:lnTo>
                <a:lnTo>
                  <a:pt x="395" y="486"/>
                </a:lnTo>
                <a:lnTo>
                  <a:pt x="405" y="475"/>
                </a:lnTo>
                <a:lnTo>
                  <a:pt x="415" y="468"/>
                </a:lnTo>
                <a:lnTo>
                  <a:pt x="428" y="463"/>
                </a:lnTo>
                <a:lnTo>
                  <a:pt x="455" y="458"/>
                </a:lnTo>
                <a:lnTo>
                  <a:pt x="521" y="450"/>
                </a:lnTo>
                <a:lnTo>
                  <a:pt x="556" y="445"/>
                </a:lnTo>
                <a:lnTo>
                  <a:pt x="596" y="430"/>
                </a:lnTo>
                <a:lnTo>
                  <a:pt x="614" y="423"/>
                </a:lnTo>
                <a:lnTo>
                  <a:pt x="629" y="413"/>
                </a:lnTo>
                <a:lnTo>
                  <a:pt x="642" y="400"/>
                </a:lnTo>
                <a:lnTo>
                  <a:pt x="652" y="390"/>
                </a:lnTo>
                <a:lnTo>
                  <a:pt x="659" y="377"/>
                </a:lnTo>
                <a:lnTo>
                  <a:pt x="664" y="367"/>
                </a:lnTo>
                <a:lnTo>
                  <a:pt x="669" y="345"/>
                </a:lnTo>
                <a:lnTo>
                  <a:pt x="669" y="324"/>
                </a:lnTo>
                <a:lnTo>
                  <a:pt x="667" y="309"/>
                </a:lnTo>
                <a:lnTo>
                  <a:pt x="664" y="294"/>
                </a:lnTo>
                <a:lnTo>
                  <a:pt x="659" y="282"/>
                </a:lnTo>
                <a:lnTo>
                  <a:pt x="649" y="251"/>
                </a:lnTo>
                <a:lnTo>
                  <a:pt x="644" y="229"/>
                </a:lnTo>
                <a:lnTo>
                  <a:pt x="644" y="204"/>
                </a:lnTo>
                <a:lnTo>
                  <a:pt x="644" y="176"/>
                </a:lnTo>
                <a:lnTo>
                  <a:pt x="652" y="146"/>
                </a:lnTo>
                <a:lnTo>
                  <a:pt x="659" y="121"/>
                </a:lnTo>
                <a:lnTo>
                  <a:pt x="669" y="98"/>
                </a:lnTo>
                <a:lnTo>
                  <a:pt x="682" y="80"/>
                </a:lnTo>
                <a:lnTo>
                  <a:pt x="695" y="63"/>
                </a:lnTo>
                <a:lnTo>
                  <a:pt x="710" y="50"/>
                </a:lnTo>
                <a:lnTo>
                  <a:pt x="725" y="37"/>
                </a:lnTo>
                <a:lnTo>
                  <a:pt x="752" y="20"/>
                </a:lnTo>
                <a:lnTo>
                  <a:pt x="783" y="10"/>
                </a:lnTo>
                <a:lnTo>
                  <a:pt x="805" y="2"/>
                </a:lnTo>
                <a:lnTo>
                  <a:pt x="828" y="0"/>
                </a:lnTo>
                <a:lnTo>
                  <a:pt x="851" y="2"/>
                </a:lnTo>
                <a:lnTo>
                  <a:pt x="873" y="10"/>
                </a:lnTo>
                <a:lnTo>
                  <a:pt x="901" y="20"/>
                </a:lnTo>
                <a:lnTo>
                  <a:pt x="931" y="37"/>
                </a:lnTo>
                <a:lnTo>
                  <a:pt x="946" y="50"/>
                </a:lnTo>
                <a:lnTo>
                  <a:pt x="962" y="63"/>
                </a:lnTo>
                <a:lnTo>
                  <a:pt x="974" y="80"/>
                </a:lnTo>
                <a:lnTo>
                  <a:pt x="987" y="98"/>
                </a:lnTo>
                <a:lnTo>
                  <a:pt x="997" y="121"/>
                </a:lnTo>
                <a:lnTo>
                  <a:pt x="1004" y="146"/>
                </a:lnTo>
                <a:lnTo>
                  <a:pt x="1012" y="176"/>
                </a:lnTo>
                <a:lnTo>
                  <a:pt x="1012" y="204"/>
                </a:lnTo>
                <a:lnTo>
                  <a:pt x="1009" y="229"/>
                </a:lnTo>
                <a:lnTo>
                  <a:pt x="1007" y="251"/>
                </a:lnTo>
                <a:lnTo>
                  <a:pt x="997" y="282"/>
                </a:lnTo>
                <a:lnTo>
                  <a:pt x="992" y="294"/>
                </a:lnTo>
                <a:lnTo>
                  <a:pt x="987" y="309"/>
                </a:lnTo>
                <a:lnTo>
                  <a:pt x="984" y="324"/>
                </a:lnTo>
                <a:lnTo>
                  <a:pt x="987" y="345"/>
                </a:lnTo>
                <a:lnTo>
                  <a:pt x="992" y="367"/>
                </a:lnTo>
                <a:lnTo>
                  <a:pt x="997" y="377"/>
                </a:lnTo>
                <a:lnTo>
                  <a:pt x="1004" y="390"/>
                </a:lnTo>
                <a:lnTo>
                  <a:pt x="1014" y="400"/>
                </a:lnTo>
                <a:lnTo>
                  <a:pt x="1027" y="413"/>
                </a:lnTo>
                <a:lnTo>
                  <a:pt x="1042" y="423"/>
                </a:lnTo>
                <a:lnTo>
                  <a:pt x="1060" y="430"/>
                </a:lnTo>
                <a:lnTo>
                  <a:pt x="1097" y="445"/>
                </a:lnTo>
                <a:lnTo>
                  <a:pt x="1135" y="450"/>
                </a:lnTo>
                <a:lnTo>
                  <a:pt x="1201" y="458"/>
                </a:lnTo>
                <a:lnTo>
                  <a:pt x="1228" y="463"/>
                </a:lnTo>
                <a:lnTo>
                  <a:pt x="1239" y="468"/>
                </a:lnTo>
                <a:lnTo>
                  <a:pt x="1251" y="475"/>
                </a:lnTo>
                <a:lnTo>
                  <a:pt x="1259" y="486"/>
                </a:lnTo>
                <a:lnTo>
                  <a:pt x="1266" y="496"/>
                </a:lnTo>
                <a:lnTo>
                  <a:pt x="1274" y="511"/>
                </a:lnTo>
                <a:lnTo>
                  <a:pt x="1279" y="528"/>
                </a:lnTo>
                <a:lnTo>
                  <a:pt x="1284" y="559"/>
                </a:lnTo>
                <a:lnTo>
                  <a:pt x="1284" y="586"/>
                </a:lnTo>
                <a:lnTo>
                  <a:pt x="1284" y="611"/>
                </a:lnTo>
                <a:lnTo>
                  <a:pt x="1284" y="632"/>
                </a:lnTo>
                <a:lnTo>
                  <a:pt x="1291" y="649"/>
                </a:lnTo>
                <a:lnTo>
                  <a:pt x="1296" y="659"/>
                </a:lnTo>
                <a:lnTo>
                  <a:pt x="1301" y="667"/>
                </a:lnTo>
                <a:lnTo>
                  <a:pt x="1312" y="672"/>
                </a:lnTo>
                <a:lnTo>
                  <a:pt x="1322" y="679"/>
                </a:lnTo>
                <a:lnTo>
                  <a:pt x="1354" y="689"/>
                </a:lnTo>
                <a:lnTo>
                  <a:pt x="1390" y="697"/>
                </a:lnTo>
                <a:lnTo>
                  <a:pt x="1420" y="702"/>
                </a:lnTo>
                <a:lnTo>
                  <a:pt x="1445" y="702"/>
                </a:lnTo>
                <a:lnTo>
                  <a:pt x="1468" y="700"/>
                </a:lnTo>
                <a:lnTo>
                  <a:pt x="1505" y="695"/>
                </a:lnTo>
                <a:lnTo>
                  <a:pt x="1541" y="689"/>
                </a:lnTo>
                <a:lnTo>
                  <a:pt x="1558" y="689"/>
                </a:lnTo>
                <a:lnTo>
                  <a:pt x="1576" y="695"/>
                </a:lnTo>
                <a:lnTo>
                  <a:pt x="1596" y="700"/>
                </a:lnTo>
                <a:lnTo>
                  <a:pt x="1611" y="710"/>
                </a:lnTo>
                <a:lnTo>
                  <a:pt x="1626" y="725"/>
                </a:lnTo>
                <a:lnTo>
                  <a:pt x="1639" y="742"/>
                </a:lnTo>
                <a:lnTo>
                  <a:pt x="1646" y="765"/>
                </a:lnTo>
                <a:lnTo>
                  <a:pt x="1652" y="795"/>
                </a:lnTo>
                <a:lnTo>
                  <a:pt x="1657" y="848"/>
                </a:lnTo>
                <a:lnTo>
                  <a:pt x="1657" y="883"/>
                </a:lnTo>
                <a:lnTo>
                  <a:pt x="1657" y="909"/>
                </a:lnTo>
                <a:lnTo>
                  <a:pt x="1657" y="934"/>
                </a:lnTo>
                <a:lnTo>
                  <a:pt x="1657" y="966"/>
                </a:lnTo>
                <a:lnTo>
                  <a:pt x="1652" y="1022"/>
                </a:lnTo>
                <a:lnTo>
                  <a:pt x="1646" y="1050"/>
                </a:lnTo>
                <a:lnTo>
                  <a:pt x="1639" y="1075"/>
                </a:lnTo>
                <a:lnTo>
                  <a:pt x="1626" y="1092"/>
                </a:lnTo>
                <a:lnTo>
                  <a:pt x="1611" y="1105"/>
                </a:lnTo>
                <a:lnTo>
                  <a:pt x="1596" y="1115"/>
                </a:lnTo>
                <a:lnTo>
                  <a:pt x="1576" y="1123"/>
                </a:lnTo>
                <a:lnTo>
                  <a:pt x="1558" y="1125"/>
                </a:lnTo>
                <a:lnTo>
                  <a:pt x="1541" y="1125"/>
                </a:lnTo>
                <a:lnTo>
                  <a:pt x="1505" y="1123"/>
                </a:lnTo>
                <a:lnTo>
                  <a:pt x="1468" y="1115"/>
                </a:lnTo>
                <a:lnTo>
                  <a:pt x="1445" y="1115"/>
                </a:lnTo>
                <a:lnTo>
                  <a:pt x="1420" y="1115"/>
                </a:lnTo>
                <a:lnTo>
                  <a:pt x="1390" y="1117"/>
                </a:lnTo>
                <a:lnTo>
                  <a:pt x="1354" y="1125"/>
                </a:lnTo>
                <a:lnTo>
                  <a:pt x="1322" y="1138"/>
                </a:lnTo>
                <a:lnTo>
                  <a:pt x="1312" y="1143"/>
                </a:lnTo>
                <a:lnTo>
                  <a:pt x="1301" y="1150"/>
                </a:lnTo>
                <a:lnTo>
                  <a:pt x="1296" y="1158"/>
                </a:lnTo>
                <a:lnTo>
                  <a:pt x="1291" y="1165"/>
                </a:lnTo>
                <a:lnTo>
                  <a:pt x="1284" y="1183"/>
                </a:lnTo>
                <a:lnTo>
                  <a:pt x="1284" y="1206"/>
                </a:lnTo>
                <a:lnTo>
                  <a:pt x="1284" y="1228"/>
                </a:lnTo>
                <a:lnTo>
                  <a:pt x="1284" y="1256"/>
                </a:lnTo>
                <a:lnTo>
                  <a:pt x="1279" y="1286"/>
                </a:lnTo>
                <a:lnTo>
                  <a:pt x="1274" y="1304"/>
                </a:lnTo>
                <a:lnTo>
                  <a:pt x="1266" y="1319"/>
                </a:lnTo>
                <a:lnTo>
                  <a:pt x="1259" y="1331"/>
                </a:lnTo>
                <a:lnTo>
                  <a:pt x="1251" y="1339"/>
                </a:lnTo>
                <a:lnTo>
                  <a:pt x="1239" y="1347"/>
                </a:lnTo>
                <a:lnTo>
                  <a:pt x="1228" y="1352"/>
                </a:lnTo>
                <a:lnTo>
                  <a:pt x="1201" y="1359"/>
                </a:lnTo>
                <a:lnTo>
                  <a:pt x="1135" y="1364"/>
                </a:lnTo>
                <a:lnTo>
                  <a:pt x="1097" y="1372"/>
                </a:lnTo>
                <a:lnTo>
                  <a:pt x="1060" y="1384"/>
                </a:lnTo>
                <a:lnTo>
                  <a:pt x="1042" y="1394"/>
                </a:lnTo>
                <a:lnTo>
                  <a:pt x="1027" y="1404"/>
                </a:lnTo>
                <a:lnTo>
                  <a:pt x="1014" y="1415"/>
                </a:lnTo>
                <a:lnTo>
                  <a:pt x="1004" y="1427"/>
                </a:lnTo>
                <a:lnTo>
                  <a:pt x="997" y="1437"/>
                </a:lnTo>
                <a:lnTo>
                  <a:pt x="992" y="1450"/>
                </a:lnTo>
                <a:lnTo>
                  <a:pt x="987" y="1470"/>
                </a:lnTo>
                <a:lnTo>
                  <a:pt x="984" y="1490"/>
                </a:lnTo>
                <a:lnTo>
                  <a:pt x="987" y="1508"/>
                </a:lnTo>
                <a:lnTo>
                  <a:pt x="992" y="1523"/>
                </a:lnTo>
                <a:lnTo>
                  <a:pt x="997" y="1533"/>
                </a:lnTo>
                <a:lnTo>
                  <a:pt x="1007" y="1566"/>
                </a:lnTo>
                <a:lnTo>
                  <a:pt x="1009" y="1586"/>
                </a:lnTo>
                <a:lnTo>
                  <a:pt x="1012" y="1611"/>
                </a:lnTo>
                <a:lnTo>
                  <a:pt x="1012" y="1639"/>
                </a:lnTo>
                <a:lnTo>
                  <a:pt x="1004" y="1664"/>
                </a:lnTo>
                <a:lnTo>
                  <a:pt x="997" y="1689"/>
                </a:lnTo>
                <a:lnTo>
                  <a:pt x="987" y="1712"/>
                </a:lnTo>
                <a:lnTo>
                  <a:pt x="974" y="1732"/>
                </a:lnTo>
                <a:lnTo>
                  <a:pt x="962" y="1747"/>
                </a:lnTo>
                <a:lnTo>
                  <a:pt x="946" y="1762"/>
                </a:lnTo>
                <a:lnTo>
                  <a:pt x="931" y="1775"/>
                </a:lnTo>
                <a:lnTo>
                  <a:pt x="901" y="1792"/>
                </a:lnTo>
                <a:lnTo>
                  <a:pt x="873" y="1802"/>
                </a:lnTo>
                <a:lnTo>
                  <a:pt x="851" y="1807"/>
                </a:lnTo>
                <a:lnTo>
                  <a:pt x="831" y="1810"/>
                </a:lnTo>
                <a:lnTo>
                  <a:pt x="828" y="1810"/>
                </a:lnTo>
                <a:close/>
              </a:path>
            </a:pathLst>
          </a:custGeom>
          <a:solidFill>
            <a:srgbClr val="17286F"/>
          </a:solidFill>
          <a:ln w="12700">
            <a:solidFill>
              <a:schemeClr val="tx1"/>
            </a:solidFill>
            <a:round/>
            <a:headEnd/>
            <a:tailEnd/>
          </a:ln>
        </p:spPr>
        <p:txBody>
          <a:bodyPr/>
          <a:lstStyle/>
          <a:p>
            <a:endParaRPr lang="mk-MK"/>
          </a:p>
        </p:txBody>
      </p:sp>
      <p:pic>
        <p:nvPicPr>
          <p:cNvPr id="10250" name="Picture 27" descr="RondNumero"/>
          <p:cNvPicPr>
            <a:picLocks noChangeAspect="1" noChangeArrowheads="1"/>
          </p:cNvPicPr>
          <p:nvPr/>
        </p:nvPicPr>
        <p:blipFill>
          <a:blip r:embed="rId3" cstate="print"/>
          <a:srcRect r="75471"/>
          <a:stretch>
            <a:fillRect/>
          </a:stretch>
        </p:blipFill>
        <p:spPr bwMode="auto">
          <a:xfrm>
            <a:off x="1782763" y="1597025"/>
            <a:ext cx="963612" cy="700088"/>
          </a:xfrm>
          <a:prstGeom prst="rect">
            <a:avLst/>
          </a:prstGeom>
          <a:noFill/>
          <a:ln w="9525">
            <a:noFill/>
            <a:miter lim="800000"/>
            <a:headEnd/>
            <a:tailEnd/>
          </a:ln>
        </p:spPr>
      </p:pic>
      <p:sp>
        <p:nvSpPr>
          <p:cNvPr id="10251" name="Text Box 28"/>
          <p:cNvSpPr txBox="1">
            <a:spLocks noChangeArrowheads="1"/>
          </p:cNvSpPr>
          <p:nvPr/>
        </p:nvSpPr>
        <p:spPr bwMode="auto">
          <a:xfrm>
            <a:off x="1966913" y="2217738"/>
            <a:ext cx="1868487" cy="738664"/>
          </a:xfrm>
          <a:prstGeom prst="rect">
            <a:avLst/>
          </a:prstGeom>
          <a:noFill/>
          <a:ln w="9525">
            <a:noFill/>
            <a:miter lim="800000"/>
            <a:headEnd/>
            <a:tailEnd/>
          </a:ln>
        </p:spPr>
        <p:txBody>
          <a:bodyPr>
            <a:spAutoFit/>
          </a:bodyPr>
          <a:lstStyle/>
          <a:p>
            <a:pPr>
              <a:spcBef>
                <a:spcPct val="50000"/>
              </a:spcBef>
            </a:pPr>
            <a:r>
              <a:rPr lang="mk-MK" sz="1400" b="1" dirty="0" smtClean="0"/>
              <a:t>Екстензивни тестирања во клиничките студии</a:t>
            </a:r>
            <a:endParaRPr lang="en-GB" sz="1400" b="1" dirty="0"/>
          </a:p>
        </p:txBody>
      </p:sp>
      <p:sp>
        <p:nvSpPr>
          <p:cNvPr id="10252" name="Text Box 29"/>
          <p:cNvSpPr txBox="1">
            <a:spLocks noChangeArrowheads="1"/>
          </p:cNvSpPr>
          <p:nvPr/>
        </p:nvSpPr>
        <p:spPr bwMode="auto">
          <a:xfrm>
            <a:off x="1966913" y="3898900"/>
            <a:ext cx="2109787" cy="738664"/>
          </a:xfrm>
          <a:prstGeom prst="rect">
            <a:avLst/>
          </a:prstGeom>
          <a:noFill/>
          <a:ln w="9525">
            <a:noFill/>
            <a:miter lim="800000"/>
            <a:headEnd/>
            <a:tailEnd/>
          </a:ln>
        </p:spPr>
        <p:txBody>
          <a:bodyPr>
            <a:spAutoFit/>
          </a:bodyPr>
          <a:lstStyle/>
          <a:p>
            <a:pPr>
              <a:spcBef>
                <a:spcPct val="50000"/>
              </a:spcBef>
            </a:pPr>
            <a:r>
              <a:rPr lang="mk-MK" sz="1400" b="1" dirty="0" smtClean="0"/>
              <a:t>Соодветно чување, ракување и администрирање</a:t>
            </a:r>
            <a:endParaRPr lang="en-GB" sz="1400" b="1" dirty="0"/>
          </a:p>
        </p:txBody>
      </p:sp>
      <p:sp>
        <p:nvSpPr>
          <p:cNvPr id="10253" name="Text Box 30"/>
          <p:cNvSpPr txBox="1">
            <a:spLocks noChangeArrowheads="1"/>
          </p:cNvSpPr>
          <p:nvPr/>
        </p:nvSpPr>
        <p:spPr bwMode="auto">
          <a:xfrm>
            <a:off x="5220072" y="3916213"/>
            <a:ext cx="1944216" cy="738664"/>
          </a:xfrm>
          <a:prstGeom prst="rect">
            <a:avLst/>
          </a:prstGeom>
          <a:noFill/>
          <a:ln w="9525">
            <a:noFill/>
            <a:miter lim="800000"/>
            <a:headEnd/>
            <a:tailEnd/>
          </a:ln>
        </p:spPr>
        <p:txBody>
          <a:bodyPr wrap="square">
            <a:spAutoFit/>
          </a:bodyPr>
          <a:lstStyle/>
          <a:p>
            <a:pPr algn="r">
              <a:spcBef>
                <a:spcPct val="50000"/>
              </a:spcBef>
            </a:pPr>
            <a:r>
              <a:rPr lang="mk-MK" sz="1400" b="1" dirty="0" smtClean="0"/>
              <a:t>Внатрешна контрола на квалитет во процесот на</a:t>
            </a:r>
            <a:endParaRPr lang="en-GB" sz="1400" b="1" dirty="0"/>
          </a:p>
        </p:txBody>
      </p:sp>
      <p:sp>
        <p:nvSpPr>
          <p:cNvPr id="10254" name="Text Box 31"/>
          <p:cNvSpPr txBox="1">
            <a:spLocks noChangeArrowheads="1"/>
          </p:cNvSpPr>
          <p:nvPr/>
        </p:nvSpPr>
        <p:spPr bwMode="auto">
          <a:xfrm>
            <a:off x="4983163" y="2217738"/>
            <a:ext cx="2171700" cy="738664"/>
          </a:xfrm>
          <a:prstGeom prst="rect">
            <a:avLst/>
          </a:prstGeom>
          <a:noFill/>
          <a:ln w="9525">
            <a:noFill/>
            <a:miter lim="800000"/>
            <a:headEnd/>
            <a:tailEnd/>
          </a:ln>
        </p:spPr>
        <p:txBody>
          <a:bodyPr>
            <a:spAutoFit/>
          </a:bodyPr>
          <a:lstStyle/>
          <a:p>
            <a:pPr algn="r">
              <a:spcBef>
                <a:spcPct val="50000"/>
              </a:spcBef>
            </a:pPr>
            <a:r>
              <a:rPr lang="mk-MK" sz="1400" b="1" dirty="0" smtClean="0"/>
              <a:t>Опсежни </a:t>
            </a:r>
            <a:r>
              <a:rPr lang="mk-MK" sz="1400" b="1" dirty="0" err="1" smtClean="0"/>
              <a:t>евалуации</a:t>
            </a:r>
            <a:r>
              <a:rPr lang="mk-MK" sz="1400" b="1" dirty="0" smtClean="0"/>
              <a:t> од </a:t>
            </a:r>
            <a:r>
              <a:rPr lang="mk-MK" sz="1400" b="1" dirty="0" err="1" smtClean="0"/>
              <a:t>регулаторните</a:t>
            </a:r>
            <a:r>
              <a:rPr lang="mk-MK" sz="1400" b="1" dirty="0" smtClean="0"/>
              <a:t> авторитети</a:t>
            </a:r>
            <a:endParaRPr lang="en-GB" sz="1400" b="1" dirty="0"/>
          </a:p>
        </p:txBody>
      </p:sp>
      <p:sp>
        <p:nvSpPr>
          <p:cNvPr id="10255" name="Text Box 32"/>
          <p:cNvSpPr txBox="1">
            <a:spLocks noChangeArrowheads="1"/>
          </p:cNvSpPr>
          <p:nvPr/>
        </p:nvSpPr>
        <p:spPr bwMode="auto">
          <a:xfrm>
            <a:off x="3094038" y="3260725"/>
            <a:ext cx="2944812" cy="523220"/>
          </a:xfrm>
          <a:prstGeom prst="rect">
            <a:avLst/>
          </a:prstGeom>
          <a:noFill/>
          <a:ln w="9525">
            <a:noFill/>
            <a:miter lim="800000"/>
            <a:headEnd/>
            <a:tailEnd/>
          </a:ln>
        </p:spPr>
        <p:txBody>
          <a:bodyPr>
            <a:spAutoFit/>
          </a:bodyPr>
          <a:lstStyle/>
          <a:p>
            <a:pPr algn="ctr">
              <a:spcBef>
                <a:spcPct val="50000"/>
              </a:spcBef>
            </a:pPr>
            <a:r>
              <a:rPr lang="mk-MK" sz="1400" b="1" dirty="0" smtClean="0">
                <a:solidFill>
                  <a:schemeClr val="bg1"/>
                </a:solidFill>
              </a:rPr>
              <a:t>Строга контрола и </a:t>
            </a:r>
            <a:r>
              <a:rPr lang="mk-MK" sz="1400" b="1" dirty="0" err="1" smtClean="0">
                <a:solidFill>
                  <a:schemeClr val="bg1"/>
                </a:solidFill>
              </a:rPr>
              <a:t>мониторирање</a:t>
            </a:r>
            <a:r>
              <a:rPr lang="mk-MK" sz="1400" b="1" dirty="0" smtClean="0">
                <a:solidFill>
                  <a:schemeClr val="bg1"/>
                </a:solidFill>
              </a:rPr>
              <a:t> на несаканите ефекти</a:t>
            </a:r>
            <a:endParaRPr lang="fr-FR" sz="1400" b="1" dirty="0">
              <a:solidFill>
                <a:schemeClr val="bg1"/>
              </a:solidFill>
            </a:endParaRPr>
          </a:p>
        </p:txBody>
      </p:sp>
      <p:pic>
        <p:nvPicPr>
          <p:cNvPr id="10256" name="Picture 33" descr="RondNumero"/>
          <p:cNvPicPr>
            <a:picLocks noChangeAspect="1" noChangeArrowheads="1"/>
          </p:cNvPicPr>
          <p:nvPr/>
        </p:nvPicPr>
        <p:blipFill>
          <a:blip r:embed="rId3" cstate="print"/>
          <a:srcRect l="24115" r="58948"/>
          <a:stretch>
            <a:fillRect/>
          </a:stretch>
        </p:blipFill>
        <p:spPr bwMode="auto">
          <a:xfrm>
            <a:off x="6378575" y="1597025"/>
            <a:ext cx="665163" cy="700088"/>
          </a:xfrm>
          <a:prstGeom prst="rect">
            <a:avLst/>
          </a:prstGeom>
          <a:noFill/>
          <a:ln w="9525">
            <a:noFill/>
            <a:miter lim="800000"/>
            <a:headEnd/>
            <a:tailEnd/>
          </a:ln>
        </p:spPr>
      </p:pic>
      <p:pic>
        <p:nvPicPr>
          <p:cNvPr id="10257" name="Picture 34" descr="RondNumero"/>
          <p:cNvPicPr>
            <a:picLocks noChangeAspect="1" noChangeArrowheads="1"/>
          </p:cNvPicPr>
          <p:nvPr/>
        </p:nvPicPr>
        <p:blipFill>
          <a:blip r:embed="rId3" cstate="print"/>
          <a:srcRect l="40862" r="42090"/>
          <a:stretch>
            <a:fillRect/>
          </a:stretch>
        </p:blipFill>
        <p:spPr bwMode="auto">
          <a:xfrm>
            <a:off x="6378575" y="4624388"/>
            <a:ext cx="669925" cy="700087"/>
          </a:xfrm>
          <a:prstGeom prst="rect">
            <a:avLst/>
          </a:prstGeom>
          <a:noFill/>
          <a:ln w="9525">
            <a:noFill/>
            <a:miter lim="800000"/>
            <a:headEnd/>
            <a:tailEnd/>
          </a:ln>
        </p:spPr>
      </p:pic>
      <p:pic>
        <p:nvPicPr>
          <p:cNvPr id="10258" name="Picture 35" descr="RondNumero"/>
          <p:cNvPicPr>
            <a:picLocks noChangeAspect="1" noChangeArrowheads="1"/>
          </p:cNvPicPr>
          <p:nvPr/>
        </p:nvPicPr>
        <p:blipFill>
          <a:blip r:embed="rId3" cstate="print"/>
          <a:srcRect l="57497" r="24896"/>
          <a:stretch>
            <a:fillRect/>
          </a:stretch>
        </p:blipFill>
        <p:spPr bwMode="auto">
          <a:xfrm>
            <a:off x="2043113" y="4624388"/>
            <a:ext cx="692150" cy="700087"/>
          </a:xfrm>
          <a:prstGeom prst="rect">
            <a:avLst/>
          </a:prstGeom>
          <a:noFill/>
          <a:ln w="9525">
            <a:noFill/>
            <a:miter lim="800000"/>
            <a:headEnd/>
            <a:tailEnd/>
          </a:ln>
        </p:spPr>
      </p:pic>
      <p:pic>
        <p:nvPicPr>
          <p:cNvPr id="10259" name="Picture 36" descr="RondNumero"/>
          <p:cNvPicPr>
            <a:picLocks noChangeAspect="1" noChangeArrowheads="1"/>
          </p:cNvPicPr>
          <p:nvPr/>
        </p:nvPicPr>
        <p:blipFill>
          <a:blip r:embed="rId3" cstate="print"/>
          <a:srcRect l="75471" r="6810"/>
          <a:stretch>
            <a:fillRect/>
          </a:stretch>
        </p:blipFill>
        <p:spPr bwMode="auto">
          <a:xfrm>
            <a:off x="4230688" y="2551113"/>
            <a:ext cx="696912" cy="700087"/>
          </a:xfrm>
          <a:prstGeom prst="rect">
            <a:avLst/>
          </a:prstGeom>
          <a:noFill/>
          <a:ln w="9525">
            <a:noFill/>
            <a:miter lim="800000"/>
            <a:headEnd/>
            <a:tailEnd/>
          </a:ln>
        </p:spPr>
      </p:pic>
      <p:sp>
        <p:nvSpPr>
          <p:cNvPr id="10261" name="Rectangle 50"/>
          <p:cNvSpPr>
            <a:spLocks noChangeArrowheads="1"/>
          </p:cNvSpPr>
          <p:nvPr/>
        </p:nvSpPr>
        <p:spPr bwMode="auto">
          <a:xfrm>
            <a:off x="693738" y="5867400"/>
            <a:ext cx="4007507" cy="276999"/>
          </a:xfrm>
          <a:prstGeom prst="rect">
            <a:avLst/>
          </a:prstGeom>
          <a:noFill/>
          <a:ln w="9525">
            <a:noFill/>
            <a:miter lim="800000"/>
            <a:headEnd/>
            <a:tailEnd/>
          </a:ln>
        </p:spPr>
        <p:txBody>
          <a:bodyPr wrap="none" lIns="0" tIns="0" rIns="0" bIns="0">
            <a:spAutoFit/>
          </a:bodyPr>
          <a:lstStyle/>
          <a:p>
            <a:pPr>
              <a:spcBef>
                <a:spcPct val="50000"/>
              </a:spcBef>
            </a:pPr>
            <a:r>
              <a:rPr lang="fr-FR" sz="800" dirty="0">
                <a:solidFill>
                  <a:schemeClr val="accent1">
                    <a:lumMod val="75000"/>
                  </a:schemeClr>
                </a:solidFill>
              </a:rPr>
              <a:t> (1) WHO – P. Duclos- </a:t>
            </a:r>
            <a:r>
              <a:rPr lang="fr-FR" sz="800" dirty="0" err="1">
                <a:solidFill>
                  <a:schemeClr val="accent1">
                    <a:lumMod val="75000"/>
                  </a:schemeClr>
                </a:solidFill>
              </a:rPr>
              <a:t>presentation</a:t>
            </a:r>
            <a:r>
              <a:rPr lang="fr-FR" sz="800" dirty="0">
                <a:solidFill>
                  <a:schemeClr val="accent1">
                    <a:lumMod val="75000"/>
                  </a:schemeClr>
                </a:solidFill>
              </a:rPr>
              <a:t> to Advanced Course of </a:t>
            </a:r>
            <a:r>
              <a:rPr lang="fr-FR" sz="800" dirty="0" err="1">
                <a:solidFill>
                  <a:schemeClr val="accent1">
                    <a:lumMod val="75000"/>
                  </a:schemeClr>
                </a:solidFill>
              </a:rPr>
              <a:t>Vaccinology</a:t>
            </a:r>
            <a:r>
              <a:rPr lang="fr-FR" sz="800" dirty="0">
                <a:solidFill>
                  <a:schemeClr val="accent1">
                    <a:lumMod val="75000"/>
                  </a:schemeClr>
                </a:solidFill>
              </a:rPr>
              <a:t> (ADVAC), May 2008, p.8</a:t>
            </a:r>
            <a:r>
              <a:rPr lang="fr-FR" sz="1800" dirty="0">
                <a:solidFill>
                  <a:schemeClr val="accent1">
                    <a:lumMod val="75000"/>
                  </a:schemeClr>
                </a:solidFill>
              </a:rPr>
              <a:t> </a:t>
            </a:r>
          </a:p>
        </p:txBody>
      </p:sp>
      <p:sp>
        <p:nvSpPr>
          <p:cNvPr id="22" name="Rectangle 21"/>
          <p:cNvSpPr/>
          <p:nvPr/>
        </p:nvSpPr>
        <p:spPr>
          <a:xfrm>
            <a:off x="4716016" y="4509120"/>
            <a:ext cx="1728192" cy="738664"/>
          </a:xfrm>
          <a:prstGeom prst="rect">
            <a:avLst/>
          </a:prstGeom>
        </p:spPr>
        <p:txBody>
          <a:bodyPr wrap="square">
            <a:spAutoFit/>
          </a:bodyPr>
          <a:lstStyle/>
          <a:p>
            <a:pPr algn="r"/>
            <a:r>
              <a:rPr lang="mk-MK" sz="1400" b="1" dirty="0" smtClean="0"/>
              <a:t>производство и пуштање на серија во промет</a:t>
            </a:r>
            <a:endParaRPr lang="mk-MK" sz="1400" b="1"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ChangeArrowheads="1"/>
          </p:cNvSpPr>
          <p:nvPr/>
        </p:nvSpPr>
        <p:spPr bwMode="auto">
          <a:xfrm>
            <a:off x="828675" y="1939925"/>
            <a:ext cx="6731000" cy="2278063"/>
          </a:xfrm>
          <a:prstGeom prst="rect">
            <a:avLst/>
          </a:prstGeom>
          <a:solidFill>
            <a:schemeClr val="bg1"/>
          </a:solidFill>
          <a:ln w="25400">
            <a:noFill/>
            <a:miter lim="800000"/>
            <a:headEnd/>
            <a:tailEnd/>
          </a:ln>
        </p:spPr>
        <p:txBody>
          <a:bodyPr wrap="none" anchor="ctr"/>
          <a:lstStyle/>
          <a:p>
            <a:endParaRPr lang="en-US"/>
          </a:p>
        </p:txBody>
      </p:sp>
      <p:sp>
        <p:nvSpPr>
          <p:cNvPr id="11269" name="Rectangle 4"/>
          <p:cNvSpPr>
            <a:spLocks noChangeArrowheads="1"/>
          </p:cNvSpPr>
          <p:nvPr/>
        </p:nvSpPr>
        <p:spPr bwMode="auto">
          <a:xfrm>
            <a:off x="1365250" y="382588"/>
            <a:ext cx="7635875" cy="623887"/>
          </a:xfrm>
          <a:prstGeom prst="rect">
            <a:avLst/>
          </a:prstGeom>
          <a:noFill/>
          <a:ln w="9525">
            <a:noFill/>
            <a:miter lim="800000"/>
            <a:headEnd/>
            <a:tailEnd/>
          </a:ln>
        </p:spPr>
        <p:txBody>
          <a:bodyPr anchor="ctr"/>
          <a:lstStyle/>
          <a:p>
            <a:pPr eaLnBrk="1" hangingPunct="1"/>
            <a:r>
              <a:rPr lang="mk-MK" sz="2400" dirty="0" smtClean="0">
                <a:solidFill>
                  <a:srgbClr val="17286F"/>
                </a:solidFill>
                <a:latin typeface="Arial Black" pitchFamily="34" charset="0"/>
              </a:rPr>
              <a:t>Безбедноста е испитувана во робусни клинички студии, пред одобрување од авторитетите</a:t>
            </a:r>
            <a:r>
              <a:rPr lang="en-US" sz="2400" dirty="0" smtClean="0">
                <a:solidFill>
                  <a:srgbClr val="17286F"/>
                </a:solidFill>
                <a:latin typeface="Arial Black" pitchFamily="34" charset="0"/>
              </a:rPr>
              <a:t> </a:t>
            </a:r>
            <a:r>
              <a:rPr lang="en-US" sz="2000" b="1" baseline="30000" dirty="0">
                <a:solidFill>
                  <a:srgbClr val="17286F"/>
                </a:solidFill>
                <a:latin typeface="Arial Black" pitchFamily="34" charset="0"/>
              </a:rPr>
              <a:t>(2,3)</a:t>
            </a:r>
            <a:endParaRPr lang="en-GB" sz="1400" b="1" baseline="30000" dirty="0">
              <a:solidFill>
                <a:srgbClr val="17286F"/>
              </a:solidFill>
              <a:latin typeface="Arial Black" pitchFamily="34" charset="0"/>
            </a:endParaRPr>
          </a:p>
        </p:txBody>
      </p:sp>
      <p:sp>
        <p:nvSpPr>
          <p:cNvPr id="11270" name="Rectangle 25"/>
          <p:cNvSpPr>
            <a:spLocks noChangeArrowheads="1"/>
          </p:cNvSpPr>
          <p:nvPr/>
        </p:nvSpPr>
        <p:spPr bwMode="auto">
          <a:xfrm>
            <a:off x="522288" y="4237038"/>
            <a:ext cx="8347075" cy="1057275"/>
          </a:xfrm>
          <a:prstGeom prst="rect">
            <a:avLst/>
          </a:prstGeom>
          <a:noFill/>
          <a:ln w="9525">
            <a:noFill/>
            <a:miter lim="800000"/>
            <a:headEnd/>
            <a:tailEnd/>
          </a:ln>
        </p:spPr>
        <p:txBody>
          <a:bodyPr/>
          <a:lstStyle/>
          <a:p>
            <a:pPr marL="185738" indent="-185738">
              <a:spcBef>
                <a:spcPct val="35000"/>
              </a:spcBef>
              <a:buFontTx/>
              <a:buBlip>
                <a:blip r:embed="rId3"/>
              </a:buBlip>
            </a:pPr>
            <a:r>
              <a:rPr lang="en-GB" sz="1300" dirty="0">
                <a:solidFill>
                  <a:srgbClr val="17286F"/>
                </a:solidFill>
              </a:rPr>
              <a:t> </a:t>
            </a:r>
            <a:r>
              <a:rPr lang="mk-MK" sz="1300" dirty="0" smtClean="0">
                <a:solidFill>
                  <a:srgbClr val="17286F"/>
                </a:solidFill>
              </a:rPr>
              <a:t>Во согласност со строгите </a:t>
            </a:r>
            <a:r>
              <a:rPr lang="mk-MK" sz="1300" dirty="0" err="1" smtClean="0">
                <a:solidFill>
                  <a:srgbClr val="17286F"/>
                </a:solidFill>
              </a:rPr>
              <a:t>регулаторни</a:t>
            </a:r>
            <a:r>
              <a:rPr lang="mk-MK" sz="1300" dirty="0" smtClean="0">
                <a:solidFill>
                  <a:srgbClr val="17286F"/>
                </a:solidFill>
              </a:rPr>
              <a:t> критериуми и одобрено од авторитетите и етичките комисии </a:t>
            </a:r>
            <a:r>
              <a:rPr lang="en-GB" sz="1300" baseline="30000" dirty="0" smtClean="0">
                <a:solidFill>
                  <a:srgbClr val="17286F"/>
                </a:solidFill>
              </a:rPr>
              <a:t>(2</a:t>
            </a:r>
            <a:r>
              <a:rPr lang="en-GB" sz="1300" baseline="30000" dirty="0">
                <a:solidFill>
                  <a:srgbClr val="17286F"/>
                </a:solidFill>
              </a:rPr>
              <a:t>)</a:t>
            </a:r>
          </a:p>
          <a:p>
            <a:pPr marL="185738" indent="-185738">
              <a:spcBef>
                <a:spcPct val="35000"/>
              </a:spcBef>
              <a:buFontTx/>
              <a:buBlip>
                <a:blip r:embed="rId3"/>
              </a:buBlip>
            </a:pPr>
            <a:r>
              <a:rPr lang="en-GB" sz="1300" dirty="0">
                <a:solidFill>
                  <a:srgbClr val="17286F"/>
                </a:solidFill>
              </a:rPr>
              <a:t> </a:t>
            </a:r>
            <a:r>
              <a:rPr lang="mk-MK" sz="1300" dirty="0" smtClean="0">
                <a:solidFill>
                  <a:srgbClr val="17286F"/>
                </a:solidFill>
              </a:rPr>
              <a:t>Сите забележани несакани ефекти се пријавени, без разлика дали се предизвикани или не од вакцинацијата, и анализирани од независни експерти</a:t>
            </a:r>
            <a:r>
              <a:rPr lang="en-GB" sz="1300" dirty="0" smtClean="0">
                <a:solidFill>
                  <a:srgbClr val="17286F"/>
                </a:solidFill>
              </a:rPr>
              <a:t> </a:t>
            </a:r>
            <a:r>
              <a:rPr lang="en-GB" sz="1300" baseline="30000" dirty="0">
                <a:solidFill>
                  <a:srgbClr val="17286F"/>
                </a:solidFill>
              </a:rPr>
              <a:t>(2,4</a:t>
            </a:r>
            <a:r>
              <a:rPr lang="en-GB" sz="1300" baseline="30000" dirty="0" smtClean="0">
                <a:solidFill>
                  <a:srgbClr val="17286F"/>
                </a:solidFill>
              </a:rPr>
              <a:t>)</a:t>
            </a:r>
            <a:endParaRPr lang="fr-FR" sz="1300" baseline="30000" dirty="0">
              <a:solidFill>
                <a:srgbClr val="17286F"/>
              </a:solidFill>
            </a:endParaRPr>
          </a:p>
        </p:txBody>
      </p:sp>
      <p:sp>
        <p:nvSpPr>
          <p:cNvPr id="11271" name="Freeform 6"/>
          <p:cNvSpPr>
            <a:spLocks/>
          </p:cNvSpPr>
          <p:nvPr/>
        </p:nvSpPr>
        <p:spPr bwMode="auto">
          <a:xfrm>
            <a:off x="366713" y="327025"/>
            <a:ext cx="649287" cy="492125"/>
          </a:xfrm>
          <a:custGeom>
            <a:avLst/>
            <a:gdLst>
              <a:gd name="T0" fmla="*/ 141 w 1511"/>
              <a:gd name="T1" fmla="*/ 1143 h 1143"/>
              <a:gd name="T2" fmla="*/ 146 w 1511"/>
              <a:gd name="T3" fmla="*/ 1087 h 1143"/>
              <a:gd name="T4" fmla="*/ 141 w 1511"/>
              <a:gd name="T5" fmla="*/ 1059 h 1143"/>
              <a:gd name="T6" fmla="*/ 134 w 1511"/>
              <a:gd name="T7" fmla="*/ 1027 h 1143"/>
              <a:gd name="T8" fmla="*/ 134 w 1511"/>
              <a:gd name="T9" fmla="*/ 984 h 1143"/>
              <a:gd name="T10" fmla="*/ 144 w 1511"/>
              <a:gd name="T11" fmla="*/ 939 h 1143"/>
              <a:gd name="T12" fmla="*/ 171 w 1511"/>
              <a:gd name="T13" fmla="*/ 898 h 1143"/>
              <a:gd name="T14" fmla="*/ 222 w 1511"/>
              <a:gd name="T15" fmla="*/ 871 h 1143"/>
              <a:gd name="T16" fmla="*/ 290 w 1511"/>
              <a:gd name="T17" fmla="*/ 863 h 1143"/>
              <a:gd name="T18" fmla="*/ 358 w 1511"/>
              <a:gd name="T19" fmla="*/ 873 h 1143"/>
              <a:gd name="T20" fmla="*/ 398 w 1511"/>
              <a:gd name="T21" fmla="*/ 896 h 1143"/>
              <a:gd name="T22" fmla="*/ 428 w 1511"/>
              <a:gd name="T23" fmla="*/ 929 h 1143"/>
              <a:gd name="T24" fmla="*/ 448 w 1511"/>
              <a:gd name="T25" fmla="*/ 974 h 1143"/>
              <a:gd name="T26" fmla="*/ 448 w 1511"/>
              <a:gd name="T27" fmla="*/ 1017 h 1143"/>
              <a:gd name="T28" fmla="*/ 441 w 1511"/>
              <a:gd name="T29" fmla="*/ 1059 h 1143"/>
              <a:gd name="T30" fmla="*/ 431 w 1511"/>
              <a:gd name="T31" fmla="*/ 1117 h 1143"/>
              <a:gd name="T32" fmla="*/ 683 w 1511"/>
              <a:gd name="T33" fmla="*/ 1143 h 1143"/>
              <a:gd name="T34" fmla="*/ 683 w 1511"/>
              <a:gd name="T35" fmla="*/ 1082 h 1143"/>
              <a:gd name="T36" fmla="*/ 690 w 1511"/>
              <a:gd name="T37" fmla="*/ 999 h 1143"/>
              <a:gd name="T38" fmla="*/ 713 w 1511"/>
              <a:gd name="T39" fmla="*/ 959 h 1143"/>
              <a:gd name="T40" fmla="*/ 743 w 1511"/>
              <a:gd name="T41" fmla="*/ 934 h 1143"/>
              <a:gd name="T42" fmla="*/ 778 w 1511"/>
              <a:gd name="T43" fmla="*/ 923 h 1143"/>
              <a:gd name="T44" fmla="*/ 831 w 1511"/>
              <a:gd name="T45" fmla="*/ 929 h 1143"/>
              <a:gd name="T46" fmla="*/ 892 w 1511"/>
              <a:gd name="T47" fmla="*/ 936 h 1143"/>
              <a:gd name="T48" fmla="*/ 949 w 1511"/>
              <a:gd name="T49" fmla="*/ 931 h 1143"/>
              <a:gd name="T50" fmla="*/ 1015 w 1511"/>
              <a:gd name="T51" fmla="*/ 913 h 1143"/>
              <a:gd name="T52" fmla="*/ 1035 w 1511"/>
              <a:gd name="T53" fmla="*/ 901 h 1143"/>
              <a:gd name="T54" fmla="*/ 1048 w 1511"/>
              <a:gd name="T55" fmla="*/ 883 h 1143"/>
              <a:gd name="T56" fmla="*/ 1055 w 1511"/>
              <a:gd name="T57" fmla="*/ 845 h 1143"/>
              <a:gd name="T58" fmla="*/ 1055 w 1511"/>
              <a:gd name="T59" fmla="*/ 793 h 1143"/>
              <a:gd name="T60" fmla="*/ 1065 w 1511"/>
              <a:gd name="T61" fmla="*/ 745 h 1143"/>
              <a:gd name="T62" fmla="*/ 1078 w 1511"/>
              <a:gd name="T63" fmla="*/ 720 h 1143"/>
              <a:gd name="T64" fmla="*/ 1098 w 1511"/>
              <a:gd name="T65" fmla="*/ 702 h 1143"/>
              <a:gd name="T66" fmla="*/ 1138 w 1511"/>
              <a:gd name="T67" fmla="*/ 692 h 1143"/>
              <a:gd name="T68" fmla="*/ 1239 w 1511"/>
              <a:gd name="T69" fmla="*/ 679 h 1143"/>
              <a:gd name="T70" fmla="*/ 1297 w 1511"/>
              <a:gd name="T71" fmla="*/ 657 h 1143"/>
              <a:gd name="T72" fmla="*/ 1325 w 1511"/>
              <a:gd name="T73" fmla="*/ 634 h 1143"/>
              <a:gd name="T74" fmla="*/ 1342 w 1511"/>
              <a:gd name="T75" fmla="*/ 611 h 1143"/>
              <a:gd name="T76" fmla="*/ 1352 w 1511"/>
              <a:gd name="T77" fmla="*/ 579 h 1143"/>
              <a:gd name="T78" fmla="*/ 1350 w 1511"/>
              <a:gd name="T79" fmla="*/ 543 h 1143"/>
              <a:gd name="T80" fmla="*/ 1342 w 1511"/>
              <a:gd name="T81" fmla="*/ 516 h 1143"/>
              <a:gd name="T82" fmla="*/ 1327 w 1511"/>
              <a:gd name="T83" fmla="*/ 463 h 1143"/>
              <a:gd name="T84" fmla="*/ 1327 w 1511"/>
              <a:gd name="T85" fmla="*/ 410 h 1143"/>
              <a:gd name="T86" fmla="*/ 1342 w 1511"/>
              <a:gd name="T87" fmla="*/ 355 h 1143"/>
              <a:gd name="T88" fmla="*/ 1365 w 1511"/>
              <a:gd name="T89" fmla="*/ 314 h 1143"/>
              <a:gd name="T90" fmla="*/ 1393 w 1511"/>
              <a:gd name="T91" fmla="*/ 284 h 1143"/>
              <a:gd name="T92" fmla="*/ 1435 w 1511"/>
              <a:gd name="T93" fmla="*/ 254 h 1143"/>
              <a:gd name="T94" fmla="*/ 1488 w 1511"/>
              <a:gd name="T95" fmla="*/ 236 h 1143"/>
              <a:gd name="T96" fmla="*/ 1511 w 1511"/>
              <a:gd name="T97" fmla="*/ 2 h 1143"/>
              <a:gd name="T98" fmla="*/ 0 w 1511"/>
              <a:gd name="T99" fmla="*/ 0 h 1143"/>
              <a:gd name="T100" fmla="*/ 13 w 1511"/>
              <a:gd name="T101" fmla="*/ 1143 h 114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11"/>
              <a:gd name="T154" fmla="*/ 0 h 1143"/>
              <a:gd name="T155" fmla="*/ 1511 w 1511"/>
              <a:gd name="T156" fmla="*/ 1143 h 114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11" h="1143">
                <a:moveTo>
                  <a:pt x="13" y="1143"/>
                </a:moveTo>
                <a:lnTo>
                  <a:pt x="141" y="1143"/>
                </a:lnTo>
                <a:lnTo>
                  <a:pt x="146" y="1115"/>
                </a:lnTo>
                <a:lnTo>
                  <a:pt x="146" y="1087"/>
                </a:lnTo>
                <a:lnTo>
                  <a:pt x="144" y="1075"/>
                </a:lnTo>
                <a:lnTo>
                  <a:pt x="141" y="1059"/>
                </a:lnTo>
                <a:lnTo>
                  <a:pt x="136" y="1044"/>
                </a:lnTo>
                <a:lnTo>
                  <a:pt x="134" y="1027"/>
                </a:lnTo>
                <a:lnTo>
                  <a:pt x="131" y="1004"/>
                </a:lnTo>
                <a:lnTo>
                  <a:pt x="134" y="984"/>
                </a:lnTo>
                <a:lnTo>
                  <a:pt x="136" y="961"/>
                </a:lnTo>
                <a:lnTo>
                  <a:pt x="144" y="939"/>
                </a:lnTo>
                <a:lnTo>
                  <a:pt x="156" y="916"/>
                </a:lnTo>
                <a:lnTo>
                  <a:pt x="171" y="898"/>
                </a:lnTo>
                <a:lnTo>
                  <a:pt x="194" y="883"/>
                </a:lnTo>
                <a:lnTo>
                  <a:pt x="222" y="871"/>
                </a:lnTo>
                <a:lnTo>
                  <a:pt x="254" y="863"/>
                </a:lnTo>
                <a:lnTo>
                  <a:pt x="290" y="863"/>
                </a:lnTo>
                <a:lnTo>
                  <a:pt x="325" y="866"/>
                </a:lnTo>
                <a:lnTo>
                  <a:pt x="358" y="873"/>
                </a:lnTo>
                <a:lnTo>
                  <a:pt x="388" y="886"/>
                </a:lnTo>
                <a:lnTo>
                  <a:pt x="398" y="896"/>
                </a:lnTo>
                <a:lnTo>
                  <a:pt x="408" y="906"/>
                </a:lnTo>
                <a:lnTo>
                  <a:pt x="428" y="929"/>
                </a:lnTo>
                <a:lnTo>
                  <a:pt x="441" y="951"/>
                </a:lnTo>
                <a:lnTo>
                  <a:pt x="448" y="974"/>
                </a:lnTo>
                <a:lnTo>
                  <a:pt x="451" y="996"/>
                </a:lnTo>
                <a:lnTo>
                  <a:pt x="448" y="1017"/>
                </a:lnTo>
                <a:lnTo>
                  <a:pt x="446" y="1034"/>
                </a:lnTo>
                <a:lnTo>
                  <a:pt x="441" y="1059"/>
                </a:lnTo>
                <a:lnTo>
                  <a:pt x="433" y="1095"/>
                </a:lnTo>
                <a:lnTo>
                  <a:pt x="431" y="1117"/>
                </a:lnTo>
                <a:lnTo>
                  <a:pt x="433" y="1143"/>
                </a:lnTo>
                <a:lnTo>
                  <a:pt x="683" y="1143"/>
                </a:lnTo>
                <a:lnTo>
                  <a:pt x="683" y="1117"/>
                </a:lnTo>
                <a:lnTo>
                  <a:pt x="683" y="1082"/>
                </a:lnTo>
                <a:lnTo>
                  <a:pt x="685" y="1029"/>
                </a:lnTo>
                <a:lnTo>
                  <a:pt x="690" y="999"/>
                </a:lnTo>
                <a:lnTo>
                  <a:pt x="700" y="976"/>
                </a:lnTo>
                <a:lnTo>
                  <a:pt x="713" y="959"/>
                </a:lnTo>
                <a:lnTo>
                  <a:pt x="728" y="944"/>
                </a:lnTo>
                <a:lnTo>
                  <a:pt x="743" y="934"/>
                </a:lnTo>
                <a:lnTo>
                  <a:pt x="761" y="929"/>
                </a:lnTo>
                <a:lnTo>
                  <a:pt x="778" y="923"/>
                </a:lnTo>
                <a:lnTo>
                  <a:pt x="798" y="923"/>
                </a:lnTo>
                <a:lnTo>
                  <a:pt x="831" y="929"/>
                </a:lnTo>
                <a:lnTo>
                  <a:pt x="871" y="934"/>
                </a:lnTo>
                <a:lnTo>
                  <a:pt x="892" y="936"/>
                </a:lnTo>
                <a:lnTo>
                  <a:pt x="919" y="936"/>
                </a:lnTo>
                <a:lnTo>
                  <a:pt x="949" y="931"/>
                </a:lnTo>
                <a:lnTo>
                  <a:pt x="985" y="923"/>
                </a:lnTo>
                <a:lnTo>
                  <a:pt x="1015" y="913"/>
                </a:lnTo>
                <a:lnTo>
                  <a:pt x="1028" y="906"/>
                </a:lnTo>
                <a:lnTo>
                  <a:pt x="1035" y="901"/>
                </a:lnTo>
                <a:lnTo>
                  <a:pt x="1043" y="893"/>
                </a:lnTo>
                <a:lnTo>
                  <a:pt x="1048" y="883"/>
                </a:lnTo>
                <a:lnTo>
                  <a:pt x="1053" y="866"/>
                </a:lnTo>
                <a:lnTo>
                  <a:pt x="1055" y="845"/>
                </a:lnTo>
                <a:lnTo>
                  <a:pt x="1055" y="820"/>
                </a:lnTo>
                <a:lnTo>
                  <a:pt x="1055" y="793"/>
                </a:lnTo>
                <a:lnTo>
                  <a:pt x="1060" y="762"/>
                </a:lnTo>
                <a:lnTo>
                  <a:pt x="1065" y="745"/>
                </a:lnTo>
                <a:lnTo>
                  <a:pt x="1070" y="730"/>
                </a:lnTo>
                <a:lnTo>
                  <a:pt x="1078" y="720"/>
                </a:lnTo>
                <a:lnTo>
                  <a:pt x="1088" y="709"/>
                </a:lnTo>
                <a:lnTo>
                  <a:pt x="1098" y="702"/>
                </a:lnTo>
                <a:lnTo>
                  <a:pt x="1111" y="697"/>
                </a:lnTo>
                <a:lnTo>
                  <a:pt x="1138" y="692"/>
                </a:lnTo>
                <a:lnTo>
                  <a:pt x="1204" y="684"/>
                </a:lnTo>
                <a:lnTo>
                  <a:pt x="1239" y="679"/>
                </a:lnTo>
                <a:lnTo>
                  <a:pt x="1279" y="664"/>
                </a:lnTo>
                <a:lnTo>
                  <a:pt x="1297" y="657"/>
                </a:lnTo>
                <a:lnTo>
                  <a:pt x="1312" y="647"/>
                </a:lnTo>
                <a:lnTo>
                  <a:pt x="1325" y="634"/>
                </a:lnTo>
                <a:lnTo>
                  <a:pt x="1335" y="624"/>
                </a:lnTo>
                <a:lnTo>
                  <a:pt x="1342" y="611"/>
                </a:lnTo>
                <a:lnTo>
                  <a:pt x="1347" y="601"/>
                </a:lnTo>
                <a:lnTo>
                  <a:pt x="1352" y="579"/>
                </a:lnTo>
                <a:lnTo>
                  <a:pt x="1352" y="558"/>
                </a:lnTo>
                <a:lnTo>
                  <a:pt x="1350" y="543"/>
                </a:lnTo>
                <a:lnTo>
                  <a:pt x="1347" y="528"/>
                </a:lnTo>
                <a:lnTo>
                  <a:pt x="1342" y="516"/>
                </a:lnTo>
                <a:lnTo>
                  <a:pt x="1332" y="485"/>
                </a:lnTo>
                <a:lnTo>
                  <a:pt x="1327" y="463"/>
                </a:lnTo>
                <a:lnTo>
                  <a:pt x="1327" y="438"/>
                </a:lnTo>
                <a:lnTo>
                  <a:pt x="1327" y="410"/>
                </a:lnTo>
                <a:lnTo>
                  <a:pt x="1335" y="380"/>
                </a:lnTo>
                <a:lnTo>
                  <a:pt x="1342" y="355"/>
                </a:lnTo>
                <a:lnTo>
                  <a:pt x="1352" y="332"/>
                </a:lnTo>
                <a:lnTo>
                  <a:pt x="1365" y="314"/>
                </a:lnTo>
                <a:lnTo>
                  <a:pt x="1378" y="297"/>
                </a:lnTo>
                <a:lnTo>
                  <a:pt x="1393" y="284"/>
                </a:lnTo>
                <a:lnTo>
                  <a:pt x="1408" y="271"/>
                </a:lnTo>
                <a:lnTo>
                  <a:pt x="1435" y="254"/>
                </a:lnTo>
                <a:lnTo>
                  <a:pt x="1466" y="244"/>
                </a:lnTo>
                <a:lnTo>
                  <a:pt x="1488" y="236"/>
                </a:lnTo>
                <a:lnTo>
                  <a:pt x="1511" y="234"/>
                </a:lnTo>
                <a:lnTo>
                  <a:pt x="1511" y="2"/>
                </a:lnTo>
                <a:lnTo>
                  <a:pt x="1511" y="0"/>
                </a:lnTo>
                <a:lnTo>
                  <a:pt x="0" y="0"/>
                </a:lnTo>
                <a:lnTo>
                  <a:pt x="0" y="1143"/>
                </a:lnTo>
                <a:lnTo>
                  <a:pt x="13" y="1143"/>
                </a:lnTo>
                <a:close/>
              </a:path>
            </a:pathLst>
          </a:custGeom>
          <a:solidFill>
            <a:srgbClr val="D48461"/>
          </a:solidFill>
          <a:ln w="12700">
            <a:solidFill>
              <a:schemeClr val="tx1"/>
            </a:solidFill>
            <a:round/>
            <a:headEnd/>
            <a:tailEnd/>
          </a:ln>
        </p:spPr>
        <p:txBody>
          <a:bodyPr/>
          <a:lstStyle/>
          <a:p>
            <a:endParaRPr lang="mk-MK"/>
          </a:p>
        </p:txBody>
      </p:sp>
      <p:pic>
        <p:nvPicPr>
          <p:cNvPr id="11272" name="Picture 7" descr="RondNumero"/>
          <p:cNvPicPr>
            <a:picLocks noChangeAspect="1" noChangeArrowheads="1"/>
          </p:cNvPicPr>
          <p:nvPr/>
        </p:nvPicPr>
        <p:blipFill>
          <a:blip r:embed="rId4" cstate="print"/>
          <a:srcRect r="75471"/>
          <a:stretch>
            <a:fillRect/>
          </a:stretch>
        </p:blipFill>
        <p:spPr bwMode="auto">
          <a:xfrm>
            <a:off x="360363" y="358775"/>
            <a:ext cx="431800" cy="314325"/>
          </a:xfrm>
          <a:prstGeom prst="rect">
            <a:avLst/>
          </a:prstGeom>
          <a:noFill/>
          <a:ln w="9525">
            <a:noFill/>
            <a:miter lim="800000"/>
            <a:headEnd/>
            <a:tailEnd/>
          </a:ln>
        </p:spPr>
      </p:pic>
      <p:sp>
        <p:nvSpPr>
          <p:cNvPr id="11273" name="Text Box 8"/>
          <p:cNvSpPr txBox="1">
            <a:spLocks noChangeArrowheads="1"/>
          </p:cNvSpPr>
          <p:nvPr/>
        </p:nvSpPr>
        <p:spPr bwMode="auto">
          <a:xfrm>
            <a:off x="265113" y="841375"/>
            <a:ext cx="1090612" cy="461665"/>
          </a:xfrm>
          <a:prstGeom prst="rect">
            <a:avLst/>
          </a:prstGeom>
          <a:noFill/>
          <a:ln w="9525">
            <a:noFill/>
            <a:miter lim="800000"/>
            <a:headEnd/>
            <a:tailEnd/>
          </a:ln>
        </p:spPr>
        <p:txBody>
          <a:bodyPr>
            <a:spAutoFit/>
          </a:bodyPr>
          <a:lstStyle/>
          <a:p>
            <a:pPr>
              <a:spcBef>
                <a:spcPct val="50000"/>
              </a:spcBef>
            </a:pPr>
            <a:r>
              <a:rPr lang="mk-MK" sz="800" b="1" dirty="0" smtClean="0"/>
              <a:t>Екстензивни тестирања во клиничките студии</a:t>
            </a:r>
            <a:endParaRPr lang="en-GB" sz="800" b="1" dirty="0"/>
          </a:p>
        </p:txBody>
      </p:sp>
      <p:sp>
        <p:nvSpPr>
          <p:cNvPr id="11274" name="Line 9"/>
          <p:cNvSpPr>
            <a:spLocks noChangeShapeType="1"/>
          </p:cNvSpPr>
          <p:nvPr/>
        </p:nvSpPr>
        <p:spPr bwMode="auto">
          <a:xfrm>
            <a:off x="1285875" y="312738"/>
            <a:ext cx="0" cy="769937"/>
          </a:xfrm>
          <a:prstGeom prst="line">
            <a:avLst/>
          </a:prstGeom>
          <a:noFill/>
          <a:ln w="6350">
            <a:solidFill>
              <a:schemeClr val="tx1"/>
            </a:solidFill>
            <a:round/>
            <a:headEnd/>
            <a:tailEnd/>
          </a:ln>
        </p:spPr>
        <p:txBody>
          <a:bodyPr wrap="none" anchor="ctr"/>
          <a:lstStyle/>
          <a:p>
            <a:endParaRPr lang="mk-MK"/>
          </a:p>
        </p:txBody>
      </p:sp>
      <p:sp>
        <p:nvSpPr>
          <p:cNvPr id="11275" name="Rectangle 10"/>
          <p:cNvSpPr>
            <a:spLocks noChangeArrowheads="1"/>
          </p:cNvSpPr>
          <p:nvPr/>
        </p:nvSpPr>
        <p:spPr bwMode="auto">
          <a:xfrm>
            <a:off x="1298575" y="3043238"/>
            <a:ext cx="2108200" cy="1096962"/>
          </a:xfrm>
          <a:prstGeom prst="rect">
            <a:avLst/>
          </a:prstGeom>
          <a:solidFill>
            <a:srgbClr val="C9A0BE">
              <a:alpha val="50980"/>
            </a:srgbClr>
          </a:solidFill>
          <a:ln w="9525">
            <a:noFill/>
            <a:miter lim="800000"/>
            <a:headEnd/>
            <a:tailEnd/>
          </a:ln>
        </p:spPr>
        <p:txBody>
          <a:bodyPr anchor="ctr"/>
          <a:lstStyle/>
          <a:p>
            <a:pPr algn="ctr" eaLnBrk="1" hangingPunct="1">
              <a:spcBef>
                <a:spcPct val="50000"/>
              </a:spcBef>
            </a:pPr>
            <a:endParaRPr lang="en-US" b="1">
              <a:latin typeface="Arial Narrow" pitchFamily="34" charset="0"/>
            </a:endParaRPr>
          </a:p>
        </p:txBody>
      </p:sp>
      <p:sp>
        <p:nvSpPr>
          <p:cNvPr id="11276" name="Rectangle 11"/>
          <p:cNvSpPr>
            <a:spLocks noChangeArrowheads="1"/>
          </p:cNvSpPr>
          <p:nvPr/>
        </p:nvSpPr>
        <p:spPr bwMode="auto">
          <a:xfrm>
            <a:off x="3419872" y="2636912"/>
            <a:ext cx="2106612" cy="1136650"/>
          </a:xfrm>
          <a:prstGeom prst="rect">
            <a:avLst/>
          </a:prstGeom>
          <a:solidFill>
            <a:srgbClr val="D48461">
              <a:alpha val="39999"/>
            </a:srgbClr>
          </a:solidFill>
          <a:ln w="9525">
            <a:noFill/>
            <a:miter lim="800000"/>
            <a:headEnd/>
            <a:tailEnd/>
          </a:ln>
        </p:spPr>
        <p:txBody>
          <a:bodyPr anchor="ctr"/>
          <a:lstStyle/>
          <a:p>
            <a:pPr algn="ctr" eaLnBrk="1" hangingPunct="1">
              <a:spcBef>
                <a:spcPct val="50000"/>
              </a:spcBef>
            </a:pPr>
            <a:endParaRPr lang="en-US" b="1">
              <a:latin typeface="Arial Narrow" pitchFamily="34" charset="0"/>
            </a:endParaRPr>
          </a:p>
        </p:txBody>
      </p:sp>
      <p:sp>
        <p:nvSpPr>
          <p:cNvPr id="11277" name="Text Box 12"/>
          <p:cNvSpPr txBox="1">
            <a:spLocks noChangeArrowheads="1"/>
          </p:cNvSpPr>
          <p:nvPr/>
        </p:nvSpPr>
        <p:spPr bwMode="auto">
          <a:xfrm>
            <a:off x="1298575" y="1395413"/>
            <a:ext cx="6732588" cy="307777"/>
          </a:xfrm>
          <a:prstGeom prst="rect">
            <a:avLst/>
          </a:prstGeom>
          <a:solidFill>
            <a:srgbClr val="17286F"/>
          </a:solidFill>
          <a:ln w="9525">
            <a:noFill/>
            <a:miter lim="800000"/>
            <a:headEnd/>
            <a:tailEnd/>
          </a:ln>
        </p:spPr>
        <p:txBody>
          <a:bodyPr>
            <a:spAutoFit/>
          </a:bodyPr>
          <a:lstStyle/>
          <a:p>
            <a:pPr algn="ctr" eaLnBrk="1" hangingPunct="1"/>
            <a:r>
              <a:rPr lang="mk-MK" sz="1400" b="1" dirty="0" smtClean="0">
                <a:solidFill>
                  <a:schemeClr val="bg1"/>
                </a:solidFill>
              </a:rPr>
              <a:t>Неколку години на строги тестирања на илјадници испитаници</a:t>
            </a:r>
            <a:r>
              <a:rPr lang="fr-FR" sz="1400" b="1" dirty="0" smtClean="0">
                <a:solidFill>
                  <a:schemeClr val="bg1"/>
                </a:solidFill>
              </a:rPr>
              <a:t> </a:t>
            </a:r>
            <a:r>
              <a:rPr lang="fr-FR" sz="1400" b="1" baseline="30000" dirty="0">
                <a:solidFill>
                  <a:schemeClr val="bg1"/>
                </a:solidFill>
              </a:rPr>
              <a:t>(</a:t>
            </a:r>
            <a:r>
              <a:rPr lang="fr-FR" sz="1400" baseline="30000" dirty="0">
                <a:solidFill>
                  <a:schemeClr val="bg1"/>
                </a:solidFill>
              </a:rPr>
              <a:t>1)</a:t>
            </a:r>
          </a:p>
        </p:txBody>
      </p:sp>
      <p:sp>
        <p:nvSpPr>
          <p:cNvPr id="11278" name="Rectangle 13"/>
          <p:cNvSpPr>
            <a:spLocks noChangeArrowheads="1"/>
          </p:cNvSpPr>
          <p:nvPr/>
        </p:nvSpPr>
        <p:spPr bwMode="auto">
          <a:xfrm>
            <a:off x="1298575" y="2647950"/>
            <a:ext cx="2108200" cy="395288"/>
          </a:xfrm>
          <a:prstGeom prst="rect">
            <a:avLst/>
          </a:prstGeom>
          <a:solidFill>
            <a:srgbClr val="C9A0BE"/>
          </a:solidFill>
          <a:ln w="9525">
            <a:noFill/>
            <a:miter lim="800000"/>
            <a:headEnd/>
            <a:tailEnd/>
          </a:ln>
        </p:spPr>
        <p:txBody>
          <a:bodyPr anchor="ctr"/>
          <a:lstStyle/>
          <a:p>
            <a:pPr algn="ctr" eaLnBrk="1" hangingPunct="1">
              <a:spcBef>
                <a:spcPct val="50000"/>
              </a:spcBef>
            </a:pPr>
            <a:endParaRPr lang="en-US" b="1">
              <a:latin typeface="Arial Narrow" pitchFamily="34" charset="0"/>
            </a:endParaRPr>
          </a:p>
        </p:txBody>
      </p:sp>
      <p:sp>
        <p:nvSpPr>
          <p:cNvPr id="11279" name="Rectangle 14"/>
          <p:cNvSpPr>
            <a:spLocks noChangeArrowheads="1"/>
          </p:cNvSpPr>
          <p:nvPr/>
        </p:nvSpPr>
        <p:spPr bwMode="auto">
          <a:xfrm>
            <a:off x="3411538" y="2254250"/>
            <a:ext cx="2106612" cy="395288"/>
          </a:xfrm>
          <a:prstGeom prst="rect">
            <a:avLst/>
          </a:prstGeom>
          <a:solidFill>
            <a:srgbClr val="D48461">
              <a:alpha val="98822"/>
            </a:srgbClr>
          </a:solidFill>
          <a:ln w="9525">
            <a:noFill/>
            <a:miter lim="800000"/>
            <a:headEnd/>
            <a:tailEnd/>
          </a:ln>
        </p:spPr>
        <p:txBody>
          <a:bodyPr anchor="ctr"/>
          <a:lstStyle/>
          <a:p>
            <a:pPr algn="ctr" eaLnBrk="1" hangingPunct="1">
              <a:spcBef>
                <a:spcPct val="50000"/>
              </a:spcBef>
            </a:pPr>
            <a:endParaRPr lang="en-US" b="1">
              <a:latin typeface="Arial Narrow" pitchFamily="34" charset="0"/>
            </a:endParaRPr>
          </a:p>
        </p:txBody>
      </p:sp>
      <p:sp>
        <p:nvSpPr>
          <p:cNvPr id="11280" name="Rectangle 15"/>
          <p:cNvSpPr>
            <a:spLocks noChangeArrowheads="1"/>
          </p:cNvSpPr>
          <p:nvPr/>
        </p:nvSpPr>
        <p:spPr bwMode="auto">
          <a:xfrm>
            <a:off x="5518150" y="2249488"/>
            <a:ext cx="2516188" cy="1166812"/>
          </a:xfrm>
          <a:prstGeom prst="rect">
            <a:avLst/>
          </a:prstGeom>
          <a:solidFill>
            <a:srgbClr val="4A9ECD">
              <a:alpha val="50195"/>
            </a:srgbClr>
          </a:solidFill>
          <a:ln w="9525">
            <a:noFill/>
            <a:miter lim="800000"/>
            <a:headEnd/>
            <a:tailEnd/>
          </a:ln>
        </p:spPr>
        <p:txBody>
          <a:bodyPr anchor="ctr"/>
          <a:lstStyle/>
          <a:p>
            <a:pPr algn="ctr" eaLnBrk="1" hangingPunct="1">
              <a:spcBef>
                <a:spcPct val="50000"/>
              </a:spcBef>
            </a:pPr>
            <a:endParaRPr lang="en-US" b="1">
              <a:latin typeface="Arial Narrow" pitchFamily="34" charset="0"/>
            </a:endParaRPr>
          </a:p>
        </p:txBody>
      </p:sp>
      <p:sp>
        <p:nvSpPr>
          <p:cNvPr id="11281" name="Rectangle 16"/>
          <p:cNvSpPr>
            <a:spLocks noChangeArrowheads="1"/>
          </p:cNvSpPr>
          <p:nvPr/>
        </p:nvSpPr>
        <p:spPr bwMode="auto">
          <a:xfrm>
            <a:off x="5518150" y="1855788"/>
            <a:ext cx="2516188" cy="395287"/>
          </a:xfrm>
          <a:prstGeom prst="rect">
            <a:avLst/>
          </a:prstGeom>
          <a:solidFill>
            <a:srgbClr val="4A9ECD"/>
          </a:solidFill>
          <a:ln w="9525">
            <a:noFill/>
            <a:miter lim="800000"/>
            <a:headEnd/>
            <a:tailEnd/>
          </a:ln>
        </p:spPr>
        <p:txBody>
          <a:bodyPr anchor="ctr"/>
          <a:lstStyle/>
          <a:p>
            <a:pPr algn="ctr" eaLnBrk="1" hangingPunct="1">
              <a:spcBef>
                <a:spcPct val="50000"/>
              </a:spcBef>
            </a:pPr>
            <a:endParaRPr lang="en-US" b="1">
              <a:latin typeface="Arial Narrow" pitchFamily="34" charset="0"/>
            </a:endParaRPr>
          </a:p>
        </p:txBody>
      </p:sp>
      <p:sp>
        <p:nvSpPr>
          <p:cNvPr id="11282" name="Text Box 17"/>
          <p:cNvSpPr txBox="1">
            <a:spLocks noChangeArrowheads="1"/>
          </p:cNvSpPr>
          <p:nvPr/>
        </p:nvSpPr>
        <p:spPr bwMode="auto">
          <a:xfrm>
            <a:off x="1298575" y="2652713"/>
            <a:ext cx="2108200" cy="393700"/>
          </a:xfrm>
          <a:prstGeom prst="rect">
            <a:avLst/>
          </a:prstGeom>
          <a:noFill/>
          <a:ln w="9525">
            <a:noFill/>
            <a:miter lim="800000"/>
            <a:headEnd/>
            <a:tailEnd/>
          </a:ln>
        </p:spPr>
        <p:txBody>
          <a:bodyPr>
            <a:spAutoFit/>
          </a:bodyPr>
          <a:lstStyle/>
          <a:p>
            <a:pPr algn="ctr" eaLnBrk="1" hangingPunct="1">
              <a:lnSpc>
                <a:spcPct val="90000"/>
              </a:lnSpc>
              <a:spcBef>
                <a:spcPct val="50000"/>
              </a:spcBef>
            </a:pPr>
            <a:r>
              <a:rPr lang="mk-MK" sz="1200" b="1" dirty="0" smtClean="0">
                <a:solidFill>
                  <a:srgbClr val="17286F"/>
                </a:solidFill>
              </a:rPr>
              <a:t>Фаза</a:t>
            </a:r>
            <a:r>
              <a:rPr lang="fr-FR" sz="1200" b="1" dirty="0" smtClean="0">
                <a:solidFill>
                  <a:srgbClr val="17286F"/>
                </a:solidFill>
              </a:rPr>
              <a:t> </a:t>
            </a:r>
            <a:r>
              <a:rPr lang="fr-FR" sz="1200" b="1" dirty="0">
                <a:solidFill>
                  <a:srgbClr val="17286F"/>
                </a:solidFill>
              </a:rPr>
              <a:t>1 </a:t>
            </a:r>
            <a:br>
              <a:rPr lang="fr-FR" sz="1200" b="1" dirty="0">
                <a:solidFill>
                  <a:srgbClr val="17286F"/>
                </a:solidFill>
              </a:rPr>
            </a:br>
            <a:r>
              <a:rPr lang="fr-FR" sz="1000" dirty="0">
                <a:solidFill>
                  <a:srgbClr val="17286F"/>
                </a:solidFill>
              </a:rPr>
              <a:t>(1 </a:t>
            </a:r>
            <a:r>
              <a:rPr lang="mk-MK" sz="1000" dirty="0" smtClean="0">
                <a:solidFill>
                  <a:srgbClr val="17286F"/>
                </a:solidFill>
              </a:rPr>
              <a:t>до</a:t>
            </a:r>
            <a:r>
              <a:rPr lang="fr-FR" sz="1000" dirty="0" smtClean="0">
                <a:solidFill>
                  <a:srgbClr val="17286F"/>
                </a:solidFill>
              </a:rPr>
              <a:t> </a:t>
            </a:r>
            <a:r>
              <a:rPr lang="fr-FR" sz="1000" dirty="0">
                <a:solidFill>
                  <a:srgbClr val="17286F"/>
                </a:solidFill>
              </a:rPr>
              <a:t>2 </a:t>
            </a:r>
            <a:r>
              <a:rPr lang="mk-MK" sz="1000" dirty="0" smtClean="0">
                <a:solidFill>
                  <a:srgbClr val="17286F"/>
                </a:solidFill>
              </a:rPr>
              <a:t>години</a:t>
            </a:r>
            <a:r>
              <a:rPr lang="fr-FR" sz="1000" dirty="0" smtClean="0">
                <a:solidFill>
                  <a:srgbClr val="17286F"/>
                </a:solidFill>
              </a:rPr>
              <a:t>)</a:t>
            </a:r>
            <a:endParaRPr lang="fr-FR" sz="1000" dirty="0">
              <a:solidFill>
                <a:srgbClr val="17286F"/>
              </a:solidFill>
            </a:endParaRPr>
          </a:p>
        </p:txBody>
      </p:sp>
      <p:sp>
        <p:nvSpPr>
          <p:cNvPr id="11283" name="Text Box 18"/>
          <p:cNvSpPr txBox="1">
            <a:spLocks noChangeArrowheads="1"/>
          </p:cNvSpPr>
          <p:nvPr/>
        </p:nvSpPr>
        <p:spPr bwMode="auto">
          <a:xfrm>
            <a:off x="3409950" y="2268538"/>
            <a:ext cx="2100263" cy="393700"/>
          </a:xfrm>
          <a:prstGeom prst="rect">
            <a:avLst/>
          </a:prstGeom>
          <a:noFill/>
          <a:ln w="9525">
            <a:noFill/>
            <a:miter lim="800000"/>
            <a:headEnd/>
            <a:tailEnd/>
          </a:ln>
        </p:spPr>
        <p:txBody>
          <a:bodyPr>
            <a:spAutoFit/>
          </a:bodyPr>
          <a:lstStyle/>
          <a:p>
            <a:pPr algn="ctr" eaLnBrk="1" hangingPunct="1">
              <a:lnSpc>
                <a:spcPct val="90000"/>
              </a:lnSpc>
              <a:spcBef>
                <a:spcPct val="50000"/>
              </a:spcBef>
            </a:pPr>
            <a:r>
              <a:rPr lang="mk-MK" sz="1200" b="1" dirty="0" smtClean="0">
                <a:solidFill>
                  <a:srgbClr val="17286F"/>
                </a:solidFill>
              </a:rPr>
              <a:t>Фаза</a:t>
            </a:r>
            <a:r>
              <a:rPr lang="fr-FR" sz="1200" b="1" dirty="0" smtClean="0">
                <a:solidFill>
                  <a:srgbClr val="17286F"/>
                </a:solidFill>
              </a:rPr>
              <a:t> </a:t>
            </a:r>
            <a:r>
              <a:rPr lang="fr-FR" sz="1200" b="1" dirty="0">
                <a:solidFill>
                  <a:srgbClr val="17286F"/>
                </a:solidFill>
              </a:rPr>
              <a:t>2 </a:t>
            </a:r>
            <a:br>
              <a:rPr lang="fr-FR" sz="1200" b="1" dirty="0">
                <a:solidFill>
                  <a:srgbClr val="17286F"/>
                </a:solidFill>
              </a:rPr>
            </a:br>
            <a:r>
              <a:rPr lang="fr-FR" sz="1000" dirty="0">
                <a:solidFill>
                  <a:srgbClr val="17286F"/>
                </a:solidFill>
              </a:rPr>
              <a:t>(1 </a:t>
            </a:r>
            <a:r>
              <a:rPr lang="mk-MK" sz="1000" dirty="0" smtClean="0">
                <a:solidFill>
                  <a:srgbClr val="17286F"/>
                </a:solidFill>
              </a:rPr>
              <a:t>до</a:t>
            </a:r>
            <a:r>
              <a:rPr lang="fr-FR" sz="1000" dirty="0" smtClean="0">
                <a:solidFill>
                  <a:srgbClr val="17286F"/>
                </a:solidFill>
              </a:rPr>
              <a:t> </a:t>
            </a:r>
            <a:r>
              <a:rPr lang="fr-FR" sz="1000" dirty="0">
                <a:solidFill>
                  <a:srgbClr val="17286F"/>
                </a:solidFill>
              </a:rPr>
              <a:t>2 </a:t>
            </a:r>
            <a:r>
              <a:rPr lang="mk-MK" sz="1000" dirty="0" smtClean="0">
                <a:solidFill>
                  <a:srgbClr val="17286F"/>
                </a:solidFill>
              </a:rPr>
              <a:t>години</a:t>
            </a:r>
            <a:r>
              <a:rPr lang="fr-FR" sz="1000" dirty="0" smtClean="0">
                <a:solidFill>
                  <a:srgbClr val="17286F"/>
                </a:solidFill>
              </a:rPr>
              <a:t>)</a:t>
            </a:r>
            <a:endParaRPr lang="fr-FR" sz="1000" dirty="0">
              <a:solidFill>
                <a:srgbClr val="17286F"/>
              </a:solidFill>
            </a:endParaRPr>
          </a:p>
        </p:txBody>
      </p:sp>
      <p:sp>
        <p:nvSpPr>
          <p:cNvPr id="11284" name="Text Box 19"/>
          <p:cNvSpPr txBox="1">
            <a:spLocks noChangeArrowheads="1"/>
          </p:cNvSpPr>
          <p:nvPr/>
        </p:nvSpPr>
        <p:spPr bwMode="auto">
          <a:xfrm>
            <a:off x="5516563" y="1863725"/>
            <a:ext cx="2430462" cy="393700"/>
          </a:xfrm>
          <a:prstGeom prst="rect">
            <a:avLst/>
          </a:prstGeom>
          <a:noFill/>
          <a:ln w="9525">
            <a:noFill/>
            <a:miter lim="800000"/>
            <a:headEnd/>
            <a:tailEnd/>
          </a:ln>
        </p:spPr>
        <p:txBody>
          <a:bodyPr>
            <a:spAutoFit/>
          </a:bodyPr>
          <a:lstStyle/>
          <a:p>
            <a:pPr algn="ctr" eaLnBrk="1" hangingPunct="1">
              <a:lnSpc>
                <a:spcPct val="90000"/>
              </a:lnSpc>
              <a:spcBef>
                <a:spcPct val="50000"/>
              </a:spcBef>
            </a:pPr>
            <a:r>
              <a:rPr lang="mk-MK" sz="1200" b="1" dirty="0" smtClean="0">
                <a:solidFill>
                  <a:srgbClr val="17286F"/>
                </a:solidFill>
              </a:rPr>
              <a:t>Фаза</a:t>
            </a:r>
            <a:r>
              <a:rPr lang="fr-FR" sz="1200" b="1" dirty="0" smtClean="0">
                <a:solidFill>
                  <a:srgbClr val="17286F"/>
                </a:solidFill>
              </a:rPr>
              <a:t> </a:t>
            </a:r>
            <a:r>
              <a:rPr lang="fr-FR" sz="1200" b="1" dirty="0">
                <a:solidFill>
                  <a:srgbClr val="17286F"/>
                </a:solidFill>
              </a:rPr>
              <a:t>3 </a:t>
            </a:r>
            <a:br>
              <a:rPr lang="fr-FR" sz="1200" b="1" dirty="0">
                <a:solidFill>
                  <a:srgbClr val="17286F"/>
                </a:solidFill>
              </a:rPr>
            </a:br>
            <a:r>
              <a:rPr lang="fr-FR" sz="1000" dirty="0">
                <a:solidFill>
                  <a:srgbClr val="17286F"/>
                </a:solidFill>
              </a:rPr>
              <a:t>(2 </a:t>
            </a:r>
            <a:r>
              <a:rPr lang="mk-MK" sz="1000" dirty="0" smtClean="0">
                <a:solidFill>
                  <a:srgbClr val="17286F"/>
                </a:solidFill>
              </a:rPr>
              <a:t>до</a:t>
            </a:r>
            <a:r>
              <a:rPr lang="fr-FR" sz="1000" dirty="0" smtClean="0">
                <a:solidFill>
                  <a:srgbClr val="17286F"/>
                </a:solidFill>
              </a:rPr>
              <a:t> </a:t>
            </a:r>
            <a:r>
              <a:rPr lang="fr-FR" sz="1000" dirty="0">
                <a:solidFill>
                  <a:srgbClr val="17286F"/>
                </a:solidFill>
              </a:rPr>
              <a:t>4 </a:t>
            </a:r>
            <a:r>
              <a:rPr lang="mk-MK" sz="1000" dirty="0" smtClean="0">
                <a:solidFill>
                  <a:srgbClr val="17286F"/>
                </a:solidFill>
              </a:rPr>
              <a:t>години</a:t>
            </a:r>
            <a:r>
              <a:rPr lang="fr-FR" sz="1000" dirty="0" smtClean="0">
                <a:solidFill>
                  <a:srgbClr val="17286F"/>
                </a:solidFill>
              </a:rPr>
              <a:t>)</a:t>
            </a:r>
            <a:endParaRPr lang="fr-FR" sz="1000" dirty="0">
              <a:solidFill>
                <a:srgbClr val="17286F"/>
              </a:solidFill>
            </a:endParaRPr>
          </a:p>
        </p:txBody>
      </p:sp>
      <p:sp>
        <p:nvSpPr>
          <p:cNvPr id="11285" name="Text Box 20"/>
          <p:cNvSpPr txBox="1">
            <a:spLocks noChangeArrowheads="1"/>
          </p:cNvSpPr>
          <p:nvPr/>
        </p:nvSpPr>
        <p:spPr bwMode="auto">
          <a:xfrm>
            <a:off x="1295400" y="3128963"/>
            <a:ext cx="2114550" cy="290512"/>
          </a:xfrm>
          <a:prstGeom prst="rect">
            <a:avLst/>
          </a:prstGeom>
          <a:noFill/>
          <a:ln w="9525">
            <a:noFill/>
            <a:miter lim="800000"/>
            <a:headEnd/>
            <a:tailEnd/>
          </a:ln>
        </p:spPr>
        <p:txBody>
          <a:bodyPr>
            <a:spAutoFit/>
          </a:bodyPr>
          <a:lstStyle/>
          <a:p>
            <a:pPr algn="ctr" eaLnBrk="1" hangingPunct="1">
              <a:spcBef>
                <a:spcPct val="50000"/>
              </a:spcBef>
            </a:pPr>
            <a:r>
              <a:rPr lang="mk-MK" sz="1300" dirty="0" smtClean="0">
                <a:solidFill>
                  <a:srgbClr val="17286F"/>
                </a:solidFill>
              </a:rPr>
              <a:t>Безбедност</a:t>
            </a:r>
            <a:endParaRPr lang="fr-FR" sz="1300" i="1" dirty="0">
              <a:solidFill>
                <a:srgbClr val="17286F"/>
              </a:solidFill>
            </a:endParaRPr>
          </a:p>
        </p:txBody>
      </p:sp>
      <p:sp>
        <p:nvSpPr>
          <p:cNvPr id="11286" name="Text Box 21"/>
          <p:cNvSpPr txBox="1">
            <a:spLocks noChangeArrowheads="1"/>
          </p:cNvSpPr>
          <p:nvPr/>
        </p:nvSpPr>
        <p:spPr bwMode="auto">
          <a:xfrm>
            <a:off x="1295400" y="3594100"/>
            <a:ext cx="2095500" cy="461665"/>
          </a:xfrm>
          <a:prstGeom prst="rect">
            <a:avLst/>
          </a:prstGeom>
          <a:noFill/>
          <a:ln w="9525">
            <a:noFill/>
            <a:miter lim="800000"/>
            <a:headEnd/>
            <a:tailEnd/>
          </a:ln>
        </p:spPr>
        <p:txBody>
          <a:bodyPr>
            <a:spAutoFit/>
          </a:bodyPr>
          <a:lstStyle/>
          <a:p>
            <a:pPr algn="ctr" eaLnBrk="1" hangingPunct="1">
              <a:spcBef>
                <a:spcPct val="50000"/>
              </a:spcBef>
            </a:pPr>
            <a:r>
              <a:rPr lang="mk-MK" sz="1200" b="1" dirty="0" smtClean="0">
                <a:solidFill>
                  <a:srgbClr val="17286F"/>
                </a:solidFill>
              </a:rPr>
              <a:t>Ограничен број на испитаници</a:t>
            </a:r>
            <a:endParaRPr lang="fr-FR" sz="1200" b="1" dirty="0">
              <a:solidFill>
                <a:srgbClr val="17286F"/>
              </a:solidFill>
            </a:endParaRPr>
          </a:p>
        </p:txBody>
      </p:sp>
      <p:sp>
        <p:nvSpPr>
          <p:cNvPr id="11287" name="Text Box 22"/>
          <p:cNvSpPr txBox="1">
            <a:spLocks noChangeArrowheads="1"/>
          </p:cNvSpPr>
          <p:nvPr/>
        </p:nvSpPr>
        <p:spPr bwMode="auto">
          <a:xfrm>
            <a:off x="3408363" y="2797175"/>
            <a:ext cx="2090737" cy="200055"/>
          </a:xfrm>
          <a:prstGeom prst="rect">
            <a:avLst/>
          </a:prstGeom>
          <a:noFill/>
          <a:ln w="9525">
            <a:noFill/>
            <a:miter lim="800000"/>
            <a:headEnd/>
            <a:tailEnd/>
          </a:ln>
        </p:spPr>
        <p:txBody>
          <a:bodyPr lIns="0" tIns="0" rIns="0" bIns="0">
            <a:spAutoFit/>
          </a:bodyPr>
          <a:lstStyle/>
          <a:p>
            <a:pPr algn="ctr">
              <a:spcBef>
                <a:spcPct val="50000"/>
              </a:spcBef>
            </a:pPr>
            <a:r>
              <a:rPr lang="mk-MK" sz="1300" dirty="0" smtClean="0">
                <a:solidFill>
                  <a:srgbClr val="17286F"/>
                </a:solidFill>
              </a:rPr>
              <a:t>Безбедност</a:t>
            </a:r>
            <a:endParaRPr lang="fr-FR" sz="1300" i="1" dirty="0" smtClean="0">
              <a:solidFill>
                <a:srgbClr val="17286F"/>
              </a:solidFill>
            </a:endParaRPr>
          </a:p>
        </p:txBody>
      </p:sp>
      <p:sp>
        <p:nvSpPr>
          <p:cNvPr id="11288" name="Text Box 23"/>
          <p:cNvSpPr txBox="1">
            <a:spLocks noChangeArrowheads="1"/>
          </p:cNvSpPr>
          <p:nvPr/>
        </p:nvSpPr>
        <p:spPr bwMode="auto">
          <a:xfrm>
            <a:off x="5518150" y="2389188"/>
            <a:ext cx="2516188" cy="200055"/>
          </a:xfrm>
          <a:prstGeom prst="rect">
            <a:avLst/>
          </a:prstGeom>
          <a:noFill/>
          <a:ln w="9525">
            <a:noFill/>
            <a:miter lim="800000"/>
            <a:headEnd/>
            <a:tailEnd/>
          </a:ln>
        </p:spPr>
        <p:txBody>
          <a:bodyPr lIns="0" tIns="0" rIns="0" bIns="0">
            <a:spAutoFit/>
          </a:bodyPr>
          <a:lstStyle/>
          <a:p>
            <a:pPr algn="ctr">
              <a:spcBef>
                <a:spcPct val="50000"/>
              </a:spcBef>
            </a:pPr>
            <a:r>
              <a:rPr lang="mk-MK" sz="1300" dirty="0" smtClean="0">
                <a:solidFill>
                  <a:srgbClr val="17286F"/>
                </a:solidFill>
              </a:rPr>
              <a:t>Безбедност и подносливост</a:t>
            </a:r>
            <a:r>
              <a:rPr lang="en-US" sz="1300" dirty="0" smtClean="0">
                <a:solidFill>
                  <a:srgbClr val="17286F"/>
                </a:solidFill>
              </a:rPr>
              <a:t> </a:t>
            </a:r>
            <a:endParaRPr lang="fr-FR" sz="1300" dirty="0">
              <a:solidFill>
                <a:srgbClr val="17286F"/>
              </a:solidFill>
            </a:endParaRPr>
          </a:p>
        </p:txBody>
      </p:sp>
      <p:sp>
        <p:nvSpPr>
          <p:cNvPr id="11289" name="Text Box 24"/>
          <p:cNvSpPr txBox="1">
            <a:spLocks noChangeArrowheads="1"/>
          </p:cNvSpPr>
          <p:nvPr/>
        </p:nvSpPr>
        <p:spPr bwMode="auto">
          <a:xfrm>
            <a:off x="6156176" y="2847974"/>
            <a:ext cx="1348581" cy="369332"/>
          </a:xfrm>
          <a:prstGeom prst="rect">
            <a:avLst/>
          </a:prstGeom>
          <a:noFill/>
          <a:ln w="9525">
            <a:noFill/>
            <a:miter lim="800000"/>
            <a:headEnd/>
            <a:tailEnd/>
          </a:ln>
        </p:spPr>
        <p:txBody>
          <a:bodyPr wrap="square" lIns="0" tIns="0" rIns="0" bIns="0">
            <a:spAutoFit/>
          </a:bodyPr>
          <a:lstStyle/>
          <a:p>
            <a:pPr algn="ctr" eaLnBrk="1" hangingPunct="1">
              <a:spcBef>
                <a:spcPct val="50000"/>
              </a:spcBef>
            </a:pPr>
            <a:r>
              <a:rPr lang="mk-MK" sz="1200" b="1" dirty="0" smtClean="0">
                <a:solidFill>
                  <a:srgbClr val="17286F"/>
                </a:solidFill>
              </a:rPr>
              <a:t>Неколку илјади испитаници</a:t>
            </a:r>
            <a:endParaRPr lang="fr-FR" sz="1200" b="1" dirty="0">
              <a:solidFill>
                <a:srgbClr val="17286F"/>
              </a:solidFill>
            </a:endParaRPr>
          </a:p>
        </p:txBody>
      </p:sp>
      <p:sp>
        <p:nvSpPr>
          <p:cNvPr id="11290" name="Text Box 25"/>
          <p:cNvSpPr txBox="1">
            <a:spLocks noChangeArrowheads="1"/>
          </p:cNvSpPr>
          <p:nvPr/>
        </p:nvSpPr>
        <p:spPr bwMode="auto">
          <a:xfrm>
            <a:off x="3635896" y="3262313"/>
            <a:ext cx="1818059" cy="369332"/>
          </a:xfrm>
          <a:prstGeom prst="rect">
            <a:avLst/>
          </a:prstGeom>
          <a:noFill/>
          <a:ln w="9525">
            <a:noFill/>
            <a:miter lim="800000"/>
            <a:headEnd/>
            <a:tailEnd/>
          </a:ln>
        </p:spPr>
        <p:txBody>
          <a:bodyPr wrap="square" lIns="0" tIns="0" rIns="0" bIns="0">
            <a:spAutoFit/>
          </a:bodyPr>
          <a:lstStyle/>
          <a:p>
            <a:pPr algn="ctr" eaLnBrk="1" hangingPunct="1">
              <a:spcBef>
                <a:spcPct val="50000"/>
              </a:spcBef>
            </a:pPr>
            <a:r>
              <a:rPr lang="mk-MK" sz="1200" b="1" dirty="0" smtClean="0">
                <a:solidFill>
                  <a:srgbClr val="17286F"/>
                </a:solidFill>
              </a:rPr>
              <a:t>Неколку стотици испитаници</a:t>
            </a:r>
            <a:endParaRPr lang="fr-FR" sz="1200" b="1" dirty="0">
              <a:solidFill>
                <a:srgbClr val="17286F"/>
              </a:solidFill>
            </a:endParaRPr>
          </a:p>
        </p:txBody>
      </p:sp>
      <p:sp>
        <p:nvSpPr>
          <p:cNvPr id="11291" name="Text Box 26"/>
          <p:cNvSpPr txBox="1">
            <a:spLocks noChangeArrowheads="1"/>
          </p:cNvSpPr>
          <p:nvPr/>
        </p:nvSpPr>
        <p:spPr bwMode="auto">
          <a:xfrm>
            <a:off x="633413" y="5368925"/>
            <a:ext cx="6340475" cy="911019"/>
          </a:xfrm>
          <a:prstGeom prst="rect">
            <a:avLst/>
          </a:prstGeom>
          <a:noFill/>
          <a:ln w="25400">
            <a:noFill/>
            <a:miter lim="800000"/>
            <a:headEnd/>
            <a:tailEnd/>
          </a:ln>
        </p:spPr>
        <p:txBody>
          <a:bodyPr>
            <a:spAutoFit/>
          </a:bodyPr>
          <a:lstStyle/>
          <a:p>
            <a:pPr eaLnBrk="1" hangingPunct="1">
              <a:lnSpc>
                <a:spcPct val="95000"/>
              </a:lnSpc>
            </a:pPr>
            <a:r>
              <a:rPr lang="en-US" sz="800" dirty="0">
                <a:solidFill>
                  <a:schemeClr val="accent1">
                    <a:lumMod val="75000"/>
                  </a:schemeClr>
                </a:solidFill>
              </a:rPr>
              <a:t>(1) NHS http://www.immunisation.nhs.uk/About_Immunisation/Safety/Clinical_trials – accessed on 26 June 2009 ; </a:t>
            </a:r>
            <a:r>
              <a:rPr lang="fr-FR" sz="800" dirty="0">
                <a:solidFill>
                  <a:schemeClr val="accent1">
                    <a:lumMod val="75000"/>
                  </a:schemeClr>
                </a:solidFill>
              </a:rPr>
              <a:t>(2) EU </a:t>
            </a:r>
            <a:r>
              <a:rPr lang="fr-FR" sz="800" dirty="0" err="1">
                <a:solidFill>
                  <a:schemeClr val="accent1">
                    <a:lumMod val="75000"/>
                  </a:schemeClr>
                </a:solidFill>
              </a:rPr>
              <a:t>rules</a:t>
            </a:r>
            <a:r>
              <a:rPr lang="fr-FR" sz="800" dirty="0">
                <a:solidFill>
                  <a:schemeClr val="accent1">
                    <a:lumMod val="75000"/>
                  </a:schemeClr>
                </a:solidFill>
              </a:rPr>
              <a:t> and guidance </a:t>
            </a:r>
            <a:r>
              <a:rPr lang="fr-FR" sz="800" dirty="0" err="1">
                <a:solidFill>
                  <a:schemeClr val="accent1">
                    <a:lumMod val="75000"/>
                  </a:schemeClr>
                </a:solidFill>
              </a:rPr>
              <a:t>applying</a:t>
            </a:r>
            <a:r>
              <a:rPr lang="fr-FR" sz="800" dirty="0">
                <a:solidFill>
                  <a:schemeClr val="accent1">
                    <a:lumMod val="75000"/>
                  </a:schemeClr>
                </a:solidFill>
              </a:rPr>
              <a:t> to </a:t>
            </a:r>
            <a:r>
              <a:rPr lang="fr-FR" sz="800" dirty="0" err="1">
                <a:solidFill>
                  <a:schemeClr val="accent1">
                    <a:lumMod val="75000"/>
                  </a:schemeClr>
                </a:solidFill>
              </a:rPr>
              <a:t>clinical</a:t>
            </a:r>
            <a:r>
              <a:rPr lang="fr-FR" sz="800" dirty="0">
                <a:solidFill>
                  <a:schemeClr val="accent1">
                    <a:lumMod val="75000"/>
                  </a:schemeClr>
                </a:solidFill>
              </a:rPr>
              <a:t> trials http://ec.europa.eu/enterprise/pharmaceuticals/eudralex/vol10_en.htm#chap5 – </a:t>
            </a:r>
            <a:r>
              <a:rPr lang="fr-FR" sz="800" dirty="0" err="1">
                <a:solidFill>
                  <a:schemeClr val="accent1">
                    <a:lumMod val="75000"/>
                  </a:schemeClr>
                </a:solidFill>
              </a:rPr>
              <a:t>accessed</a:t>
            </a:r>
            <a:r>
              <a:rPr lang="fr-FR" sz="800" dirty="0">
                <a:solidFill>
                  <a:schemeClr val="accent1">
                    <a:lumMod val="75000"/>
                  </a:schemeClr>
                </a:solidFill>
              </a:rPr>
              <a:t> July 2009 – in </a:t>
            </a:r>
            <a:r>
              <a:rPr lang="fr-FR" sz="800" dirty="0" err="1">
                <a:solidFill>
                  <a:schemeClr val="accent1">
                    <a:lumMod val="75000"/>
                  </a:schemeClr>
                </a:solidFill>
              </a:rPr>
              <a:t>particular</a:t>
            </a:r>
            <a:r>
              <a:rPr lang="fr-FR" sz="800" dirty="0">
                <a:solidFill>
                  <a:schemeClr val="accent1">
                    <a:lumMod val="75000"/>
                  </a:schemeClr>
                </a:solidFill>
              </a:rPr>
              <a:t> 2001/20/EC Directive http://ec.europa.eu/enterprise/pharmaceuticals/eudralex/vol-1/dir_2001_20/dir_2001_20_en.pdf (3) UK </a:t>
            </a:r>
            <a:r>
              <a:rPr lang="fr-FR" sz="800" dirty="0" err="1">
                <a:solidFill>
                  <a:schemeClr val="accent1">
                    <a:lumMod val="75000"/>
                  </a:schemeClr>
                </a:solidFill>
              </a:rPr>
              <a:t>Department</a:t>
            </a:r>
            <a:r>
              <a:rPr lang="fr-FR" sz="800" dirty="0">
                <a:solidFill>
                  <a:schemeClr val="accent1">
                    <a:lumMod val="75000"/>
                  </a:schemeClr>
                </a:solidFill>
              </a:rPr>
              <a:t> of </a:t>
            </a:r>
            <a:r>
              <a:rPr lang="fr-FR" sz="800" dirty="0" err="1">
                <a:solidFill>
                  <a:schemeClr val="accent1">
                    <a:lumMod val="75000"/>
                  </a:schemeClr>
                </a:solidFill>
              </a:rPr>
              <a:t>Health</a:t>
            </a:r>
            <a:r>
              <a:rPr lang="fr-FR" sz="800" dirty="0">
                <a:solidFill>
                  <a:schemeClr val="accent1">
                    <a:lumMod val="75000"/>
                  </a:schemeClr>
                </a:solidFill>
              </a:rPr>
              <a:t>. </a:t>
            </a:r>
            <a:r>
              <a:rPr lang="fr-FR" sz="800" dirty="0" err="1">
                <a:solidFill>
                  <a:schemeClr val="accent1">
                    <a:lumMod val="75000"/>
                  </a:schemeClr>
                </a:solidFill>
              </a:rPr>
              <a:t>Greenbook</a:t>
            </a:r>
            <a:r>
              <a:rPr lang="fr-FR" sz="800" dirty="0">
                <a:solidFill>
                  <a:schemeClr val="accent1">
                    <a:lumMod val="75000"/>
                  </a:schemeClr>
                </a:solidFill>
              </a:rPr>
              <a:t> Chap. 9, 2006 http://www.dh.gov.uk/PolicyAndGuidance/HealthAndSocialCareTopics/Greenbook/fs/en - </a:t>
            </a:r>
            <a:r>
              <a:rPr lang="fr-FR" sz="800" dirty="0" err="1">
                <a:solidFill>
                  <a:schemeClr val="accent1">
                    <a:lumMod val="75000"/>
                  </a:schemeClr>
                </a:solidFill>
              </a:rPr>
              <a:t>accessed</a:t>
            </a:r>
            <a:r>
              <a:rPr lang="fr-FR" sz="800" dirty="0">
                <a:solidFill>
                  <a:schemeClr val="accent1">
                    <a:lumMod val="75000"/>
                  </a:schemeClr>
                </a:solidFill>
              </a:rPr>
              <a:t> 26 </a:t>
            </a:r>
            <a:r>
              <a:rPr lang="fr-FR" sz="800" dirty="0" err="1">
                <a:solidFill>
                  <a:schemeClr val="accent1">
                    <a:lumMod val="75000"/>
                  </a:schemeClr>
                </a:solidFill>
              </a:rPr>
              <a:t>June</a:t>
            </a:r>
            <a:r>
              <a:rPr lang="fr-FR" sz="800" dirty="0">
                <a:solidFill>
                  <a:schemeClr val="accent1">
                    <a:lumMod val="75000"/>
                  </a:schemeClr>
                </a:solidFill>
              </a:rPr>
              <a:t> 2009 (4) EU </a:t>
            </a:r>
            <a:r>
              <a:rPr lang="fr-FR" sz="800" dirty="0" err="1">
                <a:solidFill>
                  <a:schemeClr val="accent1">
                    <a:lumMod val="75000"/>
                  </a:schemeClr>
                </a:solidFill>
              </a:rPr>
              <a:t>detailed</a:t>
            </a:r>
            <a:r>
              <a:rPr lang="fr-FR" sz="800" dirty="0">
                <a:solidFill>
                  <a:schemeClr val="accent1">
                    <a:lumMod val="75000"/>
                  </a:schemeClr>
                </a:solidFill>
              </a:rPr>
              <a:t> guidance on collection, </a:t>
            </a:r>
            <a:r>
              <a:rPr lang="fr-FR" sz="800" dirty="0" err="1">
                <a:solidFill>
                  <a:schemeClr val="accent1">
                    <a:lumMod val="75000"/>
                  </a:schemeClr>
                </a:solidFill>
              </a:rPr>
              <a:t>verification</a:t>
            </a:r>
            <a:r>
              <a:rPr lang="fr-FR" sz="800" dirty="0">
                <a:solidFill>
                  <a:schemeClr val="accent1">
                    <a:lumMod val="75000"/>
                  </a:schemeClr>
                </a:solidFill>
              </a:rPr>
              <a:t> and </a:t>
            </a:r>
            <a:r>
              <a:rPr lang="fr-FR" sz="800" dirty="0" err="1">
                <a:solidFill>
                  <a:schemeClr val="accent1">
                    <a:lumMod val="75000"/>
                  </a:schemeClr>
                </a:solidFill>
              </a:rPr>
              <a:t>presentation</a:t>
            </a:r>
            <a:r>
              <a:rPr lang="fr-FR" sz="800" dirty="0">
                <a:solidFill>
                  <a:schemeClr val="accent1">
                    <a:lumMod val="75000"/>
                  </a:schemeClr>
                </a:solidFill>
              </a:rPr>
              <a:t> of adverse </a:t>
            </a:r>
            <a:r>
              <a:rPr lang="fr-FR" sz="800" dirty="0" err="1">
                <a:solidFill>
                  <a:schemeClr val="accent1">
                    <a:lumMod val="75000"/>
                  </a:schemeClr>
                </a:solidFill>
              </a:rPr>
              <a:t>events</a:t>
            </a:r>
            <a:r>
              <a:rPr lang="fr-FR" sz="800" dirty="0">
                <a:solidFill>
                  <a:schemeClr val="accent1">
                    <a:lumMod val="75000"/>
                  </a:schemeClr>
                </a:solidFill>
              </a:rPr>
              <a:t> reports </a:t>
            </a:r>
            <a:r>
              <a:rPr lang="fr-FR" sz="800" dirty="0" err="1">
                <a:solidFill>
                  <a:schemeClr val="accent1">
                    <a:lumMod val="75000"/>
                  </a:schemeClr>
                </a:solidFill>
              </a:rPr>
              <a:t>arising</a:t>
            </a:r>
            <a:r>
              <a:rPr lang="fr-FR" sz="800" dirty="0">
                <a:solidFill>
                  <a:schemeClr val="accent1">
                    <a:lumMod val="75000"/>
                  </a:schemeClr>
                </a:solidFill>
              </a:rPr>
              <a:t> </a:t>
            </a:r>
            <a:r>
              <a:rPr lang="fr-FR" sz="800" dirty="0" err="1">
                <a:solidFill>
                  <a:schemeClr val="accent1">
                    <a:lumMod val="75000"/>
                  </a:schemeClr>
                </a:solidFill>
              </a:rPr>
              <a:t>from</a:t>
            </a:r>
            <a:r>
              <a:rPr lang="fr-FR" sz="800" dirty="0">
                <a:solidFill>
                  <a:schemeClr val="accent1">
                    <a:lumMod val="75000"/>
                  </a:schemeClr>
                </a:solidFill>
              </a:rPr>
              <a:t> </a:t>
            </a:r>
            <a:r>
              <a:rPr lang="fr-FR" sz="800" dirty="0" err="1">
                <a:solidFill>
                  <a:schemeClr val="accent1">
                    <a:lumMod val="75000"/>
                  </a:schemeClr>
                </a:solidFill>
              </a:rPr>
              <a:t>clinical</a:t>
            </a:r>
            <a:r>
              <a:rPr lang="fr-FR" sz="800" dirty="0">
                <a:solidFill>
                  <a:schemeClr val="accent1">
                    <a:lumMod val="75000"/>
                  </a:schemeClr>
                </a:solidFill>
              </a:rPr>
              <a:t> trials, 2006 - http://ec.europa.eu/enterprise/pharmaceuticals/eudralex/vol-10/21_susar_rev2_2006_04_11.pdf – </a:t>
            </a:r>
            <a:br>
              <a:rPr lang="fr-FR" sz="800" dirty="0">
                <a:solidFill>
                  <a:schemeClr val="accent1">
                    <a:lumMod val="75000"/>
                  </a:schemeClr>
                </a:solidFill>
              </a:rPr>
            </a:br>
            <a:r>
              <a:rPr lang="fr-FR" sz="800" dirty="0" err="1">
                <a:solidFill>
                  <a:schemeClr val="accent1">
                    <a:lumMod val="75000"/>
                  </a:schemeClr>
                </a:solidFill>
              </a:rPr>
              <a:t>accessed</a:t>
            </a:r>
            <a:r>
              <a:rPr lang="fr-FR" sz="800" dirty="0">
                <a:solidFill>
                  <a:schemeClr val="accent1">
                    <a:lumMod val="75000"/>
                  </a:schemeClr>
                </a:solidFill>
              </a:rPr>
              <a:t> July </a:t>
            </a:r>
            <a:r>
              <a:rPr lang="fr-FR" sz="800" dirty="0" smtClean="0">
                <a:solidFill>
                  <a:schemeClr val="accent1">
                    <a:lumMod val="75000"/>
                  </a:schemeClr>
                </a:solidFill>
              </a:rPr>
              <a:t>2009</a:t>
            </a:r>
            <a:endParaRPr lang="fr-FR" sz="800" dirty="0">
              <a:solidFill>
                <a:schemeClr val="accent1">
                  <a:lumMod val="75000"/>
                </a:schemeClr>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936750" y="5156200"/>
            <a:ext cx="6842125" cy="455613"/>
            <a:chOff x="255" y="3212"/>
            <a:chExt cx="5302" cy="287"/>
          </a:xfrm>
        </p:grpSpPr>
        <p:sp>
          <p:nvSpPr>
            <p:cNvPr id="12349" name="AutoShape 3"/>
            <p:cNvSpPr>
              <a:spLocks noChangeArrowheads="1"/>
            </p:cNvSpPr>
            <p:nvPr/>
          </p:nvSpPr>
          <p:spPr bwMode="auto">
            <a:xfrm rot="-5400000">
              <a:off x="146" y="3324"/>
              <a:ext cx="284" cy="65"/>
            </a:xfrm>
            <a:prstGeom prst="triangle">
              <a:avLst>
                <a:gd name="adj" fmla="val 50000"/>
              </a:avLst>
            </a:prstGeom>
            <a:solidFill>
              <a:srgbClr val="7466A6"/>
            </a:solidFill>
            <a:ln w="9525">
              <a:noFill/>
              <a:miter lim="800000"/>
              <a:headEnd/>
              <a:tailEnd/>
            </a:ln>
          </p:spPr>
          <p:txBody>
            <a:bodyPr wrap="none" anchor="ctr"/>
            <a:lstStyle/>
            <a:p>
              <a:endParaRPr lang="en-US"/>
            </a:p>
          </p:txBody>
        </p:sp>
        <p:sp>
          <p:nvSpPr>
            <p:cNvPr id="12350" name="Rectangle 4"/>
            <p:cNvSpPr>
              <a:spLocks noChangeArrowheads="1"/>
            </p:cNvSpPr>
            <p:nvPr/>
          </p:nvSpPr>
          <p:spPr bwMode="auto">
            <a:xfrm>
              <a:off x="322" y="3213"/>
              <a:ext cx="5171" cy="284"/>
            </a:xfrm>
            <a:prstGeom prst="rect">
              <a:avLst/>
            </a:prstGeom>
            <a:solidFill>
              <a:srgbClr val="7466A6"/>
            </a:solidFill>
            <a:ln w="9525">
              <a:noFill/>
              <a:miter lim="800000"/>
              <a:headEnd/>
              <a:tailEnd/>
            </a:ln>
          </p:spPr>
          <p:txBody>
            <a:bodyPr anchor="ctr">
              <a:spAutoFit/>
            </a:bodyPr>
            <a:lstStyle/>
            <a:p>
              <a:endParaRPr lang="en-US"/>
            </a:p>
          </p:txBody>
        </p:sp>
        <p:sp>
          <p:nvSpPr>
            <p:cNvPr id="12351" name="AutoShape 5"/>
            <p:cNvSpPr>
              <a:spLocks noChangeArrowheads="1"/>
            </p:cNvSpPr>
            <p:nvPr/>
          </p:nvSpPr>
          <p:spPr bwMode="auto">
            <a:xfrm rot="5400000">
              <a:off x="5383" y="3321"/>
              <a:ext cx="284" cy="65"/>
            </a:xfrm>
            <a:prstGeom prst="triangle">
              <a:avLst>
                <a:gd name="adj" fmla="val 50000"/>
              </a:avLst>
            </a:prstGeom>
            <a:solidFill>
              <a:srgbClr val="7466A6"/>
            </a:solidFill>
            <a:ln w="9525">
              <a:noFill/>
              <a:miter lim="800000"/>
              <a:headEnd/>
              <a:tailEnd/>
            </a:ln>
          </p:spPr>
          <p:txBody>
            <a:bodyPr wrap="none" anchor="ctr"/>
            <a:lstStyle/>
            <a:p>
              <a:endParaRPr lang="en-US"/>
            </a:p>
          </p:txBody>
        </p:sp>
      </p:grpSp>
      <p:sp>
        <p:nvSpPr>
          <p:cNvPr id="12293" name="Line 6"/>
          <p:cNvSpPr>
            <a:spLocks noChangeShapeType="1"/>
          </p:cNvSpPr>
          <p:nvPr/>
        </p:nvSpPr>
        <p:spPr bwMode="auto">
          <a:xfrm>
            <a:off x="8405813" y="5110163"/>
            <a:ext cx="0" cy="192087"/>
          </a:xfrm>
          <a:prstGeom prst="line">
            <a:avLst/>
          </a:prstGeom>
          <a:noFill/>
          <a:ln w="12700">
            <a:solidFill>
              <a:schemeClr val="bg1"/>
            </a:solidFill>
            <a:round/>
            <a:headEnd/>
            <a:tailEnd/>
          </a:ln>
        </p:spPr>
        <p:txBody>
          <a:bodyPr wrap="none" anchor="ctr"/>
          <a:lstStyle/>
          <a:p>
            <a:endParaRPr lang="mk-MK"/>
          </a:p>
        </p:txBody>
      </p:sp>
      <p:sp>
        <p:nvSpPr>
          <p:cNvPr id="12294" name="Line 7"/>
          <p:cNvSpPr>
            <a:spLocks noChangeShapeType="1"/>
          </p:cNvSpPr>
          <p:nvPr/>
        </p:nvSpPr>
        <p:spPr bwMode="auto">
          <a:xfrm>
            <a:off x="7858125" y="5022850"/>
            <a:ext cx="0" cy="279400"/>
          </a:xfrm>
          <a:prstGeom prst="line">
            <a:avLst/>
          </a:prstGeom>
          <a:noFill/>
          <a:ln w="12700">
            <a:solidFill>
              <a:schemeClr val="bg1"/>
            </a:solidFill>
            <a:round/>
            <a:headEnd/>
            <a:tailEnd/>
          </a:ln>
        </p:spPr>
        <p:txBody>
          <a:bodyPr wrap="none" anchor="ctr"/>
          <a:lstStyle/>
          <a:p>
            <a:endParaRPr lang="mk-MK"/>
          </a:p>
        </p:txBody>
      </p:sp>
      <p:sp>
        <p:nvSpPr>
          <p:cNvPr id="12295" name="Line 8"/>
          <p:cNvSpPr>
            <a:spLocks noChangeShapeType="1"/>
          </p:cNvSpPr>
          <p:nvPr/>
        </p:nvSpPr>
        <p:spPr bwMode="auto">
          <a:xfrm>
            <a:off x="7310438" y="5126038"/>
            <a:ext cx="0" cy="176212"/>
          </a:xfrm>
          <a:prstGeom prst="line">
            <a:avLst/>
          </a:prstGeom>
          <a:noFill/>
          <a:ln w="12700">
            <a:solidFill>
              <a:schemeClr val="bg1"/>
            </a:solidFill>
            <a:round/>
            <a:headEnd/>
            <a:tailEnd/>
          </a:ln>
        </p:spPr>
        <p:txBody>
          <a:bodyPr wrap="none" anchor="ctr"/>
          <a:lstStyle/>
          <a:p>
            <a:endParaRPr lang="mk-MK"/>
          </a:p>
        </p:txBody>
      </p:sp>
      <p:sp>
        <p:nvSpPr>
          <p:cNvPr id="12296" name="Line 9"/>
          <p:cNvSpPr>
            <a:spLocks noChangeShapeType="1"/>
          </p:cNvSpPr>
          <p:nvPr/>
        </p:nvSpPr>
        <p:spPr bwMode="auto">
          <a:xfrm>
            <a:off x="6764338" y="5022850"/>
            <a:ext cx="0" cy="279400"/>
          </a:xfrm>
          <a:prstGeom prst="line">
            <a:avLst/>
          </a:prstGeom>
          <a:noFill/>
          <a:ln w="12700">
            <a:solidFill>
              <a:schemeClr val="bg1"/>
            </a:solidFill>
            <a:round/>
            <a:headEnd/>
            <a:tailEnd/>
          </a:ln>
        </p:spPr>
        <p:txBody>
          <a:bodyPr wrap="none" anchor="ctr"/>
          <a:lstStyle/>
          <a:p>
            <a:endParaRPr lang="mk-MK"/>
          </a:p>
        </p:txBody>
      </p:sp>
      <p:sp>
        <p:nvSpPr>
          <p:cNvPr id="12297" name="Line 10"/>
          <p:cNvSpPr>
            <a:spLocks noChangeShapeType="1"/>
          </p:cNvSpPr>
          <p:nvPr/>
        </p:nvSpPr>
        <p:spPr bwMode="auto">
          <a:xfrm>
            <a:off x="6216650" y="5022850"/>
            <a:ext cx="0" cy="279400"/>
          </a:xfrm>
          <a:prstGeom prst="line">
            <a:avLst/>
          </a:prstGeom>
          <a:noFill/>
          <a:ln w="12700">
            <a:solidFill>
              <a:schemeClr val="bg1"/>
            </a:solidFill>
            <a:round/>
            <a:headEnd/>
            <a:tailEnd/>
          </a:ln>
        </p:spPr>
        <p:txBody>
          <a:bodyPr wrap="none" anchor="ctr"/>
          <a:lstStyle/>
          <a:p>
            <a:endParaRPr lang="mk-MK"/>
          </a:p>
        </p:txBody>
      </p:sp>
      <p:grpSp>
        <p:nvGrpSpPr>
          <p:cNvPr id="3" name="Group 11"/>
          <p:cNvGrpSpPr>
            <a:grpSpLocks/>
          </p:cNvGrpSpPr>
          <p:nvPr/>
        </p:nvGrpSpPr>
        <p:grpSpPr bwMode="auto">
          <a:xfrm>
            <a:off x="2387600" y="5086350"/>
            <a:ext cx="3282950" cy="215900"/>
            <a:chOff x="1531" y="3128"/>
            <a:chExt cx="2068" cy="176"/>
          </a:xfrm>
        </p:grpSpPr>
        <p:sp>
          <p:nvSpPr>
            <p:cNvPr id="12342" name="Line 12"/>
            <p:cNvSpPr>
              <a:spLocks noChangeShapeType="1"/>
            </p:cNvSpPr>
            <p:nvPr/>
          </p:nvSpPr>
          <p:spPr bwMode="auto">
            <a:xfrm>
              <a:off x="3599" y="3128"/>
              <a:ext cx="0" cy="176"/>
            </a:xfrm>
            <a:prstGeom prst="line">
              <a:avLst/>
            </a:prstGeom>
            <a:noFill/>
            <a:ln w="12700">
              <a:solidFill>
                <a:schemeClr val="bg1"/>
              </a:solidFill>
              <a:round/>
              <a:headEnd/>
              <a:tailEnd/>
            </a:ln>
          </p:spPr>
          <p:txBody>
            <a:bodyPr wrap="none" anchor="ctr"/>
            <a:lstStyle/>
            <a:p>
              <a:endParaRPr lang="mk-MK"/>
            </a:p>
          </p:txBody>
        </p:sp>
        <p:sp>
          <p:nvSpPr>
            <p:cNvPr id="12343" name="Line 13"/>
            <p:cNvSpPr>
              <a:spLocks noChangeShapeType="1"/>
            </p:cNvSpPr>
            <p:nvPr/>
          </p:nvSpPr>
          <p:spPr bwMode="auto">
            <a:xfrm>
              <a:off x="3254" y="3128"/>
              <a:ext cx="0" cy="176"/>
            </a:xfrm>
            <a:prstGeom prst="line">
              <a:avLst/>
            </a:prstGeom>
            <a:noFill/>
            <a:ln w="12700">
              <a:solidFill>
                <a:schemeClr val="bg1"/>
              </a:solidFill>
              <a:round/>
              <a:headEnd/>
              <a:tailEnd/>
            </a:ln>
          </p:spPr>
          <p:txBody>
            <a:bodyPr wrap="none" anchor="ctr"/>
            <a:lstStyle/>
            <a:p>
              <a:endParaRPr lang="mk-MK"/>
            </a:p>
          </p:txBody>
        </p:sp>
        <p:sp>
          <p:nvSpPr>
            <p:cNvPr id="12344" name="Line 14"/>
            <p:cNvSpPr>
              <a:spLocks noChangeShapeType="1"/>
            </p:cNvSpPr>
            <p:nvPr/>
          </p:nvSpPr>
          <p:spPr bwMode="auto">
            <a:xfrm>
              <a:off x="2910" y="3128"/>
              <a:ext cx="0" cy="176"/>
            </a:xfrm>
            <a:prstGeom prst="line">
              <a:avLst/>
            </a:prstGeom>
            <a:noFill/>
            <a:ln w="12700">
              <a:solidFill>
                <a:schemeClr val="bg1"/>
              </a:solidFill>
              <a:round/>
              <a:headEnd/>
              <a:tailEnd/>
            </a:ln>
          </p:spPr>
          <p:txBody>
            <a:bodyPr wrap="none" anchor="ctr"/>
            <a:lstStyle/>
            <a:p>
              <a:endParaRPr lang="mk-MK"/>
            </a:p>
          </p:txBody>
        </p:sp>
        <p:sp>
          <p:nvSpPr>
            <p:cNvPr id="12345" name="Line 15"/>
            <p:cNvSpPr>
              <a:spLocks noChangeShapeType="1"/>
            </p:cNvSpPr>
            <p:nvPr/>
          </p:nvSpPr>
          <p:spPr bwMode="auto">
            <a:xfrm>
              <a:off x="2565" y="3128"/>
              <a:ext cx="0" cy="176"/>
            </a:xfrm>
            <a:prstGeom prst="line">
              <a:avLst/>
            </a:prstGeom>
            <a:noFill/>
            <a:ln w="12700">
              <a:solidFill>
                <a:schemeClr val="bg1"/>
              </a:solidFill>
              <a:round/>
              <a:headEnd/>
              <a:tailEnd/>
            </a:ln>
          </p:spPr>
          <p:txBody>
            <a:bodyPr wrap="none" anchor="ctr"/>
            <a:lstStyle/>
            <a:p>
              <a:endParaRPr lang="mk-MK"/>
            </a:p>
          </p:txBody>
        </p:sp>
        <p:sp>
          <p:nvSpPr>
            <p:cNvPr id="12346" name="Line 16"/>
            <p:cNvSpPr>
              <a:spLocks noChangeShapeType="1"/>
            </p:cNvSpPr>
            <p:nvPr/>
          </p:nvSpPr>
          <p:spPr bwMode="auto">
            <a:xfrm>
              <a:off x="2220" y="3128"/>
              <a:ext cx="0" cy="176"/>
            </a:xfrm>
            <a:prstGeom prst="line">
              <a:avLst/>
            </a:prstGeom>
            <a:noFill/>
            <a:ln w="12700">
              <a:solidFill>
                <a:schemeClr val="bg1"/>
              </a:solidFill>
              <a:round/>
              <a:headEnd/>
              <a:tailEnd/>
            </a:ln>
          </p:spPr>
          <p:txBody>
            <a:bodyPr wrap="none" anchor="ctr"/>
            <a:lstStyle/>
            <a:p>
              <a:endParaRPr lang="mk-MK"/>
            </a:p>
          </p:txBody>
        </p:sp>
        <p:sp>
          <p:nvSpPr>
            <p:cNvPr id="12347" name="Line 17"/>
            <p:cNvSpPr>
              <a:spLocks noChangeShapeType="1"/>
            </p:cNvSpPr>
            <p:nvPr/>
          </p:nvSpPr>
          <p:spPr bwMode="auto">
            <a:xfrm>
              <a:off x="1876" y="3128"/>
              <a:ext cx="0" cy="176"/>
            </a:xfrm>
            <a:prstGeom prst="line">
              <a:avLst/>
            </a:prstGeom>
            <a:noFill/>
            <a:ln w="12700">
              <a:solidFill>
                <a:schemeClr val="bg1"/>
              </a:solidFill>
              <a:round/>
              <a:headEnd/>
              <a:tailEnd/>
            </a:ln>
          </p:spPr>
          <p:txBody>
            <a:bodyPr wrap="none" anchor="ctr"/>
            <a:lstStyle/>
            <a:p>
              <a:endParaRPr lang="mk-MK"/>
            </a:p>
          </p:txBody>
        </p:sp>
        <p:sp>
          <p:nvSpPr>
            <p:cNvPr id="12348" name="Line 18"/>
            <p:cNvSpPr>
              <a:spLocks noChangeShapeType="1"/>
            </p:cNvSpPr>
            <p:nvPr/>
          </p:nvSpPr>
          <p:spPr bwMode="auto">
            <a:xfrm>
              <a:off x="1531" y="3128"/>
              <a:ext cx="0" cy="176"/>
            </a:xfrm>
            <a:prstGeom prst="line">
              <a:avLst/>
            </a:prstGeom>
            <a:noFill/>
            <a:ln w="12700">
              <a:solidFill>
                <a:schemeClr val="bg1"/>
              </a:solidFill>
              <a:round/>
              <a:headEnd/>
              <a:tailEnd/>
            </a:ln>
          </p:spPr>
          <p:txBody>
            <a:bodyPr wrap="none" anchor="ctr"/>
            <a:lstStyle/>
            <a:p>
              <a:endParaRPr lang="mk-MK"/>
            </a:p>
          </p:txBody>
        </p:sp>
      </p:grpSp>
      <p:sp>
        <p:nvSpPr>
          <p:cNvPr id="12299" name="Line 19"/>
          <p:cNvSpPr>
            <a:spLocks noChangeShapeType="1"/>
          </p:cNvSpPr>
          <p:nvPr/>
        </p:nvSpPr>
        <p:spPr bwMode="auto">
          <a:xfrm>
            <a:off x="1841500" y="5022850"/>
            <a:ext cx="0" cy="279400"/>
          </a:xfrm>
          <a:prstGeom prst="line">
            <a:avLst/>
          </a:prstGeom>
          <a:noFill/>
          <a:ln w="12700">
            <a:solidFill>
              <a:schemeClr val="bg1"/>
            </a:solidFill>
            <a:round/>
            <a:headEnd/>
            <a:tailEnd/>
          </a:ln>
        </p:spPr>
        <p:txBody>
          <a:bodyPr wrap="none" anchor="ctr"/>
          <a:lstStyle/>
          <a:p>
            <a:endParaRPr lang="mk-MK"/>
          </a:p>
        </p:txBody>
      </p:sp>
      <p:sp>
        <p:nvSpPr>
          <p:cNvPr id="12300" name="Line 20"/>
          <p:cNvSpPr>
            <a:spLocks noChangeShapeType="1"/>
          </p:cNvSpPr>
          <p:nvPr/>
        </p:nvSpPr>
        <p:spPr bwMode="auto">
          <a:xfrm>
            <a:off x="1293813" y="5022850"/>
            <a:ext cx="0" cy="279400"/>
          </a:xfrm>
          <a:prstGeom prst="line">
            <a:avLst/>
          </a:prstGeom>
          <a:noFill/>
          <a:ln w="12700">
            <a:solidFill>
              <a:schemeClr val="bg1"/>
            </a:solidFill>
            <a:round/>
            <a:headEnd/>
            <a:tailEnd/>
          </a:ln>
        </p:spPr>
        <p:txBody>
          <a:bodyPr wrap="none" anchor="ctr"/>
          <a:lstStyle/>
          <a:p>
            <a:endParaRPr lang="mk-MK"/>
          </a:p>
        </p:txBody>
      </p:sp>
      <p:sp>
        <p:nvSpPr>
          <p:cNvPr id="12301" name="Text Box 21"/>
          <p:cNvSpPr txBox="1">
            <a:spLocks noChangeArrowheads="1"/>
          </p:cNvSpPr>
          <p:nvPr/>
        </p:nvSpPr>
        <p:spPr bwMode="auto">
          <a:xfrm>
            <a:off x="3376613" y="5300663"/>
            <a:ext cx="4294187" cy="307777"/>
          </a:xfrm>
          <a:prstGeom prst="rect">
            <a:avLst/>
          </a:prstGeom>
          <a:noFill/>
          <a:ln w="25400">
            <a:noFill/>
            <a:miter lim="800000"/>
            <a:headEnd/>
            <a:tailEnd/>
          </a:ln>
        </p:spPr>
        <p:txBody>
          <a:bodyPr>
            <a:spAutoFit/>
          </a:bodyPr>
          <a:lstStyle/>
          <a:p>
            <a:r>
              <a:rPr lang="en-GB" sz="1400" b="1" dirty="0">
                <a:solidFill>
                  <a:schemeClr val="bg1"/>
                </a:solidFill>
              </a:rPr>
              <a:t>13 </a:t>
            </a:r>
            <a:r>
              <a:rPr lang="mk-MK" sz="1400" b="1" dirty="0" smtClean="0">
                <a:solidFill>
                  <a:schemeClr val="bg1"/>
                </a:solidFill>
              </a:rPr>
              <a:t>до</a:t>
            </a:r>
            <a:r>
              <a:rPr lang="en-GB" sz="1400" b="1" dirty="0" smtClean="0">
                <a:solidFill>
                  <a:schemeClr val="bg1"/>
                </a:solidFill>
              </a:rPr>
              <a:t> </a:t>
            </a:r>
            <a:r>
              <a:rPr lang="en-GB" sz="1400" b="1" dirty="0">
                <a:solidFill>
                  <a:schemeClr val="bg1"/>
                </a:solidFill>
              </a:rPr>
              <a:t>15 </a:t>
            </a:r>
            <a:r>
              <a:rPr lang="mk-MK" sz="1400" b="1" dirty="0" smtClean="0">
                <a:solidFill>
                  <a:schemeClr val="bg1"/>
                </a:solidFill>
              </a:rPr>
              <a:t>месеци за </a:t>
            </a:r>
            <a:r>
              <a:rPr lang="mk-MK" sz="1400" b="1" dirty="0" err="1" smtClean="0">
                <a:solidFill>
                  <a:schemeClr val="bg1"/>
                </a:solidFill>
              </a:rPr>
              <a:t>евалуација</a:t>
            </a:r>
            <a:r>
              <a:rPr lang="mk-MK" sz="1400" b="1" dirty="0" smtClean="0">
                <a:solidFill>
                  <a:schemeClr val="bg1"/>
                </a:solidFill>
              </a:rPr>
              <a:t> во просек</a:t>
            </a:r>
            <a:r>
              <a:rPr lang="en-GB" sz="1400" b="1" dirty="0" smtClean="0">
                <a:solidFill>
                  <a:schemeClr val="bg1"/>
                </a:solidFill>
              </a:rPr>
              <a:t> </a:t>
            </a:r>
            <a:r>
              <a:rPr lang="en-GB" sz="1400" baseline="30000" dirty="0">
                <a:solidFill>
                  <a:schemeClr val="bg1"/>
                </a:solidFill>
              </a:rPr>
              <a:t>(3)</a:t>
            </a:r>
            <a:r>
              <a:rPr lang="en-GB" sz="1400" b="1" dirty="0">
                <a:solidFill>
                  <a:schemeClr val="bg1"/>
                </a:solidFill>
              </a:rPr>
              <a:t> </a:t>
            </a:r>
          </a:p>
        </p:txBody>
      </p:sp>
      <p:sp>
        <p:nvSpPr>
          <p:cNvPr id="12302" name="Rectangle 23"/>
          <p:cNvSpPr>
            <a:spLocks noChangeArrowheads="1"/>
          </p:cNvSpPr>
          <p:nvPr/>
        </p:nvSpPr>
        <p:spPr bwMode="auto">
          <a:xfrm>
            <a:off x="1995488" y="1631950"/>
            <a:ext cx="4011612" cy="3467100"/>
          </a:xfrm>
          <a:prstGeom prst="rect">
            <a:avLst/>
          </a:prstGeom>
          <a:solidFill>
            <a:srgbClr val="8475C1">
              <a:alpha val="34117"/>
            </a:srgbClr>
          </a:solidFill>
          <a:ln w="9525">
            <a:noFill/>
            <a:miter lim="800000"/>
            <a:headEnd/>
            <a:tailEnd/>
          </a:ln>
        </p:spPr>
        <p:txBody>
          <a:bodyPr anchor="ctr">
            <a:spAutoFit/>
          </a:bodyPr>
          <a:lstStyle/>
          <a:p>
            <a:endParaRPr lang="en-US"/>
          </a:p>
        </p:txBody>
      </p:sp>
      <p:sp>
        <p:nvSpPr>
          <p:cNvPr id="12303" name="Freeform 24"/>
          <p:cNvSpPr>
            <a:spLocks/>
          </p:cNvSpPr>
          <p:nvPr/>
        </p:nvSpPr>
        <p:spPr bwMode="auto">
          <a:xfrm>
            <a:off x="365125" y="327025"/>
            <a:ext cx="585788" cy="554038"/>
          </a:xfrm>
          <a:custGeom>
            <a:avLst/>
            <a:gdLst>
              <a:gd name="T0" fmla="*/ 1375 w 1503"/>
              <a:gd name="T1" fmla="*/ 1143 h 1422"/>
              <a:gd name="T2" fmla="*/ 1370 w 1503"/>
              <a:gd name="T3" fmla="*/ 1198 h 1422"/>
              <a:gd name="T4" fmla="*/ 1375 w 1503"/>
              <a:gd name="T5" fmla="*/ 1226 h 1422"/>
              <a:gd name="T6" fmla="*/ 1383 w 1503"/>
              <a:gd name="T7" fmla="*/ 1258 h 1422"/>
              <a:gd name="T8" fmla="*/ 1383 w 1503"/>
              <a:gd name="T9" fmla="*/ 1301 h 1422"/>
              <a:gd name="T10" fmla="*/ 1370 w 1503"/>
              <a:gd name="T11" fmla="*/ 1346 h 1422"/>
              <a:gd name="T12" fmla="*/ 1345 w 1503"/>
              <a:gd name="T13" fmla="*/ 1384 h 1422"/>
              <a:gd name="T14" fmla="*/ 1294 w 1503"/>
              <a:gd name="T15" fmla="*/ 1412 h 1422"/>
              <a:gd name="T16" fmla="*/ 1226 w 1503"/>
              <a:gd name="T17" fmla="*/ 1422 h 1422"/>
              <a:gd name="T18" fmla="*/ 1158 w 1503"/>
              <a:gd name="T19" fmla="*/ 1412 h 1422"/>
              <a:gd name="T20" fmla="*/ 1113 w 1503"/>
              <a:gd name="T21" fmla="*/ 1389 h 1422"/>
              <a:gd name="T22" fmla="*/ 1083 w 1503"/>
              <a:gd name="T23" fmla="*/ 1357 h 1422"/>
              <a:gd name="T24" fmla="*/ 1063 w 1503"/>
              <a:gd name="T25" fmla="*/ 1309 h 1422"/>
              <a:gd name="T26" fmla="*/ 1060 w 1503"/>
              <a:gd name="T27" fmla="*/ 1266 h 1422"/>
              <a:gd name="T28" fmla="*/ 1068 w 1503"/>
              <a:gd name="T29" fmla="*/ 1226 h 1422"/>
              <a:gd name="T30" fmla="*/ 1080 w 1503"/>
              <a:gd name="T31" fmla="*/ 1168 h 1422"/>
              <a:gd name="T32" fmla="*/ 829 w 1503"/>
              <a:gd name="T33" fmla="*/ 1143 h 1422"/>
              <a:gd name="T34" fmla="*/ 829 w 1503"/>
              <a:gd name="T35" fmla="*/ 1082 h 1422"/>
              <a:gd name="T36" fmla="*/ 818 w 1503"/>
              <a:gd name="T37" fmla="*/ 999 h 1422"/>
              <a:gd name="T38" fmla="*/ 798 w 1503"/>
              <a:gd name="T39" fmla="*/ 959 h 1422"/>
              <a:gd name="T40" fmla="*/ 768 w 1503"/>
              <a:gd name="T41" fmla="*/ 934 h 1422"/>
              <a:gd name="T42" fmla="*/ 730 w 1503"/>
              <a:gd name="T43" fmla="*/ 923 h 1422"/>
              <a:gd name="T44" fmla="*/ 677 w 1503"/>
              <a:gd name="T45" fmla="*/ 929 h 1422"/>
              <a:gd name="T46" fmla="*/ 617 w 1503"/>
              <a:gd name="T47" fmla="*/ 936 h 1422"/>
              <a:gd name="T48" fmla="*/ 562 w 1503"/>
              <a:gd name="T49" fmla="*/ 931 h 1422"/>
              <a:gd name="T50" fmla="*/ 494 w 1503"/>
              <a:gd name="T51" fmla="*/ 913 h 1422"/>
              <a:gd name="T52" fmla="*/ 473 w 1503"/>
              <a:gd name="T53" fmla="*/ 901 h 1422"/>
              <a:gd name="T54" fmla="*/ 463 w 1503"/>
              <a:gd name="T55" fmla="*/ 883 h 1422"/>
              <a:gd name="T56" fmla="*/ 456 w 1503"/>
              <a:gd name="T57" fmla="*/ 845 h 1422"/>
              <a:gd name="T58" fmla="*/ 456 w 1503"/>
              <a:gd name="T59" fmla="*/ 793 h 1422"/>
              <a:gd name="T60" fmla="*/ 446 w 1503"/>
              <a:gd name="T61" fmla="*/ 745 h 1422"/>
              <a:gd name="T62" fmla="*/ 431 w 1503"/>
              <a:gd name="T63" fmla="*/ 720 h 1422"/>
              <a:gd name="T64" fmla="*/ 411 w 1503"/>
              <a:gd name="T65" fmla="*/ 702 h 1422"/>
              <a:gd name="T66" fmla="*/ 373 w 1503"/>
              <a:gd name="T67" fmla="*/ 692 h 1422"/>
              <a:gd name="T68" fmla="*/ 269 w 1503"/>
              <a:gd name="T69" fmla="*/ 679 h 1422"/>
              <a:gd name="T70" fmla="*/ 214 w 1503"/>
              <a:gd name="T71" fmla="*/ 657 h 1422"/>
              <a:gd name="T72" fmla="*/ 186 w 1503"/>
              <a:gd name="T73" fmla="*/ 634 h 1422"/>
              <a:gd name="T74" fmla="*/ 169 w 1503"/>
              <a:gd name="T75" fmla="*/ 611 h 1422"/>
              <a:gd name="T76" fmla="*/ 159 w 1503"/>
              <a:gd name="T77" fmla="*/ 579 h 1422"/>
              <a:gd name="T78" fmla="*/ 159 w 1503"/>
              <a:gd name="T79" fmla="*/ 543 h 1422"/>
              <a:gd name="T80" fmla="*/ 169 w 1503"/>
              <a:gd name="T81" fmla="*/ 516 h 1422"/>
              <a:gd name="T82" fmla="*/ 181 w 1503"/>
              <a:gd name="T83" fmla="*/ 463 h 1422"/>
              <a:gd name="T84" fmla="*/ 184 w 1503"/>
              <a:gd name="T85" fmla="*/ 410 h 1422"/>
              <a:gd name="T86" fmla="*/ 169 w 1503"/>
              <a:gd name="T87" fmla="*/ 355 h 1422"/>
              <a:gd name="T88" fmla="*/ 146 w 1503"/>
              <a:gd name="T89" fmla="*/ 314 h 1422"/>
              <a:gd name="T90" fmla="*/ 118 w 1503"/>
              <a:gd name="T91" fmla="*/ 284 h 1422"/>
              <a:gd name="T92" fmla="*/ 73 w 1503"/>
              <a:gd name="T93" fmla="*/ 254 h 1422"/>
              <a:gd name="T94" fmla="*/ 23 w 1503"/>
              <a:gd name="T95" fmla="*/ 236 h 1422"/>
              <a:gd name="T96" fmla="*/ 0 w 1503"/>
              <a:gd name="T97" fmla="*/ 50 h 1422"/>
              <a:gd name="T98" fmla="*/ 0 w 1503"/>
              <a:gd name="T99" fmla="*/ 0 h 1422"/>
              <a:gd name="T100" fmla="*/ 1503 w 1503"/>
              <a:gd name="T101" fmla="*/ 1143 h 142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03"/>
              <a:gd name="T154" fmla="*/ 0 h 1422"/>
              <a:gd name="T155" fmla="*/ 1503 w 1503"/>
              <a:gd name="T156" fmla="*/ 1422 h 142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03" h="1422">
                <a:moveTo>
                  <a:pt x="1503" y="1143"/>
                </a:moveTo>
                <a:lnTo>
                  <a:pt x="1375" y="1143"/>
                </a:lnTo>
                <a:lnTo>
                  <a:pt x="1370" y="1170"/>
                </a:lnTo>
                <a:lnTo>
                  <a:pt x="1370" y="1198"/>
                </a:lnTo>
                <a:lnTo>
                  <a:pt x="1370" y="1210"/>
                </a:lnTo>
                <a:lnTo>
                  <a:pt x="1375" y="1226"/>
                </a:lnTo>
                <a:lnTo>
                  <a:pt x="1380" y="1241"/>
                </a:lnTo>
                <a:lnTo>
                  <a:pt x="1383" y="1258"/>
                </a:lnTo>
                <a:lnTo>
                  <a:pt x="1383" y="1278"/>
                </a:lnTo>
                <a:lnTo>
                  <a:pt x="1383" y="1301"/>
                </a:lnTo>
                <a:lnTo>
                  <a:pt x="1378" y="1324"/>
                </a:lnTo>
                <a:lnTo>
                  <a:pt x="1370" y="1346"/>
                </a:lnTo>
                <a:lnTo>
                  <a:pt x="1360" y="1367"/>
                </a:lnTo>
                <a:lnTo>
                  <a:pt x="1345" y="1384"/>
                </a:lnTo>
                <a:lnTo>
                  <a:pt x="1322" y="1402"/>
                </a:lnTo>
                <a:lnTo>
                  <a:pt x="1294" y="1412"/>
                </a:lnTo>
                <a:lnTo>
                  <a:pt x="1262" y="1419"/>
                </a:lnTo>
                <a:lnTo>
                  <a:pt x="1226" y="1422"/>
                </a:lnTo>
                <a:lnTo>
                  <a:pt x="1191" y="1419"/>
                </a:lnTo>
                <a:lnTo>
                  <a:pt x="1158" y="1412"/>
                </a:lnTo>
                <a:lnTo>
                  <a:pt x="1128" y="1397"/>
                </a:lnTo>
                <a:lnTo>
                  <a:pt x="1113" y="1389"/>
                </a:lnTo>
                <a:lnTo>
                  <a:pt x="1101" y="1379"/>
                </a:lnTo>
                <a:lnTo>
                  <a:pt x="1083" y="1357"/>
                </a:lnTo>
                <a:lnTo>
                  <a:pt x="1070" y="1334"/>
                </a:lnTo>
                <a:lnTo>
                  <a:pt x="1063" y="1309"/>
                </a:lnTo>
                <a:lnTo>
                  <a:pt x="1060" y="1289"/>
                </a:lnTo>
                <a:lnTo>
                  <a:pt x="1060" y="1266"/>
                </a:lnTo>
                <a:lnTo>
                  <a:pt x="1063" y="1248"/>
                </a:lnTo>
                <a:lnTo>
                  <a:pt x="1068" y="1226"/>
                </a:lnTo>
                <a:lnTo>
                  <a:pt x="1078" y="1190"/>
                </a:lnTo>
                <a:lnTo>
                  <a:pt x="1080" y="1168"/>
                </a:lnTo>
                <a:lnTo>
                  <a:pt x="1075" y="1143"/>
                </a:lnTo>
                <a:lnTo>
                  <a:pt x="829" y="1143"/>
                </a:lnTo>
                <a:lnTo>
                  <a:pt x="829" y="1117"/>
                </a:lnTo>
                <a:lnTo>
                  <a:pt x="829" y="1082"/>
                </a:lnTo>
                <a:lnTo>
                  <a:pt x="824" y="1029"/>
                </a:lnTo>
                <a:lnTo>
                  <a:pt x="818" y="999"/>
                </a:lnTo>
                <a:lnTo>
                  <a:pt x="811" y="976"/>
                </a:lnTo>
                <a:lnTo>
                  <a:pt x="798" y="959"/>
                </a:lnTo>
                <a:lnTo>
                  <a:pt x="783" y="944"/>
                </a:lnTo>
                <a:lnTo>
                  <a:pt x="768" y="934"/>
                </a:lnTo>
                <a:lnTo>
                  <a:pt x="748" y="929"/>
                </a:lnTo>
                <a:lnTo>
                  <a:pt x="730" y="923"/>
                </a:lnTo>
                <a:lnTo>
                  <a:pt x="713" y="923"/>
                </a:lnTo>
                <a:lnTo>
                  <a:pt x="677" y="929"/>
                </a:lnTo>
                <a:lnTo>
                  <a:pt x="640" y="934"/>
                </a:lnTo>
                <a:lnTo>
                  <a:pt x="617" y="936"/>
                </a:lnTo>
                <a:lnTo>
                  <a:pt x="592" y="936"/>
                </a:lnTo>
                <a:lnTo>
                  <a:pt x="562" y="931"/>
                </a:lnTo>
                <a:lnTo>
                  <a:pt x="526" y="923"/>
                </a:lnTo>
                <a:lnTo>
                  <a:pt x="494" y="913"/>
                </a:lnTo>
                <a:lnTo>
                  <a:pt x="484" y="906"/>
                </a:lnTo>
                <a:lnTo>
                  <a:pt x="473" y="901"/>
                </a:lnTo>
                <a:lnTo>
                  <a:pt x="468" y="893"/>
                </a:lnTo>
                <a:lnTo>
                  <a:pt x="463" y="883"/>
                </a:lnTo>
                <a:lnTo>
                  <a:pt x="456" y="866"/>
                </a:lnTo>
                <a:lnTo>
                  <a:pt x="456" y="845"/>
                </a:lnTo>
                <a:lnTo>
                  <a:pt x="456" y="820"/>
                </a:lnTo>
                <a:lnTo>
                  <a:pt x="456" y="793"/>
                </a:lnTo>
                <a:lnTo>
                  <a:pt x="451" y="762"/>
                </a:lnTo>
                <a:lnTo>
                  <a:pt x="446" y="745"/>
                </a:lnTo>
                <a:lnTo>
                  <a:pt x="438" y="730"/>
                </a:lnTo>
                <a:lnTo>
                  <a:pt x="431" y="720"/>
                </a:lnTo>
                <a:lnTo>
                  <a:pt x="423" y="709"/>
                </a:lnTo>
                <a:lnTo>
                  <a:pt x="411" y="702"/>
                </a:lnTo>
                <a:lnTo>
                  <a:pt x="400" y="697"/>
                </a:lnTo>
                <a:lnTo>
                  <a:pt x="373" y="692"/>
                </a:lnTo>
                <a:lnTo>
                  <a:pt x="307" y="684"/>
                </a:lnTo>
                <a:lnTo>
                  <a:pt x="269" y="679"/>
                </a:lnTo>
                <a:lnTo>
                  <a:pt x="232" y="664"/>
                </a:lnTo>
                <a:lnTo>
                  <a:pt x="214" y="657"/>
                </a:lnTo>
                <a:lnTo>
                  <a:pt x="199" y="647"/>
                </a:lnTo>
                <a:lnTo>
                  <a:pt x="186" y="634"/>
                </a:lnTo>
                <a:lnTo>
                  <a:pt x="176" y="624"/>
                </a:lnTo>
                <a:lnTo>
                  <a:pt x="169" y="611"/>
                </a:lnTo>
                <a:lnTo>
                  <a:pt x="164" y="601"/>
                </a:lnTo>
                <a:lnTo>
                  <a:pt x="159" y="579"/>
                </a:lnTo>
                <a:lnTo>
                  <a:pt x="156" y="558"/>
                </a:lnTo>
                <a:lnTo>
                  <a:pt x="159" y="543"/>
                </a:lnTo>
                <a:lnTo>
                  <a:pt x="164" y="528"/>
                </a:lnTo>
                <a:lnTo>
                  <a:pt x="169" y="516"/>
                </a:lnTo>
                <a:lnTo>
                  <a:pt x="179" y="485"/>
                </a:lnTo>
                <a:lnTo>
                  <a:pt x="181" y="463"/>
                </a:lnTo>
                <a:lnTo>
                  <a:pt x="184" y="438"/>
                </a:lnTo>
                <a:lnTo>
                  <a:pt x="184" y="410"/>
                </a:lnTo>
                <a:lnTo>
                  <a:pt x="176" y="380"/>
                </a:lnTo>
                <a:lnTo>
                  <a:pt x="169" y="355"/>
                </a:lnTo>
                <a:lnTo>
                  <a:pt x="159" y="332"/>
                </a:lnTo>
                <a:lnTo>
                  <a:pt x="146" y="314"/>
                </a:lnTo>
                <a:lnTo>
                  <a:pt x="134" y="297"/>
                </a:lnTo>
                <a:lnTo>
                  <a:pt x="118" y="284"/>
                </a:lnTo>
                <a:lnTo>
                  <a:pt x="103" y="271"/>
                </a:lnTo>
                <a:lnTo>
                  <a:pt x="73" y="254"/>
                </a:lnTo>
                <a:lnTo>
                  <a:pt x="45" y="244"/>
                </a:lnTo>
                <a:lnTo>
                  <a:pt x="23" y="236"/>
                </a:lnTo>
                <a:lnTo>
                  <a:pt x="0" y="234"/>
                </a:lnTo>
                <a:lnTo>
                  <a:pt x="0" y="50"/>
                </a:lnTo>
                <a:lnTo>
                  <a:pt x="0" y="15"/>
                </a:lnTo>
                <a:lnTo>
                  <a:pt x="0" y="0"/>
                </a:lnTo>
                <a:lnTo>
                  <a:pt x="1503" y="0"/>
                </a:lnTo>
                <a:lnTo>
                  <a:pt x="1503" y="1143"/>
                </a:lnTo>
                <a:close/>
              </a:path>
            </a:pathLst>
          </a:custGeom>
          <a:solidFill>
            <a:srgbClr val="DCA750"/>
          </a:solidFill>
          <a:ln w="12700">
            <a:solidFill>
              <a:schemeClr val="tx1"/>
            </a:solidFill>
            <a:round/>
            <a:headEnd/>
            <a:tailEnd/>
          </a:ln>
        </p:spPr>
        <p:txBody>
          <a:bodyPr/>
          <a:lstStyle/>
          <a:p>
            <a:endParaRPr lang="mk-MK"/>
          </a:p>
        </p:txBody>
      </p:sp>
      <p:sp>
        <p:nvSpPr>
          <p:cNvPr id="12304" name="Line 25"/>
          <p:cNvSpPr>
            <a:spLocks noChangeShapeType="1"/>
          </p:cNvSpPr>
          <p:nvPr/>
        </p:nvSpPr>
        <p:spPr bwMode="auto">
          <a:xfrm>
            <a:off x="747713" y="5046663"/>
            <a:ext cx="0" cy="279400"/>
          </a:xfrm>
          <a:prstGeom prst="line">
            <a:avLst/>
          </a:prstGeom>
          <a:noFill/>
          <a:ln w="12700">
            <a:solidFill>
              <a:schemeClr val="bg1"/>
            </a:solidFill>
            <a:round/>
            <a:headEnd/>
            <a:tailEnd/>
          </a:ln>
        </p:spPr>
        <p:txBody>
          <a:bodyPr wrap="none" anchor="ctr"/>
          <a:lstStyle/>
          <a:p>
            <a:endParaRPr lang="mk-MK"/>
          </a:p>
        </p:txBody>
      </p:sp>
      <p:sp>
        <p:nvSpPr>
          <p:cNvPr id="12305" name="Rectangle 26"/>
          <p:cNvSpPr>
            <a:spLocks noChangeArrowheads="1"/>
          </p:cNvSpPr>
          <p:nvPr/>
        </p:nvSpPr>
        <p:spPr bwMode="auto">
          <a:xfrm>
            <a:off x="1995488" y="1628775"/>
            <a:ext cx="4011612" cy="381000"/>
          </a:xfrm>
          <a:prstGeom prst="rect">
            <a:avLst/>
          </a:prstGeom>
          <a:solidFill>
            <a:srgbClr val="17286F"/>
          </a:solidFill>
          <a:ln w="9525">
            <a:noFill/>
            <a:miter lim="800000"/>
            <a:headEnd/>
            <a:tailEnd/>
          </a:ln>
        </p:spPr>
        <p:txBody>
          <a:bodyPr anchor="ctr">
            <a:spAutoFit/>
          </a:bodyPr>
          <a:lstStyle/>
          <a:p>
            <a:endParaRPr lang="en-US"/>
          </a:p>
        </p:txBody>
      </p:sp>
      <p:sp>
        <p:nvSpPr>
          <p:cNvPr id="12306" name="Text Box 27"/>
          <p:cNvSpPr txBox="1">
            <a:spLocks noChangeArrowheads="1"/>
          </p:cNvSpPr>
          <p:nvPr/>
        </p:nvSpPr>
        <p:spPr bwMode="auto">
          <a:xfrm>
            <a:off x="401638" y="2636912"/>
            <a:ext cx="1338262" cy="1396926"/>
          </a:xfrm>
          <a:prstGeom prst="rect">
            <a:avLst/>
          </a:prstGeom>
          <a:solidFill>
            <a:srgbClr val="17286F">
              <a:alpha val="85097"/>
            </a:srgbClr>
          </a:solidFill>
          <a:ln w="9525">
            <a:noFill/>
            <a:miter lim="800000"/>
            <a:headEnd/>
            <a:tailEnd/>
          </a:ln>
        </p:spPr>
        <p:txBody>
          <a:bodyPr anchor="ctr"/>
          <a:lstStyle/>
          <a:p>
            <a:pPr>
              <a:lnSpc>
                <a:spcPct val="90000"/>
              </a:lnSpc>
            </a:pPr>
            <a:r>
              <a:rPr lang="mk-MK" sz="1500" b="1" dirty="0" smtClean="0">
                <a:solidFill>
                  <a:schemeClr val="bg1"/>
                </a:solidFill>
              </a:rPr>
              <a:t>Апликација за одобрување</a:t>
            </a:r>
            <a:endParaRPr lang="en-GB" sz="1500" b="1" dirty="0">
              <a:solidFill>
                <a:schemeClr val="bg1"/>
              </a:solidFill>
            </a:endParaRPr>
          </a:p>
          <a:p>
            <a:pPr>
              <a:lnSpc>
                <a:spcPct val="90000"/>
              </a:lnSpc>
            </a:pPr>
            <a:endParaRPr lang="en-GB" sz="800" dirty="0">
              <a:solidFill>
                <a:schemeClr val="bg1"/>
              </a:solidFill>
            </a:endParaRPr>
          </a:p>
          <a:p>
            <a:pPr>
              <a:lnSpc>
                <a:spcPct val="90000"/>
              </a:lnSpc>
            </a:pPr>
            <a:r>
              <a:rPr lang="mk-MK" sz="1400" dirty="0" smtClean="0">
                <a:solidFill>
                  <a:schemeClr val="bg1"/>
                </a:solidFill>
              </a:rPr>
              <a:t>Резултати од клинички студии</a:t>
            </a:r>
            <a:endParaRPr lang="en-GB" sz="1400" dirty="0">
              <a:solidFill>
                <a:schemeClr val="bg1"/>
              </a:solidFill>
            </a:endParaRPr>
          </a:p>
        </p:txBody>
      </p:sp>
      <p:sp>
        <p:nvSpPr>
          <p:cNvPr id="12307" name="Text Box 28"/>
          <p:cNvSpPr txBox="1">
            <a:spLocks noChangeArrowheads="1"/>
          </p:cNvSpPr>
          <p:nvPr/>
        </p:nvSpPr>
        <p:spPr bwMode="auto">
          <a:xfrm>
            <a:off x="6278563" y="2916238"/>
            <a:ext cx="1231900" cy="900112"/>
          </a:xfrm>
          <a:prstGeom prst="rect">
            <a:avLst/>
          </a:prstGeom>
          <a:solidFill>
            <a:srgbClr val="17286F">
              <a:alpha val="85097"/>
            </a:srgbClr>
          </a:solidFill>
          <a:ln w="6350">
            <a:noFill/>
            <a:miter lim="800000"/>
            <a:headEnd/>
            <a:tailEnd/>
          </a:ln>
        </p:spPr>
        <p:txBody>
          <a:bodyPr anchor="ctr"/>
          <a:lstStyle/>
          <a:p>
            <a:pPr>
              <a:lnSpc>
                <a:spcPct val="90000"/>
              </a:lnSpc>
            </a:pPr>
            <a:r>
              <a:rPr lang="mk-MK" sz="1500" b="1" dirty="0" smtClean="0">
                <a:solidFill>
                  <a:schemeClr val="bg1"/>
                </a:solidFill>
              </a:rPr>
              <a:t>Консензуално мислење</a:t>
            </a:r>
            <a:endParaRPr lang="en-GB" sz="1500" b="1" dirty="0">
              <a:solidFill>
                <a:schemeClr val="bg1"/>
              </a:solidFill>
            </a:endParaRPr>
          </a:p>
        </p:txBody>
      </p:sp>
      <p:sp>
        <p:nvSpPr>
          <p:cNvPr id="12308" name="Text Box 29"/>
          <p:cNvSpPr txBox="1">
            <a:spLocks noChangeArrowheads="1"/>
          </p:cNvSpPr>
          <p:nvPr/>
        </p:nvSpPr>
        <p:spPr bwMode="auto">
          <a:xfrm>
            <a:off x="7767638" y="2916238"/>
            <a:ext cx="1011237" cy="900112"/>
          </a:xfrm>
          <a:prstGeom prst="rect">
            <a:avLst/>
          </a:prstGeom>
          <a:solidFill>
            <a:srgbClr val="17286F">
              <a:alpha val="85097"/>
            </a:srgbClr>
          </a:solidFill>
          <a:ln w="9525">
            <a:noFill/>
            <a:miter lim="800000"/>
            <a:headEnd/>
            <a:tailEnd/>
          </a:ln>
        </p:spPr>
        <p:txBody>
          <a:bodyPr anchor="ctr"/>
          <a:lstStyle/>
          <a:p>
            <a:pPr>
              <a:lnSpc>
                <a:spcPct val="90000"/>
              </a:lnSpc>
            </a:pPr>
            <a:r>
              <a:rPr lang="mk-MK" sz="1500" b="1" dirty="0" smtClean="0">
                <a:solidFill>
                  <a:schemeClr val="bg1"/>
                </a:solidFill>
              </a:rPr>
              <a:t>ЕУ одобрување</a:t>
            </a:r>
            <a:endParaRPr lang="en-GB" sz="1500" b="1" dirty="0">
              <a:solidFill>
                <a:schemeClr val="bg1"/>
              </a:solidFill>
            </a:endParaRPr>
          </a:p>
        </p:txBody>
      </p:sp>
      <p:sp>
        <p:nvSpPr>
          <p:cNvPr id="12309" name="Text Box 30"/>
          <p:cNvSpPr txBox="1">
            <a:spLocks noChangeArrowheads="1"/>
          </p:cNvSpPr>
          <p:nvPr/>
        </p:nvSpPr>
        <p:spPr bwMode="auto">
          <a:xfrm>
            <a:off x="2014538" y="1695450"/>
            <a:ext cx="3979862" cy="237501"/>
          </a:xfrm>
          <a:prstGeom prst="rect">
            <a:avLst/>
          </a:prstGeom>
          <a:noFill/>
          <a:ln w="25400">
            <a:noFill/>
            <a:miter lim="800000"/>
            <a:headEnd/>
            <a:tailEnd/>
          </a:ln>
        </p:spPr>
        <p:txBody>
          <a:bodyPr lIns="0" tIns="0" rIns="0" bIns="0">
            <a:spAutoFit/>
          </a:bodyPr>
          <a:lstStyle/>
          <a:p>
            <a:pPr algn="ctr">
              <a:lnSpc>
                <a:spcPct val="85000"/>
              </a:lnSpc>
            </a:pPr>
            <a:r>
              <a:rPr lang="mk-MK" sz="1800" b="1" dirty="0" smtClean="0">
                <a:solidFill>
                  <a:schemeClr val="bg1"/>
                </a:solidFill>
              </a:rPr>
              <a:t>Европска Медицинска Агенција</a:t>
            </a:r>
            <a:r>
              <a:rPr lang="en-GB" sz="1800" b="1" dirty="0" smtClean="0">
                <a:solidFill>
                  <a:schemeClr val="bg1"/>
                </a:solidFill>
              </a:rPr>
              <a:t>*</a:t>
            </a:r>
            <a:endParaRPr lang="en-GB" sz="1200" dirty="0">
              <a:solidFill>
                <a:schemeClr val="bg1"/>
              </a:solidFill>
            </a:endParaRPr>
          </a:p>
        </p:txBody>
      </p:sp>
      <p:sp>
        <p:nvSpPr>
          <p:cNvPr id="12310" name="AutoShape 31"/>
          <p:cNvSpPr>
            <a:spLocks noChangeArrowheads="1"/>
          </p:cNvSpPr>
          <p:nvPr/>
        </p:nvSpPr>
        <p:spPr bwMode="auto">
          <a:xfrm rot="5400000">
            <a:off x="1744662" y="3294063"/>
            <a:ext cx="244475" cy="152400"/>
          </a:xfrm>
          <a:prstGeom prst="triangle">
            <a:avLst>
              <a:gd name="adj" fmla="val 50000"/>
            </a:avLst>
          </a:prstGeom>
          <a:solidFill>
            <a:srgbClr val="17286F"/>
          </a:solidFill>
          <a:ln w="9525">
            <a:noFill/>
            <a:miter lim="800000"/>
            <a:headEnd/>
            <a:tailEnd/>
          </a:ln>
        </p:spPr>
        <p:txBody>
          <a:bodyPr wrap="none" anchor="ctr"/>
          <a:lstStyle/>
          <a:p>
            <a:endParaRPr lang="en-US"/>
          </a:p>
        </p:txBody>
      </p:sp>
      <p:sp>
        <p:nvSpPr>
          <p:cNvPr id="12311" name="AutoShape 32"/>
          <p:cNvSpPr>
            <a:spLocks noChangeArrowheads="1"/>
          </p:cNvSpPr>
          <p:nvPr/>
        </p:nvSpPr>
        <p:spPr bwMode="auto">
          <a:xfrm rot="5400000">
            <a:off x="6027737" y="3294063"/>
            <a:ext cx="244475" cy="152400"/>
          </a:xfrm>
          <a:prstGeom prst="triangle">
            <a:avLst>
              <a:gd name="adj" fmla="val 50000"/>
            </a:avLst>
          </a:prstGeom>
          <a:solidFill>
            <a:srgbClr val="17286F"/>
          </a:solidFill>
          <a:ln w="9525">
            <a:noFill/>
            <a:miter lim="800000"/>
            <a:headEnd/>
            <a:tailEnd/>
          </a:ln>
        </p:spPr>
        <p:txBody>
          <a:bodyPr wrap="none" anchor="ctr"/>
          <a:lstStyle/>
          <a:p>
            <a:endParaRPr lang="en-US"/>
          </a:p>
        </p:txBody>
      </p:sp>
      <p:sp>
        <p:nvSpPr>
          <p:cNvPr id="12312" name="AutoShape 33"/>
          <p:cNvSpPr>
            <a:spLocks noChangeArrowheads="1"/>
          </p:cNvSpPr>
          <p:nvPr/>
        </p:nvSpPr>
        <p:spPr bwMode="auto">
          <a:xfrm rot="5400000">
            <a:off x="7516812" y="3294063"/>
            <a:ext cx="244475" cy="152400"/>
          </a:xfrm>
          <a:prstGeom prst="triangle">
            <a:avLst>
              <a:gd name="adj" fmla="val 50000"/>
            </a:avLst>
          </a:prstGeom>
          <a:solidFill>
            <a:srgbClr val="17286F"/>
          </a:solidFill>
          <a:ln w="9525">
            <a:noFill/>
            <a:miter lim="800000"/>
            <a:headEnd/>
            <a:tailEnd/>
          </a:ln>
        </p:spPr>
        <p:txBody>
          <a:bodyPr wrap="none" anchor="ctr"/>
          <a:lstStyle/>
          <a:p>
            <a:endParaRPr lang="en-US"/>
          </a:p>
        </p:txBody>
      </p:sp>
      <p:sp>
        <p:nvSpPr>
          <p:cNvPr id="12313" name="Oval 34"/>
          <p:cNvSpPr>
            <a:spLocks noChangeArrowheads="1"/>
          </p:cNvSpPr>
          <p:nvPr/>
        </p:nvSpPr>
        <p:spPr bwMode="auto">
          <a:xfrm>
            <a:off x="2998788" y="2101850"/>
            <a:ext cx="1993900" cy="2032000"/>
          </a:xfrm>
          <a:prstGeom prst="ellipse">
            <a:avLst/>
          </a:prstGeom>
          <a:solidFill>
            <a:srgbClr val="99CCFF"/>
          </a:solidFill>
          <a:ln w="25400">
            <a:noFill/>
            <a:round/>
            <a:headEnd/>
            <a:tailEnd/>
          </a:ln>
        </p:spPr>
        <p:txBody>
          <a:bodyPr wrap="none" anchor="ctr"/>
          <a:lstStyle/>
          <a:p>
            <a:endParaRPr lang="en-US"/>
          </a:p>
        </p:txBody>
      </p:sp>
      <p:sp>
        <p:nvSpPr>
          <p:cNvPr id="12314" name="Text Box 35"/>
          <p:cNvSpPr txBox="1">
            <a:spLocks noChangeArrowheads="1"/>
          </p:cNvSpPr>
          <p:nvPr/>
        </p:nvSpPr>
        <p:spPr bwMode="auto">
          <a:xfrm>
            <a:off x="3059832" y="2324100"/>
            <a:ext cx="1872208" cy="1492716"/>
          </a:xfrm>
          <a:prstGeom prst="rect">
            <a:avLst/>
          </a:prstGeom>
          <a:noFill/>
          <a:ln w="25400">
            <a:noFill/>
            <a:miter lim="800000"/>
            <a:headEnd/>
            <a:tailEnd/>
          </a:ln>
        </p:spPr>
        <p:txBody>
          <a:bodyPr wrap="square">
            <a:spAutoFit/>
          </a:bodyPr>
          <a:lstStyle/>
          <a:p>
            <a:pPr algn="ctr">
              <a:lnSpc>
                <a:spcPct val="90000"/>
              </a:lnSpc>
            </a:pPr>
            <a:r>
              <a:rPr lang="mk-MK" sz="2000" dirty="0" smtClean="0">
                <a:solidFill>
                  <a:srgbClr val="17286F"/>
                </a:solidFill>
              </a:rPr>
              <a:t>Комитет од </a:t>
            </a:r>
            <a:r>
              <a:rPr lang="en-GB" sz="2000" dirty="0" smtClean="0">
                <a:solidFill>
                  <a:srgbClr val="17286F"/>
                </a:solidFill>
              </a:rPr>
              <a:t>35 </a:t>
            </a:r>
            <a:r>
              <a:rPr lang="mk-MK" sz="2000" dirty="0" smtClean="0">
                <a:solidFill>
                  <a:srgbClr val="17286F"/>
                </a:solidFill>
              </a:rPr>
              <a:t>експерти</a:t>
            </a:r>
            <a:endParaRPr lang="en-GB" sz="1000" dirty="0">
              <a:solidFill>
                <a:srgbClr val="17286F"/>
              </a:solidFill>
            </a:endParaRPr>
          </a:p>
          <a:p>
            <a:pPr algn="ctr"/>
            <a:r>
              <a:rPr lang="en-GB" sz="1100" dirty="0" smtClean="0">
                <a:solidFill>
                  <a:srgbClr val="17286F"/>
                </a:solidFill>
              </a:rPr>
              <a:t>(</a:t>
            </a:r>
            <a:r>
              <a:rPr lang="mk-MK" sz="1100" dirty="0" err="1" smtClean="0">
                <a:solidFill>
                  <a:srgbClr val="17286F"/>
                </a:solidFill>
              </a:rPr>
              <a:t>вкл</a:t>
            </a:r>
            <a:r>
              <a:rPr lang="mk-MK" sz="1100" dirty="0" smtClean="0">
                <a:solidFill>
                  <a:srgbClr val="17286F"/>
                </a:solidFill>
              </a:rPr>
              <a:t>.</a:t>
            </a:r>
            <a:r>
              <a:rPr lang="en-GB" sz="1100" dirty="0" smtClean="0">
                <a:solidFill>
                  <a:srgbClr val="17286F"/>
                </a:solidFill>
              </a:rPr>
              <a:t> 1/</a:t>
            </a:r>
            <a:r>
              <a:rPr lang="mk-MK" sz="1100" dirty="0" smtClean="0">
                <a:solidFill>
                  <a:srgbClr val="17286F"/>
                </a:solidFill>
              </a:rPr>
              <a:t>ЕУ земја членка</a:t>
            </a:r>
            <a:r>
              <a:rPr lang="en-GB" sz="1100" dirty="0" smtClean="0">
                <a:solidFill>
                  <a:srgbClr val="17286F"/>
                </a:solidFill>
              </a:rPr>
              <a:t> </a:t>
            </a:r>
            <a:r>
              <a:rPr lang="en-GB" sz="1100" dirty="0">
                <a:solidFill>
                  <a:srgbClr val="17286F"/>
                </a:solidFill>
              </a:rPr>
              <a:t/>
            </a:r>
            <a:br>
              <a:rPr lang="en-GB" sz="1100" dirty="0">
                <a:solidFill>
                  <a:srgbClr val="17286F"/>
                </a:solidFill>
              </a:rPr>
            </a:br>
            <a:r>
              <a:rPr lang="en-GB" sz="1100" dirty="0">
                <a:solidFill>
                  <a:srgbClr val="17286F"/>
                </a:solidFill>
              </a:rPr>
              <a:t>+ </a:t>
            </a:r>
            <a:r>
              <a:rPr lang="mk-MK" sz="1100" dirty="0" smtClean="0">
                <a:solidFill>
                  <a:srgbClr val="17286F"/>
                </a:solidFill>
              </a:rPr>
              <a:t>Исланд и Норвешка</a:t>
            </a:r>
            <a:r>
              <a:rPr lang="en-GB" sz="1100" dirty="0" smtClean="0">
                <a:solidFill>
                  <a:srgbClr val="17286F"/>
                </a:solidFill>
              </a:rPr>
              <a:t>)</a:t>
            </a:r>
            <a:endParaRPr lang="en-GB" sz="1100" dirty="0">
              <a:solidFill>
                <a:srgbClr val="17286F"/>
              </a:solidFill>
            </a:endParaRPr>
          </a:p>
          <a:p>
            <a:pPr algn="ctr"/>
            <a:endParaRPr lang="en-GB" sz="1100" dirty="0">
              <a:solidFill>
                <a:srgbClr val="17286F"/>
              </a:solidFill>
            </a:endParaRPr>
          </a:p>
          <a:p>
            <a:pPr algn="ctr"/>
            <a:r>
              <a:rPr lang="mk-MK" sz="1100" dirty="0" smtClean="0">
                <a:solidFill>
                  <a:srgbClr val="17286F"/>
                </a:solidFill>
              </a:rPr>
              <a:t>Помогнат од специјализирани групи</a:t>
            </a:r>
            <a:endParaRPr lang="en-GB" sz="1100" dirty="0">
              <a:solidFill>
                <a:srgbClr val="17286F"/>
              </a:solidFill>
            </a:endParaRPr>
          </a:p>
        </p:txBody>
      </p:sp>
      <p:pic>
        <p:nvPicPr>
          <p:cNvPr id="12315" name="Picture 36" descr="RondNumero"/>
          <p:cNvPicPr>
            <a:picLocks noChangeAspect="1" noChangeArrowheads="1"/>
          </p:cNvPicPr>
          <p:nvPr/>
        </p:nvPicPr>
        <p:blipFill>
          <a:blip r:embed="rId3" cstate="print"/>
          <a:srcRect l="24115" r="58725"/>
          <a:stretch>
            <a:fillRect/>
          </a:stretch>
        </p:blipFill>
        <p:spPr bwMode="auto">
          <a:xfrm>
            <a:off x="596900" y="347663"/>
            <a:ext cx="303213" cy="314325"/>
          </a:xfrm>
          <a:prstGeom prst="rect">
            <a:avLst/>
          </a:prstGeom>
          <a:noFill/>
          <a:ln w="9525">
            <a:noFill/>
            <a:miter lim="800000"/>
            <a:headEnd/>
            <a:tailEnd/>
          </a:ln>
        </p:spPr>
      </p:pic>
      <p:sp>
        <p:nvSpPr>
          <p:cNvPr id="12316" name="Rectangle 37"/>
          <p:cNvSpPr>
            <a:spLocks noChangeArrowheads="1"/>
          </p:cNvSpPr>
          <p:nvPr/>
        </p:nvSpPr>
        <p:spPr bwMode="auto">
          <a:xfrm>
            <a:off x="1298575" y="384175"/>
            <a:ext cx="7259638" cy="623888"/>
          </a:xfrm>
          <a:prstGeom prst="rect">
            <a:avLst/>
          </a:prstGeom>
          <a:noFill/>
          <a:ln w="9525">
            <a:noFill/>
            <a:miter lim="800000"/>
            <a:headEnd/>
            <a:tailEnd/>
          </a:ln>
        </p:spPr>
        <p:txBody>
          <a:bodyPr anchor="ctr"/>
          <a:lstStyle/>
          <a:p>
            <a:pPr eaLnBrk="1" hangingPunct="1"/>
            <a:r>
              <a:rPr lang="mk-MK" sz="2400" dirty="0" smtClean="0">
                <a:solidFill>
                  <a:srgbClr val="17286F"/>
                </a:solidFill>
                <a:latin typeface="Arial Black" pitchFamily="34" charset="0"/>
              </a:rPr>
              <a:t>За да се добие одобрување, безбедноста е внимателно </a:t>
            </a:r>
            <a:r>
              <a:rPr lang="mk-MK" sz="2400" dirty="0" err="1" smtClean="0">
                <a:solidFill>
                  <a:srgbClr val="17286F"/>
                </a:solidFill>
                <a:latin typeface="Arial Black" pitchFamily="34" charset="0"/>
              </a:rPr>
              <a:t>евелуирана</a:t>
            </a:r>
            <a:r>
              <a:rPr lang="mk-MK" sz="2400" dirty="0" smtClean="0">
                <a:solidFill>
                  <a:srgbClr val="17286F"/>
                </a:solidFill>
                <a:latin typeface="Arial Black" pitchFamily="34" charset="0"/>
              </a:rPr>
              <a:t>, од </a:t>
            </a:r>
            <a:r>
              <a:rPr lang="mk-MK" sz="2400" dirty="0" err="1" smtClean="0">
                <a:solidFill>
                  <a:srgbClr val="17286F"/>
                </a:solidFill>
                <a:latin typeface="Arial Black" pitchFamily="34" charset="0"/>
              </a:rPr>
              <a:t>регулаторните</a:t>
            </a:r>
            <a:r>
              <a:rPr lang="mk-MK" sz="2400" dirty="0" smtClean="0">
                <a:solidFill>
                  <a:srgbClr val="17286F"/>
                </a:solidFill>
                <a:latin typeface="Arial Black" pitchFamily="34" charset="0"/>
              </a:rPr>
              <a:t> авторитети</a:t>
            </a:r>
            <a:endParaRPr lang="en-GB" sz="2400" dirty="0">
              <a:solidFill>
                <a:srgbClr val="17286F"/>
              </a:solidFill>
              <a:latin typeface="Arial Black" pitchFamily="34" charset="0"/>
            </a:endParaRPr>
          </a:p>
        </p:txBody>
      </p:sp>
      <p:sp>
        <p:nvSpPr>
          <p:cNvPr id="12317" name="Rectangle 38"/>
          <p:cNvSpPr>
            <a:spLocks noChangeArrowheads="1"/>
          </p:cNvSpPr>
          <p:nvPr/>
        </p:nvSpPr>
        <p:spPr bwMode="auto">
          <a:xfrm>
            <a:off x="768350" y="5737225"/>
            <a:ext cx="6032500" cy="733425"/>
          </a:xfrm>
          <a:prstGeom prst="rect">
            <a:avLst/>
          </a:prstGeom>
          <a:noFill/>
          <a:ln w="9525">
            <a:noFill/>
            <a:miter lim="800000"/>
            <a:headEnd/>
            <a:tailEnd/>
          </a:ln>
        </p:spPr>
        <p:txBody>
          <a:bodyPr lIns="0" tIns="0" rIns="0" bIns="0">
            <a:spAutoFit/>
          </a:bodyPr>
          <a:lstStyle/>
          <a:p>
            <a:pPr>
              <a:spcBef>
                <a:spcPct val="30000"/>
              </a:spcBef>
            </a:pPr>
            <a:r>
              <a:rPr lang="en-GB" sz="800" dirty="0"/>
              <a:t>* </a:t>
            </a:r>
            <a:r>
              <a:rPr lang="en-GB" sz="800" dirty="0">
                <a:solidFill>
                  <a:schemeClr val="accent1">
                    <a:lumMod val="75000"/>
                  </a:schemeClr>
                </a:solidFill>
              </a:rPr>
              <a:t>Centralised  procedures used for the most recent and innovative vaccines. Other vaccines are covered by national authorities in comparable procedures (1) EMEA website http://www.emea.europa.eu/htms/general/contacts/CHMP/CHMP.html – accessed on June 26 2009 ; (2) EU Directive 2001/83/EC Community Code relating </a:t>
            </a:r>
            <a:br>
              <a:rPr lang="en-GB" sz="800" dirty="0">
                <a:solidFill>
                  <a:schemeClr val="accent1">
                    <a:lumMod val="75000"/>
                  </a:schemeClr>
                </a:solidFill>
              </a:rPr>
            </a:br>
            <a:r>
              <a:rPr lang="en-GB" sz="800" dirty="0">
                <a:solidFill>
                  <a:schemeClr val="accent1">
                    <a:lumMod val="75000"/>
                  </a:schemeClr>
                </a:solidFill>
              </a:rPr>
              <a:t>to medicinal products for human use, art. 8 and 21.4 - http://ec.europa.eu/enterprise/pharmaceuticals/eudralex/vol-1/dir_2001_83_cons/dir2001_83_cons_20081230_en.pdf- accessed July 2009. (3) EMEA Annual Report, 2008, p.25 -http://www.emea.europa.eu/pdfs/general/direct/emeaar/AnnualReport2008.pdf– accessed on August 2009</a:t>
            </a:r>
          </a:p>
        </p:txBody>
      </p:sp>
      <p:sp>
        <p:nvSpPr>
          <p:cNvPr id="12318" name="Text Box 39"/>
          <p:cNvSpPr txBox="1">
            <a:spLocks noChangeArrowheads="1"/>
          </p:cNvSpPr>
          <p:nvPr/>
        </p:nvSpPr>
        <p:spPr bwMode="auto">
          <a:xfrm>
            <a:off x="265113" y="889000"/>
            <a:ext cx="1258887" cy="461665"/>
          </a:xfrm>
          <a:prstGeom prst="rect">
            <a:avLst/>
          </a:prstGeom>
          <a:noFill/>
          <a:ln w="9525">
            <a:noFill/>
            <a:miter lim="800000"/>
            <a:headEnd/>
            <a:tailEnd/>
          </a:ln>
        </p:spPr>
        <p:txBody>
          <a:bodyPr>
            <a:spAutoFit/>
          </a:bodyPr>
          <a:lstStyle/>
          <a:p>
            <a:pPr>
              <a:spcBef>
                <a:spcPct val="50000"/>
              </a:spcBef>
            </a:pPr>
            <a:r>
              <a:rPr lang="mk-MK" sz="800" b="1" dirty="0" err="1" smtClean="0"/>
              <a:t>Евалуации</a:t>
            </a:r>
            <a:r>
              <a:rPr lang="mk-MK" sz="800" b="1" dirty="0" smtClean="0"/>
              <a:t> од </a:t>
            </a:r>
            <a:r>
              <a:rPr lang="mk-MK" sz="800" b="1" dirty="0" err="1" smtClean="0"/>
              <a:t>регулаторните</a:t>
            </a:r>
            <a:r>
              <a:rPr lang="mk-MK" sz="800" b="1" dirty="0" smtClean="0"/>
              <a:t> авторитети</a:t>
            </a:r>
            <a:endParaRPr lang="en-GB" sz="1400" b="1" dirty="0"/>
          </a:p>
        </p:txBody>
      </p:sp>
      <p:sp>
        <p:nvSpPr>
          <p:cNvPr id="12319" name="AutoShape 40"/>
          <p:cNvSpPr>
            <a:spLocks noChangeArrowheads="1"/>
          </p:cNvSpPr>
          <p:nvPr/>
        </p:nvSpPr>
        <p:spPr bwMode="auto">
          <a:xfrm rot="5465465">
            <a:off x="2781301" y="2838450"/>
            <a:ext cx="177800" cy="111125"/>
          </a:xfrm>
          <a:prstGeom prst="triangle">
            <a:avLst>
              <a:gd name="adj" fmla="val 50000"/>
            </a:avLst>
          </a:prstGeom>
          <a:solidFill>
            <a:srgbClr val="17286F"/>
          </a:solidFill>
          <a:ln w="9525">
            <a:noFill/>
            <a:miter lim="800000"/>
            <a:headEnd/>
            <a:tailEnd/>
          </a:ln>
        </p:spPr>
        <p:txBody>
          <a:bodyPr wrap="none" anchor="ctr"/>
          <a:lstStyle/>
          <a:p>
            <a:endParaRPr lang="en-US"/>
          </a:p>
        </p:txBody>
      </p:sp>
      <p:sp>
        <p:nvSpPr>
          <p:cNvPr id="12320" name="Oval 41"/>
          <p:cNvSpPr>
            <a:spLocks noChangeArrowheads="1"/>
          </p:cNvSpPr>
          <p:nvPr/>
        </p:nvSpPr>
        <p:spPr bwMode="auto">
          <a:xfrm>
            <a:off x="2065338" y="2508250"/>
            <a:ext cx="752475" cy="749300"/>
          </a:xfrm>
          <a:prstGeom prst="ellipse">
            <a:avLst/>
          </a:prstGeom>
          <a:solidFill>
            <a:srgbClr val="17286F">
              <a:alpha val="58823"/>
            </a:srgbClr>
          </a:solidFill>
          <a:ln w="12700">
            <a:solidFill>
              <a:schemeClr val="bg1"/>
            </a:solidFill>
            <a:round/>
            <a:headEnd/>
            <a:tailEnd/>
          </a:ln>
        </p:spPr>
        <p:txBody>
          <a:bodyPr wrap="none" anchor="ctr"/>
          <a:lstStyle/>
          <a:p>
            <a:endParaRPr lang="en-US"/>
          </a:p>
        </p:txBody>
      </p:sp>
      <p:sp>
        <p:nvSpPr>
          <p:cNvPr id="12321" name="Rectangle 42"/>
          <p:cNvSpPr>
            <a:spLocks noChangeArrowheads="1"/>
          </p:cNvSpPr>
          <p:nvPr/>
        </p:nvSpPr>
        <p:spPr bwMode="auto">
          <a:xfrm>
            <a:off x="2166938" y="2655888"/>
            <a:ext cx="539750" cy="458787"/>
          </a:xfrm>
          <a:prstGeom prst="rect">
            <a:avLst/>
          </a:prstGeom>
          <a:noFill/>
          <a:ln w="9525">
            <a:noFill/>
            <a:miter lim="800000"/>
            <a:headEnd/>
            <a:tailEnd/>
          </a:ln>
        </p:spPr>
        <p:txBody>
          <a:bodyPr wrap="none">
            <a:spAutoFit/>
          </a:bodyPr>
          <a:lstStyle/>
          <a:p>
            <a:pPr algn="ctr">
              <a:lnSpc>
                <a:spcPct val="90000"/>
              </a:lnSpc>
              <a:spcBef>
                <a:spcPct val="50000"/>
              </a:spcBef>
            </a:pPr>
            <a:r>
              <a:rPr lang="en-GB" sz="900" dirty="0">
                <a:solidFill>
                  <a:schemeClr val="bg1"/>
                </a:solidFill>
              </a:rPr>
              <a:t>Quality</a:t>
            </a:r>
            <a:br>
              <a:rPr lang="en-GB" sz="900" dirty="0">
                <a:solidFill>
                  <a:schemeClr val="bg1"/>
                </a:solidFill>
              </a:rPr>
            </a:br>
            <a:r>
              <a:rPr lang="en-GB" sz="900" dirty="0">
                <a:solidFill>
                  <a:schemeClr val="bg1"/>
                </a:solidFill>
              </a:rPr>
              <a:t>Expert</a:t>
            </a:r>
            <a:br>
              <a:rPr lang="en-GB" sz="900" dirty="0">
                <a:solidFill>
                  <a:schemeClr val="bg1"/>
                </a:solidFill>
              </a:rPr>
            </a:br>
            <a:r>
              <a:rPr lang="en-GB" sz="900" dirty="0">
                <a:solidFill>
                  <a:schemeClr val="bg1"/>
                </a:solidFill>
              </a:rPr>
              <a:t>Group</a:t>
            </a:r>
          </a:p>
        </p:txBody>
      </p:sp>
      <p:sp>
        <p:nvSpPr>
          <p:cNvPr id="12322" name="AutoShape 43"/>
          <p:cNvSpPr>
            <a:spLocks noChangeArrowheads="1"/>
          </p:cNvSpPr>
          <p:nvPr/>
        </p:nvSpPr>
        <p:spPr bwMode="auto">
          <a:xfrm rot="-5400000">
            <a:off x="5051426" y="2833687"/>
            <a:ext cx="177800" cy="111125"/>
          </a:xfrm>
          <a:prstGeom prst="triangle">
            <a:avLst>
              <a:gd name="adj" fmla="val 50000"/>
            </a:avLst>
          </a:prstGeom>
          <a:solidFill>
            <a:srgbClr val="17286F"/>
          </a:solidFill>
          <a:ln w="9525">
            <a:noFill/>
            <a:miter lim="800000"/>
            <a:headEnd/>
            <a:tailEnd/>
          </a:ln>
        </p:spPr>
        <p:txBody>
          <a:bodyPr wrap="none" anchor="ctr"/>
          <a:lstStyle/>
          <a:p>
            <a:endParaRPr lang="en-US"/>
          </a:p>
        </p:txBody>
      </p:sp>
      <p:sp>
        <p:nvSpPr>
          <p:cNvPr id="12323" name="Oval 44"/>
          <p:cNvSpPr>
            <a:spLocks noChangeArrowheads="1"/>
          </p:cNvSpPr>
          <p:nvPr/>
        </p:nvSpPr>
        <p:spPr bwMode="auto">
          <a:xfrm>
            <a:off x="5184775" y="2509838"/>
            <a:ext cx="752475" cy="749300"/>
          </a:xfrm>
          <a:prstGeom prst="ellipse">
            <a:avLst/>
          </a:prstGeom>
          <a:solidFill>
            <a:srgbClr val="17286F">
              <a:alpha val="58823"/>
            </a:srgbClr>
          </a:solidFill>
          <a:ln w="12700">
            <a:solidFill>
              <a:schemeClr val="bg1"/>
            </a:solidFill>
            <a:round/>
            <a:headEnd/>
            <a:tailEnd/>
          </a:ln>
        </p:spPr>
        <p:txBody>
          <a:bodyPr wrap="none" anchor="ctr"/>
          <a:lstStyle/>
          <a:p>
            <a:endParaRPr lang="en-US"/>
          </a:p>
        </p:txBody>
      </p:sp>
      <p:sp>
        <p:nvSpPr>
          <p:cNvPr id="12324" name="Rectangle 45"/>
          <p:cNvSpPr>
            <a:spLocks noChangeArrowheads="1"/>
          </p:cNvSpPr>
          <p:nvPr/>
        </p:nvSpPr>
        <p:spPr bwMode="auto">
          <a:xfrm>
            <a:off x="5254625" y="2657475"/>
            <a:ext cx="615950" cy="458788"/>
          </a:xfrm>
          <a:prstGeom prst="rect">
            <a:avLst/>
          </a:prstGeom>
          <a:noFill/>
          <a:ln w="9525">
            <a:noFill/>
            <a:miter lim="800000"/>
            <a:headEnd/>
            <a:tailEnd/>
          </a:ln>
        </p:spPr>
        <p:txBody>
          <a:bodyPr wrap="none">
            <a:spAutoFit/>
          </a:bodyPr>
          <a:lstStyle/>
          <a:p>
            <a:pPr algn="ctr">
              <a:lnSpc>
                <a:spcPct val="90000"/>
              </a:lnSpc>
              <a:spcBef>
                <a:spcPct val="50000"/>
              </a:spcBef>
            </a:pPr>
            <a:r>
              <a:rPr lang="en-GB" sz="900">
                <a:solidFill>
                  <a:schemeClr val="bg1"/>
                </a:solidFill>
              </a:rPr>
              <a:t>Efficacy </a:t>
            </a:r>
            <a:br>
              <a:rPr lang="en-GB" sz="900">
                <a:solidFill>
                  <a:schemeClr val="bg1"/>
                </a:solidFill>
              </a:rPr>
            </a:br>
            <a:r>
              <a:rPr lang="en-GB" sz="900">
                <a:solidFill>
                  <a:schemeClr val="bg1"/>
                </a:solidFill>
              </a:rPr>
              <a:t>Expert </a:t>
            </a:r>
            <a:br>
              <a:rPr lang="en-GB" sz="900">
                <a:solidFill>
                  <a:schemeClr val="bg1"/>
                </a:solidFill>
              </a:rPr>
            </a:br>
            <a:r>
              <a:rPr lang="en-GB" sz="900">
                <a:solidFill>
                  <a:schemeClr val="bg1"/>
                </a:solidFill>
              </a:rPr>
              <a:t>Group</a:t>
            </a:r>
          </a:p>
        </p:txBody>
      </p:sp>
      <p:sp>
        <p:nvSpPr>
          <p:cNvPr id="12325" name="AutoShape 46"/>
          <p:cNvSpPr>
            <a:spLocks noChangeArrowheads="1"/>
          </p:cNvSpPr>
          <p:nvPr/>
        </p:nvSpPr>
        <p:spPr bwMode="auto">
          <a:xfrm rot="-3941726">
            <a:off x="4951413" y="3541712"/>
            <a:ext cx="177800" cy="111125"/>
          </a:xfrm>
          <a:prstGeom prst="triangle">
            <a:avLst>
              <a:gd name="adj" fmla="val 50000"/>
            </a:avLst>
          </a:prstGeom>
          <a:solidFill>
            <a:srgbClr val="17286F"/>
          </a:solidFill>
          <a:ln w="9525">
            <a:noFill/>
            <a:miter lim="800000"/>
            <a:headEnd/>
            <a:tailEnd/>
          </a:ln>
        </p:spPr>
        <p:txBody>
          <a:bodyPr wrap="none" anchor="ctr"/>
          <a:lstStyle/>
          <a:p>
            <a:endParaRPr lang="en-US"/>
          </a:p>
        </p:txBody>
      </p:sp>
      <p:sp>
        <p:nvSpPr>
          <p:cNvPr id="12326" name="Oval 47"/>
          <p:cNvSpPr>
            <a:spLocks noChangeArrowheads="1"/>
          </p:cNvSpPr>
          <p:nvPr/>
        </p:nvSpPr>
        <p:spPr bwMode="auto">
          <a:xfrm>
            <a:off x="5060950" y="3381375"/>
            <a:ext cx="752475" cy="749300"/>
          </a:xfrm>
          <a:prstGeom prst="ellipse">
            <a:avLst/>
          </a:prstGeom>
          <a:solidFill>
            <a:srgbClr val="17286F">
              <a:alpha val="58823"/>
            </a:srgbClr>
          </a:solidFill>
          <a:ln w="12700">
            <a:solidFill>
              <a:schemeClr val="bg1"/>
            </a:solidFill>
            <a:round/>
            <a:headEnd/>
            <a:tailEnd/>
          </a:ln>
        </p:spPr>
        <p:txBody>
          <a:bodyPr wrap="none" anchor="ctr"/>
          <a:lstStyle/>
          <a:p>
            <a:endParaRPr lang="en-US"/>
          </a:p>
        </p:txBody>
      </p:sp>
      <p:sp>
        <p:nvSpPr>
          <p:cNvPr id="12327" name="Rectangle 48"/>
          <p:cNvSpPr>
            <a:spLocks noChangeArrowheads="1"/>
          </p:cNvSpPr>
          <p:nvPr/>
        </p:nvSpPr>
        <p:spPr bwMode="auto">
          <a:xfrm>
            <a:off x="5049838" y="3575050"/>
            <a:ext cx="774700" cy="336550"/>
          </a:xfrm>
          <a:prstGeom prst="rect">
            <a:avLst/>
          </a:prstGeom>
          <a:noFill/>
          <a:ln w="9525">
            <a:noFill/>
            <a:miter lim="800000"/>
            <a:headEnd/>
            <a:tailEnd/>
          </a:ln>
        </p:spPr>
        <p:txBody>
          <a:bodyPr>
            <a:spAutoFit/>
          </a:bodyPr>
          <a:lstStyle/>
          <a:p>
            <a:pPr algn="ctr">
              <a:lnSpc>
                <a:spcPct val="90000"/>
              </a:lnSpc>
              <a:spcBef>
                <a:spcPct val="50000"/>
              </a:spcBef>
            </a:pPr>
            <a:r>
              <a:rPr lang="en-GB" sz="900">
                <a:solidFill>
                  <a:schemeClr val="bg1"/>
                </a:solidFill>
              </a:rPr>
              <a:t>Paediatric</a:t>
            </a:r>
            <a:br>
              <a:rPr lang="en-GB" sz="900">
                <a:solidFill>
                  <a:schemeClr val="bg1"/>
                </a:solidFill>
              </a:rPr>
            </a:br>
            <a:r>
              <a:rPr lang="en-GB" sz="900">
                <a:solidFill>
                  <a:schemeClr val="bg1"/>
                </a:solidFill>
              </a:rPr>
              <a:t>Committee</a:t>
            </a:r>
          </a:p>
        </p:txBody>
      </p:sp>
      <p:sp>
        <p:nvSpPr>
          <p:cNvPr id="12328" name="AutoShape 49"/>
          <p:cNvSpPr>
            <a:spLocks noChangeArrowheads="1"/>
          </p:cNvSpPr>
          <p:nvPr/>
        </p:nvSpPr>
        <p:spPr bwMode="auto">
          <a:xfrm rot="4281">
            <a:off x="3894138" y="4171950"/>
            <a:ext cx="177800" cy="111125"/>
          </a:xfrm>
          <a:prstGeom prst="triangle">
            <a:avLst>
              <a:gd name="adj" fmla="val 50000"/>
            </a:avLst>
          </a:prstGeom>
          <a:solidFill>
            <a:srgbClr val="17286F"/>
          </a:solidFill>
          <a:ln w="9525">
            <a:noFill/>
            <a:miter lim="800000"/>
            <a:headEnd/>
            <a:tailEnd/>
          </a:ln>
        </p:spPr>
        <p:txBody>
          <a:bodyPr wrap="none" anchor="ctr"/>
          <a:lstStyle/>
          <a:p>
            <a:endParaRPr lang="en-US"/>
          </a:p>
        </p:txBody>
      </p:sp>
      <p:sp>
        <p:nvSpPr>
          <p:cNvPr id="12329" name="Oval 50"/>
          <p:cNvSpPr>
            <a:spLocks noChangeArrowheads="1"/>
          </p:cNvSpPr>
          <p:nvPr/>
        </p:nvSpPr>
        <p:spPr bwMode="auto">
          <a:xfrm>
            <a:off x="3602038" y="4279900"/>
            <a:ext cx="752475" cy="749300"/>
          </a:xfrm>
          <a:prstGeom prst="ellipse">
            <a:avLst/>
          </a:prstGeom>
          <a:solidFill>
            <a:srgbClr val="17286F">
              <a:alpha val="58823"/>
            </a:srgbClr>
          </a:solidFill>
          <a:ln w="12700">
            <a:solidFill>
              <a:schemeClr val="bg1"/>
            </a:solidFill>
            <a:round/>
            <a:headEnd/>
            <a:tailEnd/>
          </a:ln>
        </p:spPr>
        <p:txBody>
          <a:bodyPr wrap="none" anchor="ctr"/>
          <a:lstStyle/>
          <a:p>
            <a:endParaRPr lang="en-US"/>
          </a:p>
        </p:txBody>
      </p:sp>
      <p:sp>
        <p:nvSpPr>
          <p:cNvPr id="12330" name="Rectangle 51"/>
          <p:cNvSpPr>
            <a:spLocks noChangeArrowheads="1"/>
          </p:cNvSpPr>
          <p:nvPr/>
        </p:nvSpPr>
        <p:spPr bwMode="auto">
          <a:xfrm>
            <a:off x="3608388" y="4375150"/>
            <a:ext cx="742950" cy="581025"/>
          </a:xfrm>
          <a:prstGeom prst="rect">
            <a:avLst/>
          </a:prstGeom>
          <a:noFill/>
          <a:ln w="9525">
            <a:noFill/>
            <a:miter lim="800000"/>
            <a:headEnd/>
            <a:tailEnd/>
          </a:ln>
        </p:spPr>
        <p:txBody>
          <a:bodyPr wrap="none">
            <a:spAutoFit/>
          </a:bodyPr>
          <a:lstStyle/>
          <a:p>
            <a:pPr algn="ctr">
              <a:lnSpc>
                <a:spcPct val="90000"/>
              </a:lnSpc>
              <a:spcBef>
                <a:spcPct val="50000"/>
              </a:spcBef>
            </a:pPr>
            <a:r>
              <a:rPr lang="en-GB" sz="900">
                <a:solidFill>
                  <a:schemeClr val="bg1"/>
                </a:solidFill>
              </a:rPr>
              <a:t>Patients </a:t>
            </a:r>
            <a:br>
              <a:rPr lang="en-GB" sz="900">
                <a:solidFill>
                  <a:schemeClr val="bg1"/>
                </a:solidFill>
              </a:rPr>
            </a:br>
            <a:r>
              <a:rPr lang="en-GB" sz="900">
                <a:solidFill>
                  <a:schemeClr val="bg1"/>
                </a:solidFill>
              </a:rPr>
              <a:t>and </a:t>
            </a:r>
            <a:br>
              <a:rPr lang="en-GB" sz="900">
                <a:solidFill>
                  <a:schemeClr val="bg1"/>
                </a:solidFill>
              </a:rPr>
            </a:br>
            <a:r>
              <a:rPr lang="en-GB" sz="900">
                <a:solidFill>
                  <a:schemeClr val="bg1"/>
                </a:solidFill>
              </a:rPr>
              <a:t>consumers</a:t>
            </a:r>
            <a:br>
              <a:rPr lang="en-GB" sz="900">
                <a:solidFill>
                  <a:schemeClr val="bg1"/>
                </a:solidFill>
              </a:rPr>
            </a:br>
            <a:r>
              <a:rPr lang="en-GB" sz="900">
                <a:solidFill>
                  <a:schemeClr val="bg1"/>
                </a:solidFill>
              </a:rPr>
              <a:t>Groups</a:t>
            </a:r>
          </a:p>
        </p:txBody>
      </p:sp>
      <p:sp>
        <p:nvSpPr>
          <p:cNvPr id="12331" name="AutoShape 52"/>
          <p:cNvSpPr>
            <a:spLocks noChangeArrowheads="1"/>
          </p:cNvSpPr>
          <p:nvPr/>
        </p:nvSpPr>
        <p:spPr bwMode="auto">
          <a:xfrm rot="-2054359">
            <a:off x="4538663" y="4048125"/>
            <a:ext cx="177800" cy="111125"/>
          </a:xfrm>
          <a:prstGeom prst="triangle">
            <a:avLst>
              <a:gd name="adj" fmla="val 50000"/>
            </a:avLst>
          </a:prstGeom>
          <a:solidFill>
            <a:srgbClr val="17286F"/>
          </a:solidFill>
          <a:ln w="9525">
            <a:noFill/>
            <a:miter lim="800000"/>
            <a:headEnd/>
            <a:tailEnd/>
          </a:ln>
        </p:spPr>
        <p:txBody>
          <a:bodyPr wrap="none" anchor="ctr"/>
          <a:lstStyle/>
          <a:p>
            <a:endParaRPr lang="en-US"/>
          </a:p>
        </p:txBody>
      </p:sp>
      <p:sp>
        <p:nvSpPr>
          <p:cNvPr id="12332" name="AutoShape 53"/>
          <p:cNvSpPr>
            <a:spLocks noChangeArrowheads="1"/>
          </p:cNvSpPr>
          <p:nvPr/>
        </p:nvSpPr>
        <p:spPr bwMode="auto">
          <a:xfrm rot="2700000">
            <a:off x="3311526" y="4095750"/>
            <a:ext cx="177800" cy="111125"/>
          </a:xfrm>
          <a:prstGeom prst="triangle">
            <a:avLst>
              <a:gd name="adj" fmla="val 50000"/>
            </a:avLst>
          </a:prstGeom>
          <a:solidFill>
            <a:srgbClr val="17286F"/>
          </a:solidFill>
          <a:ln w="9525">
            <a:noFill/>
            <a:miter lim="800000"/>
            <a:headEnd/>
            <a:tailEnd/>
          </a:ln>
        </p:spPr>
        <p:txBody>
          <a:bodyPr wrap="none" anchor="ctr"/>
          <a:lstStyle/>
          <a:p>
            <a:endParaRPr lang="en-US"/>
          </a:p>
        </p:txBody>
      </p:sp>
      <p:sp>
        <p:nvSpPr>
          <p:cNvPr id="12333" name="Oval 54"/>
          <p:cNvSpPr>
            <a:spLocks noChangeArrowheads="1"/>
          </p:cNvSpPr>
          <p:nvPr/>
        </p:nvSpPr>
        <p:spPr bwMode="auto">
          <a:xfrm>
            <a:off x="2725738" y="4083050"/>
            <a:ext cx="752475" cy="749300"/>
          </a:xfrm>
          <a:prstGeom prst="ellipse">
            <a:avLst/>
          </a:prstGeom>
          <a:solidFill>
            <a:srgbClr val="17286F">
              <a:alpha val="58823"/>
            </a:srgbClr>
          </a:solidFill>
          <a:ln w="12700">
            <a:solidFill>
              <a:schemeClr val="bg1"/>
            </a:solidFill>
            <a:round/>
            <a:headEnd/>
            <a:tailEnd/>
          </a:ln>
        </p:spPr>
        <p:txBody>
          <a:bodyPr wrap="none" anchor="ctr"/>
          <a:lstStyle/>
          <a:p>
            <a:endParaRPr lang="en-US"/>
          </a:p>
        </p:txBody>
      </p:sp>
      <p:sp>
        <p:nvSpPr>
          <p:cNvPr id="12334" name="Rectangle 55"/>
          <p:cNvSpPr>
            <a:spLocks noChangeArrowheads="1"/>
          </p:cNvSpPr>
          <p:nvPr/>
        </p:nvSpPr>
        <p:spPr bwMode="auto">
          <a:xfrm>
            <a:off x="2841625" y="4230688"/>
            <a:ext cx="514350" cy="458787"/>
          </a:xfrm>
          <a:prstGeom prst="rect">
            <a:avLst/>
          </a:prstGeom>
          <a:noFill/>
          <a:ln w="9525">
            <a:noFill/>
            <a:miter lim="800000"/>
            <a:headEnd/>
            <a:tailEnd/>
          </a:ln>
        </p:spPr>
        <p:txBody>
          <a:bodyPr wrap="none">
            <a:spAutoFit/>
          </a:bodyPr>
          <a:lstStyle/>
          <a:p>
            <a:pPr algn="ctr">
              <a:lnSpc>
                <a:spcPct val="90000"/>
              </a:lnSpc>
              <a:spcBef>
                <a:spcPct val="50000"/>
              </a:spcBef>
            </a:pPr>
            <a:r>
              <a:rPr lang="en-GB" sz="900">
                <a:solidFill>
                  <a:schemeClr val="bg1"/>
                </a:solidFill>
              </a:rPr>
              <a:t>Safety</a:t>
            </a:r>
            <a:br>
              <a:rPr lang="en-GB" sz="900">
                <a:solidFill>
                  <a:schemeClr val="bg1"/>
                </a:solidFill>
              </a:rPr>
            </a:br>
            <a:r>
              <a:rPr lang="en-GB" sz="900">
                <a:solidFill>
                  <a:schemeClr val="bg1"/>
                </a:solidFill>
              </a:rPr>
              <a:t>Expert</a:t>
            </a:r>
            <a:br>
              <a:rPr lang="en-GB" sz="900">
                <a:solidFill>
                  <a:schemeClr val="bg1"/>
                </a:solidFill>
              </a:rPr>
            </a:br>
            <a:r>
              <a:rPr lang="en-GB" sz="900">
                <a:solidFill>
                  <a:schemeClr val="bg1"/>
                </a:solidFill>
              </a:rPr>
              <a:t>Group</a:t>
            </a:r>
          </a:p>
        </p:txBody>
      </p:sp>
      <p:sp>
        <p:nvSpPr>
          <p:cNvPr id="12335" name="AutoShape 56"/>
          <p:cNvSpPr>
            <a:spLocks noChangeArrowheads="1"/>
          </p:cNvSpPr>
          <p:nvPr/>
        </p:nvSpPr>
        <p:spPr bwMode="auto">
          <a:xfrm rot="4677658">
            <a:off x="2890838" y="3609975"/>
            <a:ext cx="177800" cy="111125"/>
          </a:xfrm>
          <a:prstGeom prst="triangle">
            <a:avLst>
              <a:gd name="adj" fmla="val 50000"/>
            </a:avLst>
          </a:prstGeom>
          <a:solidFill>
            <a:srgbClr val="17286F"/>
          </a:solidFill>
          <a:ln w="9525">
            <a:noFill/>
            <a:miter lim="800000"/>
            <a:headEnd/>
            <a:tailEnd/>
          </a:ln>
        </p:spPr>
        <p:txBody>
          <a:bodyPr wrap="none" anchor="ctr"/>
          <a:lstStyle/>
          <a:p>
            <a:endParaRPr lang="en-US"/>
          </a:p>
        </p:txBody>
      </p:sp>
      <p:sp>
        <p:nvSpPr>
          <p:cNvPr id="12336" name="Oval 57"/>
          <p:cNvSpPr>
            <a:spLocks noChangeArrowheads="1"/>
          </p:cNvSpPr>
          <p:nvPr/>
        </p:nvSpPr>
        <p:spPr bwMode="auto">
          <a:xfrm>
            <a:off x="2185988" y="3373438"/>
            <a:ext cx="752475" cy="749300"/>
          </a:xfrm>
          <a:prstGeom prst="ellipse">
            <a:avLst/>
          </a:prstGeom>
          <a:solidFill>
            <a:srgbClr val="17286F">
              <a:alpha val="58823"/>
            </a:srgbClr>
          </a:solidFill>
          <a:ln w="12700">
            <a:solidFill>
              <a:schemeClr val="bg1"/>
            </a:solidFill>
            <a:round/>
            <a:headEnd/>
            <a:tailEnd/>
          </a:ln>
        </p:spPr>
        <p:txBody>
          <a:bodyPr wrap="none" anchor="ctr"/>
          <a:lstStyle/>
          <a:p>
            <a:endParaRPr lang="en-US"/>
          </a:p>
        </p:txBody>
      </p:sp>
      <p:sp>
        <p:nvSpPr>
          <p:cNvPr id="12337" name="Rectangle 58"/>
          <p:cNvSpPr>
            <a:spLocks noChangeArrowheads="1"/>
          </p:cNvSpPr>
          <p:nvPr/>
        </p:nvSpPr>
        <p:spPr bwMode="auto">
          <a:xfrm>
            <a:off x="2271713" y="3529013"/>
            <a:ext cx="590550" cy="458787"/>
          </a:xfrm>
          <a:prstGeom prst="rect">
            <a:avLst/>
          </a:prstGeom>
          <a:noFill/>
          <a:ln w="9525">
            <a:noFill/>
            <a:miter lim="800000"/>
            <a:headEnd/>
            <a:tailEnd/>
          </a:ln>
        </p:spPr>
        <p:txBody>
          <a:bodyPr wrap="none">
            <a:spAutoFit/>
          </a:bodyPr>
          <a:lstStyle/>
          <a:p>
            <a:pPr algn="ctr">
              <a:lnSpc>
                <a:spcPct val="90000"/>
              </a:lnSpc>
              <a:spcBef>
                <a:spcPct val="50000"/>
              </a:spcBef>
            </a:pPr>
            <a:r>
              <a:rPr lang="en-GB" sz="900">
                <a:solidFill>
                  <a:schemeClr val="bg1"/>
                </a:solidFill>
              </a:rPr>
              <a:t>Vaccine</a:t>
            </a:r>
            <a:br>
              <a:rPr lang="en-GB" sz="900">
                <a:solidFill>
                  <a:schemeClr val="bg1"/>
                </a:solidFill>
              </a:rPr>
            </a:br>
            <a:r>
              <a:rPr lang="en-GB" sz="900">
                <a:solidFill>
                  <a:schemeClr val="bg1"/>
                </a:solidFill>
              </a:rPr>
              <a:t>Expert</a:t>
            </a:r>
            <a:br>
              <a:rPr lang="en-GB" sz="900">
                <a:solidFill>
                  <a:schemeClr val="bg1"/>
                </a:solidFill>
              </a:rPr>
            </a:br>
            <a:r>
              <a:rPr lang="en-GB" sz="900">
                <a:solidFill>
                  <a:schemeClr val="bg1"/>
                </a:solidFill>
              </a:rPr>
              <a:t>Group</a:t>
            </a:r>
          </a:p>
        </p:txBody>
      </p:sp>
      <p:sp>
        <p:nvSpPr>
          <p:cNvPr id="12338" name="Line 59"/>
          <p:cNvSpPr>
            <a:spLocks noChangeShapeType="1"/>
          </p:cNvSpPr>
          <p:nvPr/>
        </p:nvSpPr>
        <p:spPr bwMode="auto">
          <a:xfrm>
            <a:off x="1285875" y="312738"/>
            <a:ext cx="0" cy="965200"/>
          </a:xfrm>
          <a:prstGeom prst="line">
            <a:avLst/>
          </a:prstGeom>
          <a:noFill/>
          <a:ln w="6350">
            <a:solidFill>
              <a:schemeClr val="tx1"/>
            </a:solidFill>
            <a:round/>
            <a:headEnd/>
            <a:tailEnd/>
          </a:ln>
        </p:spPr>
        <p:txBody>
          <a:bodyPr wrap="none" anchor="ctr"/>
          <a:lstStyle/>
          <a:p>
            <a:endParaRPr lang="mk-MK"/>
          </a:p>
        </p:txBody>
      </p:sp>
      <p:sp>
        <p:nvSpPr>
          <p:cNvPr id="12339" name="Oval 60"/>
          <p:cNvSpPr>
            <a:spLocks noChangeArrowheads="1"/>
          </p:cNvSpPr>
          <p:nvPr/>
        </p:nvSpPr>
        <p:spPr bwMode="auto">
          <a:xfrm>
            <a:off x="4484688" y="4083050"/>
            <a:ext cx="752475" cy="749300"/>
          </a:xfrm>
          <a:prstGeom prst="ellipse">
            <a:avLst/>
          </a:prstGeom>
          <a:solidFill>
            <a:srgbClr val="17286F">
              <a:alpha val="58823"/>
            </a:srgbClr>
          </a:solidFill>
          <a:ln w="12700">
            <a:solidFill>
              <a:schemeClr val="bg1"/>
            </a:solidFill>
            <a:round/>
            <a:headEnd/>
            <a:tailEnd/>
          </a:ln>
        </p:spPr>
        <p:txBody>
          <a:bodyPr wrap="none" anchor="ctr"/>
          <a:lstStyle/>
          <a:p>
            <a:endParaRPr lang="en-US"/>
          </a:p>
        </p:txBody>
      </p:sp>
      <p:sp>
        <p:nvSpPr>
          <p:cNvPr id="12340" name="Rectangle 61"/>
          <p:cNvSpPr>
            <a:spLocks noChangeArrowheads="1"/>
          </p:cNvSpPr>
          <p:nvPr/>
        </p:nvSpPr>
        <p:spPr bwMode="auto">
          <a:xfrm>
            <a:off x="4492625" y="4211638"/>
            <a:ext cx="742950" cy="581025"/>
          </a:xfrm>
          <a:prstGeom prst="rect">
            <a:avLst/>
          </a:prstGeom>
          <a:noFill/>
          <a:ln w="9525">
            <a:noFill/>
            <a:miter lim="800000"/>
            <a:headEnd/>
            <a:tailEnd/>
          </a:ln>
        </p:spPr>
        <p:txBody>
          <a:bodyPr wrap="none">
            <a:spAutoFit/>
          </a:bodyPr>
          <a:lstStyle/>
          <a:p>
            <a:pPr algn="ctr">
              <a:lnSpc>
                <a:spcPct val="90000"/>
              </a:lnSpc>
              <a:spcBef>
                <a:spcPct val="50000"/>
              </a:spcBef>
            </a:pPr>
            <a:r>
              <a:rPr lang="en-GB" sz="900">
                <a:solidFill>
                  <a:schemeClr val="bg1"/>
                </a:solidFill>
              </a:rPr>
              <a:t>Pharmaco-</a:t>
            </a:r>
            <a:br>
              <a:rPr lang="en-GB" sz="900">
                <a:solidFill>
                  <a:schemeClr val="bg1"/>
                </a:solidFill>
              </a:rPr>
            </a:br>
            <a:r>
              <a:rPr lang="en-GB" sz="900">
                <a:solidFill>
                  <a:schemeClr val="bg1"/>
                </a:solidFill>
              </a:rPr>
              <a:t>vigilance</a:t>
            </a:r>
            <a:br>
              <a:rPr lang="en-GB" sz="900">
                <a:solidFill>
                  <a:schemeClr val="bg1"/>
                </a:solidFill>
              </a:rPr>
            </a:br>
            <a:r>
              <a:rPr lang="en-GB" sz="900">
                <a:solidFill>
                  <a:schemeClr val="bg1"/>
                </a:solidFill>
              </a:rPr>
              <a:t>Expert </a:t>
            </a:r>
            <a:br>
              <a:rPr lang="en-GB" sz="900">
                <a:solidFill>
                  <a:schemeClr val="bg1"/>
                </a:solidFill>
              </a:rPr>
            </a:br>
            <a:r>
              <a:rPr lang="en-GB" sz="900">
                <a:solidFill>
                  <a:schemeClr val="bg1"/>
                </a:solidFill>
              </a:rPr>
              <a:t>Group</a:t>
            </a:r>
          </a:p>
        </p:txBody>
      </p:sp>
      <p:sp>
        <p:nvSpPr>
          <p:cNvPr id="12341" name="Text Box 62"/>
          <p:cNvSpPr txBox="1">
            <a:spLocks noChangeArrowheads="1"/>
          </p:cNvSpPr>
          <p:nvPr/>
        </p:nvSpPr>
        <p:spPr bwMode="auto">
          <a:xfrm>
            <a:off x="1335088" y="1177925"/>
            <a:ext cx="6400800" cy="669414"/>
          </a:xfrm>
          <a:prstGeom prst="rect">
            <a:avLst/>
          </a:prstGeom>
          <a:noFill/>
          <a:ln w="25400">
            <a:noFill/>
            <a:miter lim="800000"/>
            <a:headEnd/>
            <a:tailEnd/>
          </a:ln>
        </p:spPr>
        <p:txBody>
          <a:bodyPr>
            <a:spAutoFit/>
          </a:bodyPr>
          <a:lstStyle/>
          <a:p>
            <a:pPr>
              <a:spcBef>
                <a:spcPct val="50000"/>
              </a:spcBef>
            </a:pPr>
            <a:r>
              <a:rPr lang="mk-MK" sz="1500" b="1" dirty="0" smtClean="0">
                <a:solidFill>
                  <a:srgbClr val="17286F"/>
                </a:solidFill>
              </a:rPr>
              <a:t>Пример на централизирана постапка на одобрување на вакцина</a:t>
            </a:r>
            <a:endParaRPr lang="fr-FR" sz="1500" b="1" dirty="0">
              <a:solidFill>
                <a:srgbClr val="17286F"/>
              </a:solidFill>
            </a:endParaRPr>
          </a:p>
          <a:p>
            <a:pPr>
              <a:spcBef>
                <a:spcPct val="50000"/>
              </a:spcBef>
            </a:pPr>
            <a:endParaRPr lang="fr-FR" sz="1500" b="1" dirty="0">
              <a:solidFill>
                <a:srgbClr val="17286F"/>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Line 3"/>
          <p:cNvSpPr>
            <a:spLocks noChangeShapeType="1"/>
          </p:cNvSpPr>
          <p:nvPr/>
        </p:nvSpPr>
        <p:spPr bwMode="auto">
          <a:xfrm>
            <a:off x="1285875" y="312738"/>
            <a:ext cx="0" cy="965200"/>
          </a:xfrm>
          <a:prstGeom prst="line">
            <a:avLst/>
          </a:prstGeom>
          <a:noFill/>
          <a:ln w="6350">
            <a:solidFill>
              <a:schemeClr val="tx1"/>
            </a:solidFill>
            <a:round/>
            <a:headEnd/>
            <a:tailEnd/>
          </a:ln>
        </p:spPr>
        <p:txBody>
          <a:bodyPr wrap="none" anchor="ctr"/>
          <a:lstStyle/>
          <a:p>
            <a:endParaRPr lang="mk-MK"/>
          </a:p>
        </p:txBody>
      </p:sp>
      <p:sp>
        <p:nvSpPr>
          <p:cNvPr id="13317" name="AutoShape 4"/>
          <p:cNvSpPr>
            <a:spLocks noChangeArrowheads="1"/>
          </p:cNvSpPr>
          <p:nvPr/>
        </p:nvSpPr>
        <p:spPr bwMode="auto">
          <a:xfrm rot="-2940000">
            <a:off x="-202406" y="3840956"/>
            <a:ext cx="6521450" cy="198438"/>
          </a:xfrm>
          <a:prstGeom prst="rightArrow">
            <a:avLst>
              <a:gd name="adj1" fmla="val 100000"/>
              <a:gd name="adj2" fmla="val 290146"/>
            </a:avLst>
          </a:prstGeom>
          <a:solidFill>
            <a:srgbClr val="BDBDBD"/>
          </a:solidFill>
          <a:ln w="9525">
            <a:noFill/>
            <a:miter lim="800000"/>
            <a:headEnd/>
            <a:tailEnd/>
          </a:ln>
        </p:spPr>
        <p:txBody>
          <a:bodyPr anchor="ctr">
            <a:spAutoFit/>
          </a:bodyPr>
          <a:lstStyle/>
          <a:p>
            <a:endParaRPr lang="en-US"/>
          </a:p>
        </p:txBody>
      </p:sp>
      <p:sp>
        <p:nvSpPr>
          <p:cNvPr id="13318" name="Text Box 5"/>
          <p:cNvSpPr txBox="1">
            <a:spLocks noChangeArrowheads="1"/>
          </p:cNvSpPr>
          <p:nvPr/>
        </p:nvSpPr>
        <p:spPr bwMode="auto">
          <a:xfrm>
            <a:off x="6688138" y="2097088"/>
            <a:ext cx="2276475" cy="2634567"/>
          </a:xfrm>
          <a:prstGeom prst="rect">
            <a:avLst/>
          </a:prstGeom>
          <a:noFill/>
          <a:ln w="9525">
            <a:noFill/>
            <a:miter lim="800000"/>
            <a:headEnd/>
            <a:tailEnd/>
          </a:ln>
        </p:spPr>
        <p:txBody>
          <a:bodyPr>
            <a:spAutoFit/>
          </a:bodyPr>
          <a:lstStyle/>
          <a:p>
            <a:pPr marL="187325" indent="-187325" eaLnBrk="1" hangingPunct="1">
              <a:spcBef>
                <a:spcPct val="40000"/>
              </a:spcBef>
              <a:buClr>
                <a:schemeClr val="tx1"/>
              </a:buClr>
              <a:buFont typeface="Wingdings" pitchFamily="2" charset="2"/>
              <a:buBlip>
                <a:blip r:embed="rId3"/>
              </a:buBlip>
            </a:pPr>
            <a:r>
              <a:rPr lang="en-GB" sz="1400" dirty="0">
                <a:solidFill>
                  <a:srgbClr val="17286F"/>
                </a:solidFill>
              </a:rPr>
              <a:t>70% </a:t>
            </a:r>
            <a:r>
              <a:rPr lang="mk-MK" sz="1400" dirty="0" smtClean="0">
                <a:solidFill>
                  <a:srgbClr val="17286F"/>
                </a:solidFill>
              </a:rPr>
              <a:t>од времето на производство се троши на контрола на квалитетот</a:t>
            </a:r>
            <a:r>
              <a:rPr lang="en-GB" sz="1400" dirty="0" smtClean="0">
                <a:solidFill>
                  <a:srgbClr val="17286F"/>
                </a:solidFill>
              </a:rPr>
              <a:t> </a:t>
            </a:r>
            <a:r>
              <a:rPr lang="en-GB" sz="1400" baseline="30000" dirty="0">
                <a:solidFill>
                  <a:srgbClr val="17286F"/>
                </a:solidFill>
              </a:rPr>
              <a:t>(2)</a:t>
            </a:r>
          </a:p>
          <a:p>
            <a:pPr marL="187325" indent="-187325" eaLnBrk="1" hangingPunct="1">
              <a:spcBef>
                <a:spcPct val="40000"/>
              </a:spcBef>
              <a:buClr>
                <a:schemeClr val="tx1"/>
              </a:buClr>
              <a:buFont typeface="Wingdings" pitchFamily="2" charset="2"/>
              <a:buBlip>
                <a:blip r:embed="rId3"/>
              </a:buBlip>
            </a:pPr>
            <a:r>
              <a:rPr lang="en-GB" sz="1400" dirty="0">
                <a:solidFill>
                  <a:srgbClr val="17286F"/>
                </a:solidFill>
              </a:rPr>
              <a:t>1 </a:t>
            </a:r>
            <a:r>
              <a:rPr lang="mk-MK" sz="1400" dirty="0" smtClean="0">
                <a:solidFill>
                  <a:srgbClr val="17286F"/>
                </a:solidFill>
              </a:rPr>
              <a:t>на</a:t>
            </a:r>
            <a:r>
              <a:rPr lang="en-GB" sz="1400" dirty="0" smtClean="0">
                <a:solidFill>
                  <a:srgbClr val="17286F"/>
                </a:solidFill>
              </a:rPr>
              <a:t> </a:t>
            </a:r>
            <a:r>
              <a:rPr lang="en-GB" sz="1400" dirty="0">
                <a:solidFill>
                  <a:srgbClr val="17286F"/>
                </a:solidFill>
              </a:rPr>
              <a:t>4 </a:t>
            </a:r>
            <a:r>
              <a:rPr lang="mk-MK" sz="1400" dirty="0" smtClean="0">
                <a:solidFill>
                  <a:srgbClr val="17286F"/>
                </a:solidFill>
              </a:rPr>
              <a:t>вработени во производство се бави со контрола на квалитет</a:t>
            </a:r>
            <a:r>
              <a:rPr lang="en-GB" sz="1400" dirty="0" smtClean="0">
                <a:solidFill>
                  <a:srgbClr val="17286F"/>
                </a:solidFill>
              </a:rPr>
              <a:t> </a:t>
            </a:r>
            <a:r>
              <a:rPr lang="en-GB" sz="1400" baseline="30000" dirty="0">
                <a:solidFill>
                  <a:srgbClr val="17286F"/>
                </a:solidFill>
              </a:rPr>
              <a:t>(3)</a:t>
            </a:r>
          </a:p>
          <a:p>
            <a:pPr marL="187325" indent="-187325" eaLnBrk="1" hangingPunct="1">
              <a:spcBef>
                <a:spcPct val="40000"/>
              </a:spcBef>
              <a:buClr>
                <a:schemeClr val="tx1"/>
              </a:buClr>
              <a:buFont typeface="Wingdings" pitchFamily="2" charset="2"/>
              <a:buBlip>
                <a:blip r:embed="rId3"/>
              </a:buBlip>
            </a:pPr>
            <a:r>
              <a:rPr lang="mk-MK" sz="1400" dirty="0" smtClean="0">
                <a:solidFill>
                  <a:srgbClr val="17286F"/>
                </a:solidFill>
              </a:rPr>
              <a:t>Пред пуштање на серија во промет авторитетите ја тестираат секоја серија </a:t>
            </a:r>
            <a:r>
              <a:rPr lang="en-GB" sz="1400" baseline="30000" dirty="0" smtClean="0">
                <a:solidFill>
                  <a:srgbClr val="17286F"/>
                </a:solidFill>
              </a:rPr>
              <a:t>(</a:t>
            </a:r>
            <a:r>
              <a:rPr lang="en-GB" sz="1400" baseline="30000" dirty="0">
                <a:solidFill>
                  <a:srgbClr val="17286F"/>
                </a:solidFill>
              </a:rPr>
              <a:t>1)</a:t>
            </a:r>
          </a:p>
        </p:txBody>
      </p:sp>
      <p:sp>
        <p:nvSpPr>
          <p:cNvPr id="13319" name="Text Box 6"/>
          <p:cNvSpPr txBox="1">
            <a:spLocks noChangeArrowheads="1"/>
          </p:cNvSpPr>
          <p:nvPr/>
        </p:nvSpPr>
        <p:spPr bwMode="auto">
          <a:xfrm>
            <a:off x="355600" y="1914525"/>
            <a:ext cx="1881188" cy="403225"/>
          </a:xfrm>
          <a:prstGeom prst="rect">
            <a:avLst/>
          </a:prstGeom>
          <a:noFill/>
          <a:ln w="25400">
            <a:noFill/>
            <a:miter lim="800000"/>
            <a:headEnd/>
            <a:tailEnd/>
          </a:ln>
        </p:spPr>
        <p:txBody>
          <a:bodyPr lIns="0" tIns="0" rIns="0" bIns="0">
            <a:spAutoFit/>
          </a:bodyPr>
          <a:lstStyle/>
          <a:p>
            <a:pPr>
              <a:lnSpc>
                <a:spcPct val="95000"/>
              </a:lnSpc>
              <a:spcBef>
                <a:spcPct val="50000"/>
              </a:spcBef>
            </a:pPr>
            <a:r>
              <a:rPr lang="en-GB" sz="1400">
                <a:solidFill>
                  <a:srgbClr val="17286F"/>
                </a:solidFill>
              </a:rPr>
              <a:t>Vaccines are produced</a:t>
            </a:r>
            <a:br>
              <a:rPr lang="en-GB" sz="1400">
                <a:solidFill>
                  <a:srgbClr val="17286F"/>
                </a:solidFill>
              </a:rPr>
            </a:br>
            <a:r>
              <a:rPr lang="en-GB" sz="1400">
                <a:solidFill>
                  <a:srgbClr val="17286F"/>
                </a:solidFill>
              </a:rPr>
              <a:t>in batches</a:t>
            </a:r>
          </a:p>
        </p:txBody>
      </p:sp>
      <p:sp>
        <p:nvSpPr>
          <p:cNvPr id="13320" name="Rectangle 7"/>
          <p:cNvSpPr>
            <a:spLocks noGrp="1" noChangeArrowheads="1"/>
          </p:cNvSpPr>
          <p:nvPr>
            <p:ph type="title"/>
          </p:nvPr>
        </p:nvSpPr>
        <p:spPr>
          <a:xfrm>
            <a:off x="1350963" y="481013"/>
            <a:ext cx="6715125" cy="555625"/>
          </a:xfrm>
          <a:noFill/>
        </p:spPr>
        <p:txBody>
          <a:bodyPr>
            <a:normAutofit fontScale="90000"/>
          </a:bodyPr>
          <a:lstStyle/>
          <a:p>
            <a:r>
              <a:rPr lang="mk-MK" sz="2400" dirty="0" smtClean="0"/>
              <a:t>Строга контрола на квалитет во процесот на производство и пуштање на серија во промет</a:t>
            </a:r>
            <a:endParaRPr lang="en-GB" sz="2400" dirty="0" smtClean="0">
              <a:solidFill>
                <a:srgbClr val="FF0000"/>
              </a:solidFill>
            </a:endParaRPr>
          </a:p>
        </p:txBody>
      </p:sp>
      <p:sp>
        <p:nvSpPr>
          <p:cNvPr id="13321" name="AutoShape 8"/>
          <p:cNvSpPr>
            <a:spLocks noChangeArrowheads="1"/>
          </p:cNvSpPr>
          <p:nvPr/>
        </p:nvSpPr>
        <p:spPr bwMode="auto">
          <a:xfrm>
            <a:off x="1381125" y="5791200"/>
            <a:ext cx="1979613" cy="482600"/>
          </a:xfrm>
          <a:prstGeom prst="parallelogram">
            <a:avLst>
              <a:gd name="adj" fmla="val 84527"/>
            </a:avLst>
          </a:prstGeom>
          <a:solidFill>
            <a:srgbClr val="8475C1"/>
          </a:solidFill>
          <a:ln w="25400">
            <a:noFill/>
            <a:miter lim="800000"/>
            <a:headEnd/>
            <a:tailEnd/>
          </a:ln>
        </p:spPr>
        <p:txBody>
          <a:bodyPr wrap="none" anchor="ctr"/>
          <a:lstStyle/>
          <a:p>
            <a:pPr algn="ctr">
              <a:spcBef>
                <a:spcPct val="50000"/>
              </a:spcBef>
            </a:pPr>
            <a:r>
              <a:rPr lang="en-GB" sz="1300" b="1">
                <a:solidFill>
                  <a:schemeClr val="bg1"/>
                </a:solidFill>
              </a:rPr>
              <a:t>Cultures</a:t>
            </a:r>
            <a:br>
              <a:rPr lang="en-GB" sz="1300" b="1">
                <a:solidFill>
                  <a:schemeClr val="bg1"/>
                </a:solidFill>
              </a:rPr>
            </a:br>
            <a:r>
              <a:rPr lang="en-GB" sz="1300" b="1">
                <a:solidFill>
                  <a:schemeClr val="bg1"/>
                </a:solidFill>
              </a:rPr>
              <a:t>of seeds</a:t>
            </a:r>
            <a:endParaRPr lang="fr-FR"/>
          </a:p>
        </p:txBody>
      </p:sp>
      <p:sp>
        <p:nvSpPr>
          <p:cNvPr id="13322" name="AutoShape 9"/>
          <p:cNvSpPr>
            <a:spLocks noChangeArrowheads="1"/>
          </p:cNvSpPr>
          <p:nvPr/>
        </p:nvSpPr>
        <p:spPr bwMode="auto">
          <a:xfrm>
            <a:off x="2019300" y="5276850"/>
            <a:ext cx="1800225" cy="271463"/>
          </a:xfrm>
          <a:prstGeom prst="parallelogram">
            <a:avLst>
              <a:gd name="adj" fmla="val 81636"/>
            </a:avLst>
          </a:prstGeom>
          <a:solidFill>
            <a:srgbClr val="8475C1"/>
          </a:solidFill>
          <a:ln w="25400">
            <a:noFill/>
            <a:miter lim="800000"/>
            <a:headEnd/>
            <a:tailEnd/>
          </a:ln>
        </p:spPr>
        <p:txBody>
          <a:bodyPr wrap="none" anchor="ctr"/>
          <a:lstStyle/>
          <a:p>
            <a:pPr algn="ctr">
              <a:spcBef>
                <a:spcPct val="50000"/>
              </a:spcBef>
            </a:pPr>
            <a:r>
              <a:rPr lang="en-GB" sz="1300" b="1">
                <a:solidFill>
                  <a:schemeClr val="bg1"/>
                </a:solidFill>
              </a:rPr>
              <a:t>Harvests</a:t>
            </a:r>
          </a:p>
        </p:txBody>
      </p:sp>
      <p:sp>
        <p:nvSpPr>
          <p:cNvPr id="13323" name="AutoShape 10"/>
          <p:cNvSpPr>
            <a:spLocks noChangeArrowheads="1"/>
          </p:cNvSpPr>
          <p:nvPr/>
        </p:nvSpPr>
        <p:spPr bwMode="auto">
          <a:xfrm>
            <a:off x="2462213" y="4764088"/>
            <a:ext cx="1800225" cy="271462"/>
          </a:xfrm>
          <a:prstGeom prst="parallelogram">
            <a:avLst>
              <a:gd name="adj" fmla="val 81636"/>
            </a:avLst>
          </a:prstGeom>
          <a:solidFill>
            <a:srgbClr val="8475C1"/>
          </a:solidFill>
          <a:ln w="25400">
            <a:noFill/>
            <a:miter lim="800000"/>
            <a:headEnd/>
            <a:tailEnd/>
          </a:ln>
        </p:spPr>
        <p:txBody>
          <a:bodyPr wrap="none" anchor="ctr"/>
          <a:lstStyle/>
          <a:p>
            <a:pPr algn="ctr">
              <a:spcBef>
                <a:spcPct val="50000"/>
              </a:spcBef>
            </a:pPr>
            <a:r>
              <a:rPr lang="en-GB" sz="1300" b="1">
                <a:solidFill>
                  <a:schemeClr val="bg1"/>
                </a:solidFill>
              </a:rPr>
              <a:t>Purifications</a:t>
            </a:r>
          </a:p>
        </p:txBody>
      </p:sp>
      <p:sp>
        <p:nvSpPr>
          <p:cNvPr id="13324" name="AutoShape 11"/>
          <p:cNvSpPr>
            <a:spLocks noChangeArrowheads="1"/>
          </p:cNvSpPr>
          <p:nvPr/>
        </p:nvSpPr>
        <p:spPr bwMode="auto">
          <a:xfrm>
            <a:off x="2928938" y="4249738"/>
            <a:ext cx="1800225" cy="271462"/>
          </a:xfrm>
          <a:prstGeom prst="parallelogram">
            <a:avLst>
              <a:gd name="adj" fmla="val 81636"/>
            </a:avLst>
          </a:prstGeom>
          <a:solidFill>
            <a:srgbClr val="8475C1"/>
          </a:solidFill>
          <a:ln w="25400">
            <a:noFill/>
            <a:miter lim="800000"/>
            <a:headEnd/>
            <a:tailEnd/>
          </a:ln>
        </p:spPr>
        <p:txBody>
          <a:bodyPr wrap="none" anchor="ctr"/>
          <a:lstStyle/>
          <a:p>
            <a:pPr algn="ctr">
              <a:spcBef>
                <a:spcPct val="50000"/>
              </a:spcBef>
            </a:pPr>
            <a:r>
              <a:rPr lang="en-GB" sz="1300" b="1">
                <a:solidFill>
                  <a:schemeClr val="bg1"/>
                </a:solidFill>
              </a:rPr>
              <a:t>Inactivation</a:t>
            </a:r>
          </a:p>
        </p:txBody>
      </p:sp>
      <p:sp>
        <p:nvSpPr>
          <p:cNvPr id="13325" name="AutoShape 12"/>
          <p:cNvSpPr>
            <a:spLocks noChangeArrowheads="1"/>
          </p:cNvSpPr>
          <p:nvPr/>
        </p:nvSpPr>
        <p:spPr bwMode="auto">
          <a:xfrm>
            <a:off x="3382963" y="3736975"/>
            <a:ext cx="1800225" cy="271463"/>
          </a:xfrm>
          <a:prstGeom prst="parallelogram">
            <a:avLst>
              <a:gd name="adj" fmla="val 81636"/>
            </a:avLst>
          </a:prstGeom>
          <a:solidFill>
            <a:srgbClr val="8475C1"/>
          </a:solidFill>
          <a:ln w="25400">
            <a:noFill/>
            <a:miter lim="800000"/>
            <a:headEnd/>
            <a:tailEnd/>
          </a:ln>
        </p:spPr>
        <p:txBody>
          <a:bodyPr wrap="none" anchor="ctr"/>
          <a:lstStyle/>
          <a:p>
            <a:pPr algn="ctr">
              <a:spcBef>
                <a:spcPct val="50000"/>
              </a:spcBef>
            </a:pPr>
            <a:r>
              <a:rPr lang="en-GB" sz="1300" b="1">
                <a:solidFill>
                  <a:schemeClr val="bg1"/>
                </a:solidFill>
              </a:rPr>
              <a:t>Formulation</a:t>
            </a:r>
          </a:p>
        </p:txBody>
      </p:sp>
      <p:sp>
        <p:nvSpPr>
          <p:cNvPr id="13326" name="AutoShape 13"/>
          <p:cNvSpPr>
            <a:spLocks noChangeArrowheads="1"/>
          </p:cNvSpPr>
          <p:nvPr/>
        </p:nvSpPr>
        <p:spPr bwMode="auto">
          <a:xfrm>
            <a:off x="3840163" y="3224213"/>
            <a:ext cx="1800225" cy="271462"/>
          </a:xfrm>
          <a:prstGeom prst="parallelogram">
            <a:avLst>
              <a:gd name="adj" fmla="val 81636"/>
            </a:avLst>
          </a:prstGeom>
          <a:solidFill>
            <a:srgbClr val="8475C1"/>
          </a:solidFill>
          <a:ln w="25400">
            <a:noFill/>
            <a:miter lim="800000"/>
            <a:headEnd/>
            <a:tailEnd/>
          </a:ln>
        </p:spPr>
        <p:txBody>
          <a:bodyPr wrap="none" anchor="ctr"/>
          <a:lstStyle/>
          <a:p>
            <a:pPr algn="ctr">
              <a:spcBef>
                <a:spcPct val="50000"/>
              </a:spcBef>
            </a:pPr>
            <a:r>
              <a:rPr lang="en-GB" sz="1300" b="1">
                <a:solidFill>
                  <a:schemeClr val="bg1"/>
                </a:solidFill>
              </a:rPr>
              <a:t>Filling</a:t>
            </a:r>
          </a:p>
        </p:txBody>
      </p:sp>
      <p:sp>
        <p:nvSpPr>
          <p:cNvPr id="13327" name="AutoShape 14"/>
          <p:cNvSpPr>
            <a:spLocks noChangeArrowheads="1"/>
          </p:cNvSpPr>
          <p:nvPr/>
        </p:nvSpPr>
        <p:spPr bwMode="auto">
          <a:xfrm>
            <a:off x="4295775" y="2709863"/>
            <a:ext cx="1800225" cy="271462"/>
          </a:xfrm>
          <a:prstGeom prst="parallelogram">
            <a:avLst>
              <a:gd name="adj" fmla="val 81636"/>
            </a:avLst>
          </a:prstGeom>
          <a:solidFill>
            <a:srgbClr val="8475C1"/>
          </a:solidFill>
          <a:ln w="25400">
            <a:noFill/>
            <a:miter lim="800000"/>
            <a:headEnd/>
            <a:tailEnd/>
          </a:ln>
        </p:spPr>
        <p:txBody>
          <a:bodyPr wrap="none" anchor="ctr"/>
          <a:lstStyle/>
          <a:p>
            <a:pPr algn="ctr">
              <a:spcBef>
                <a:spcPct val="50000"/>
              </a:spcBef>
            </a:pPr>
            <a:r>
              <a:rPr lang="en-GB" sz="1300" b="1">
                <a:solidFill>
                  <a:schemeClr val="bg1"/>
                </a:solidFill>
              </a:rPr>
              <a:t>Packaging</a:t>
            </a:r>
          </a:p>
        </p:txBody>
      </p:sp>
      <p:sp>
        <p:nvSpPr>
          <p:cNvPr id="13328" name="AutoShape 15"/>
          <p:cNvSpPr>
            <a:spLocks noChangeArrowheads="1"/>
          </p:cNvSpPr>
          <p:nvPr/>
        </p:nvSpPr>
        <p:spPr bwMode="auto">
          <a:xfrm>
            <a:off x="4749800" y="2197100"/>
            <a:ext cx="1800225" cy="271463"/>
          </a:xfrm>
          <a:prstGeom prst="parallelogram">
            <a:avLst>
              <a:gd name="adj" fmla="val 81636"/>
            </a:avLst>
          </a:prstGeom>
          <a:solidFill>
            <a:srgbClr val="8475C1"/>
          </a:solidFill>
          <a:ln w="25400">
            <a:noFill/>
            <a:miter lim="800000"/>
            <a:headEnd/>
            <a:tailEnd/>
          </a:ln>
        </p:spPr>
        <p:txBody>
          <a:bodyPr wrap="none" anchor="ctr"/>
          <a:lstStyle/>
          <a:p>
            <a:pPr algn="ctr">
              <a:spcBef>
                <a:spcPct val="50000"/>
              </a:spcBef>
            </a:pPr>
            <a:r>
              <a:rPr lang="en-GB" sz="1300" b="1">
                <a:solidFill>
                  <a:schemeClr val="bg1"/>
                </a:solidFill>
              </a:rPr>
              <a:t>Batch release</a:t>
            </a:r>
          </a:p>
        </p:txBody>
      </p:sp>
      <p:sp>
        <p:nvSpPr>
          <p:cNvPr id="13329" name="AutoShape 16"/>
          <p:cNvSpPr>
            <a:spLocks noChangeArrowheads="1"/>
          </p:cNvSpPr>
          <p:nvPr/>
        </p:nvSpPr>
        <p:spPr bwMode="auto">
          <a:xfrm>
            <a:off x="5154613" y="1690688"/>
            <a:ext cx="1800225" cy="271462"/>
          </a:xfrm>
          <a:prstGeom prst="parallelogram">
            <a:avLst>
              <a:gd name="adj" fmla="val 81636"/>
            </a:avLst>
          </a:prstGeom>
          <a:solidFill>
            <a:srgbClr val="C5E1F5"/>
          </a:solidFill>
          <a:ln w="25400">
            <a:noFill/>
            <a:miter lim="800000"/>
            <a:headEnd/>
            <a:tailEnd/>
          </a:ln>
        </p:spPr>
        <p:txBody>
          <a:bodyPr wrap="none" anchor="ctr"/>
          <a:lstStyle/>
          <a:p>
            <a:pPr algn="ctr">
              <a:spcBef>
                <a:spcPct val="50000"/>
              </a:spcBef>
            </a:pPr>
            <a:r>
              <a:rPr lang="mk-MK" sz="1300" b="1" dirty="0" smtClean="0">
                <a:solidFill>
                  <a:srgbClr val="17286F"/>
                </a:solidFill>
              </a:rPr>
              <a:t>Дистрибуција</a:t>
            </a:r>
            <a:endParaRPr lang="en-GB" sz="1300" b="1" dirty="0">
              <a:solidFill>
                <a:srgbClr val="17286F"/>
              </a:solidFill>
            </a:endParaRPr>
          </a:p>
        </p:txBody>
      </p:sp>
      <p:pic>
        <p:nvPicPr>
          <p:cNvPr id="13331" name="Picture 18" descr="stamp02"/>
          <p:cNvPicPr>
            <a:picLocks noChangeAspect="1" noChangeArrowheads="1"/>
          </p:cNvPicPr>
          <p:nvPr/>
        </p:nvPicPr>
        <p:blipFill>
          <a:blip r:embed="rId4" cstate="print"/>
          <a:srcRect/>
          <a:stretch>
            <a:fillRect/>
          </a:stretch>
        </p:blipFill>
        <p:spPr bwMode="auto">
          <a:xfrm>
            <a:off x="323850" y="5781675"/>
            <a:ext cx="644525" cy="200025"/>
          </a:xfrm>
          <a:prstGeom prst="rect">
            <a:avLst/>
          </a:prstGeom>
          <a:noFill/>
          <a:ln w="9525">
            <a:noFill/>
            <a:miter lim="800000"/>
            <a:headEnd/>
            <a:tailEnd/>
          </a:ln>
        </p:spPr>
      </p:pic>
      <p:sp>
        <p:nvSpPr>
          <p:cNvPr id="13332" name="Line 19"/>
          <p:cNvSpPr>
            <a:spLocks noChangeShapeType="1"/>
          </p:cNvSpPr>
          <p:nvPr/>
        </p:nvSpPr>
        <p:spPr bwMode="auto">
          <a:xfrm flipH="1">
            <a:off x="1011238" y="5794375"/>
            <a:ext cx="2339975" cy="0"/>
          </a:xfrm>
          <a:prstGeom prst="line">
            <a:avLst/>
          </a:prstGeom>
          <a:noFill/>
          <a:ln w="12700">
            <a:solidFill>
              <a:srgbClr val="DA0034"/>
            </a:solidFill>
            <a:round/>
            <a:headEnd/>
            <a:tailEnd/>
          </a:ln>
        </p:spPr>
        <p:txBody>
          <a:bodyPr wrap="none" anchor="ctr"/>
          <a:lstStyle/>
          <a:p>
            <a:endParaRPr lang="mk-MK"/>
          </a:p>
        </p:txBody>
      </p:sp>
      <p:pic>
        <p:nvPicPr>
          <p:cNvPr id="13333" name="Picture 20" descr="stamp02"/>
          <p:cNvPicPr>
            <a:picLocks noChangeAspect="1" noChangeArrowheads="1"/>
          </p:cNvPicPr>
          <p:nvPr/>
        </p:nvPicPr>
        <p:blipFill>
          <a:blip r:embed="rId4" cstate="print"/>
          <a:srcRect/>
          <a:stretch>
            <a:fillRect/>
          </a:stretch>
        </p:blipFill>
        <p:spPr bwMode="auto">
          <a:xfrm>
            <a:off x="730250" y="5265738"/>
            <a:ext cx="644525" cy="200025"/>
          </a:xfrm>
          <a:prstGeom prst="rect">
            <a:avLst/>
          </a:prstGeom>
          <a:noFill/>
          <a:ln w="9525">
            <a:noFill/>
            <a:miter lim="800000"/>
            <a:headEnd/>
            <a:tailEnd/>
          </a:ln>
        </p:spPr>
      </p:pic>
      <p:sp>
        <p:nvSpPr>
          <p:cNvPr id="13334" name="Line 21"/>
          <p:cNvSpPr>
            <a:spLocks noChangeShapeType="1"/>
          </p:cNvSpPr>
          <p:nvPr/>
        </p:nvSpPr>
        <p:spPr bwMode="auto">
          <a:xfrm flipH="1">
            <a:off x="1417638" y="5278438"/>
            <a:ext cx="2398712" cy="0"/>
          </a:xfrm>
          <a:prstGeom prst="line">
            <a:avLst/>
          </a:prstGeom>
          <a:noFill/>
          <a:ln w="12700">
            <a:solidFill>
              <a:srgbClr val="DA0034"/>
            </a:solidFill>
            <a:round/>
            <a:headEnd/>
            <a:tailEnd/>
          </a:ln>
        </p:spPr>
        <p:txBody>
          <a:bodyPr wrap="none" anchor="ctr"/>
          <a:lstStyle/>
          <a:p>
            <a:endParaRPr lang="mk-MK"/>
          </a:p>
        </p:txBody>
      </p:sp>
      <p:pic>
        <p:nvPicPr>
          <p:cNvPr id="13335" name="Picture 22" descr="stamp02"/>
          <p:cNvPicPr>
            <a:picLocks noChangeAspect="1" noChangeArrowheads="1"/>
          </p:cNvPicPr>
          <p:nvPr/>
        </p:nvPicPr>
        <p:blipFill>
          <a:blip r:embed="rId4" cstate="print"/>
          <a:srcRect/>
          <a:stretch>
            <a:fillRect/>
          </a:stretch>
        </p:blipFill>
        <p:spPr bwMode="auto">
          <a:xfrm>
            <a:off x="1206500" y="4749800"/>
            <a:ext cx="644525" cy="200025"/>
          </a:xfrm>
          <a:prstGeom prst="rect">
            <a:avLst/>
          </a:prstGeom>
          <a:noFill/>
          <a:ln w="9525">
            <a:noFill/>
            <a:miter lim="800000"/>
            <a:headEnd/>
            <a:tailEnd/>
          </a:ln>
        </p:spPr>
      </p:pic>
      <p:sp>
        <p:nvSpPr>
          <p:cNvPr id="13336" name="Line 23"/>
          <p:cNvSpPr>
            <a:spLocks noChangeShapeType="1"/>
          </p:cNvSpPr>
          <p:nvPr/>
        </p:nvSpPr>
        <p:spPr bwMode="auto">
          <a:xfrm flipH="1">
            <a:off x="1893888" y="4754563"/>
            <a:ext cx="2374900" cy="0"/>
          </a:xfrm>
          <a:prstGeom prst="line">
            <a:avLst/>
          </a:prstGeom>
          <a:noFill/>
          <a:ln w="12700">
            <a:solidFill>
              <a:srgbClr val="DA0034"/>
            </a:solidFill>
            <a:round/>
            <a:headEnd/>
            <a:tailEnd/>
          </a:ln>
        </p:spPr>
        <p:txBody>
          <a:bodyPr wrap="none" anchor="ctr"/>
          <a:lstStyle/>
          <a:p>
            <a:endParaRPr lang="mk-MK"/>
          </a:p>
        </p:txBody>
      </p:sp>
      <p:pic>
        <p:nvPicPr>
          <p:cNvPr id="13337" name="Picture 24" descr="stamp02"/>
          <p:cNvPicPr>
            <a:picLocks noChangeAspect="1" noChangeArrowheads="1"/>
          </p:cNvPicPr>
          <p:nvPr/>
        </p:nvPicPr>
        <p:blipFill>
          <a:blip r:embed="rId4" cstate="print"/>
          <a:srcRect/>
          <a:stretch>
            <a:fillRect/>
          </a:stretch>
        </p:blipFill>
        <p:spPr bwMode="auto">
          <a:xfrm>
            <a:off x="1665288" y="4237038"/>
            <a:ext cx="644525" cy="200025"/>
          </a:xfrm>
          <a:prstGeom prst="rect">
            <a:avLst/>
          </a:prstGeom>
          <a:noFill/>
          <a:ln w="9525">
            <a:noFill/>
            <a:miter lim="800000"/>
            <a:headEnd/>
            <a:tailEnd/>
          </a:ln>
        </p:spPr>
      </p:pic>
      <p:sp>
        <p:nvSpPr>
          <p:cNvPr id="13338" name="Line 25"/>
          <p:cNvSpPr>
            <a:spLocks noChangeShapeType="1"/>
          </p:cNvSpPr>
          <p:nvPr/>
        </p:nvSpPr>
        <p:spPr bwMode="auto">
          <a:xfrm flipH="1">
            <a:off x="2352675" y="4241800"/>
            <a:ext cx="2374900" cy="0"/>
          </a:xfrm>
          <a:prstGeom prst="line">
            <a:avLst/>
          </a:prstGeom>
          <a:noFill/>
          <a:ln w="12700">
            <a:solidFill>
              <a:srgbClr val="DA0034"/>
            </a:solidFill>
            <a:round/>
            <a:headEnd/>
            <a:tailEnd/>
          </a:ln>
        </p:spPr>
        <p:txBody>
          <a:bodyPr wrap="none" anchor="ctr"/>
          <a:lstStyle/>
          <a:p>
            <a:endParaRPr lang="mk-MK"/>
          </a:p>
        </p:txBody>
      </p:sp>
      <p:pic>
        <p:nvPicPr>
          <p:cNvPr id="13339" name="Picture 26" descr="stamp02"/>
          <p:cNvPicPr>
            <a:picLocks noChangeAspect="1" noChangeArrowheads="1"/>
          </p:cNvPicPr>
          <p:nvPr/>
        </p:nvPicPr>
        <p:blipFill>
          <a:blip r:embed="rId4" cstate="print"/>
          <a:srcRect/>
          <a:stretch>
            <a:fillRect/>
          </a:stretch>
        </p:blipFill>
        <p:spPr bwMode="auto">
          <a:xfrm>
            <a:off x="2097088" y="3725863"/>
            <a:ext cx="644525" cy="200025"/>
          </a:xfrm>
          <a:prstGeom prst="rect">
            <a:avLst/>
          </a:prstGeom>
          <a:noFill/>
          <a:ln w="9525">
            <a:noFill/>
            <a:miter lim="800000"/>
            <a:headEnd/>
            <a:tailEnd/>
          </a:ln>
        </p:spPr>
      </p:pic>
      <p:sp>
        <p:nvSpPr>
          <p:cNvPr id="13340" name="Line 27"/>
          <p:cNvSpPr>
            <a:spLocks noChangeShapeType="1"/>
          </p:cNvSpPr>
          <p:nvPr/>
        </p:nvSpPr>
        <p:spPr bwMode="auto">
          <a:xfrm flipH="1">
            <a:off x="2784475" y="3730625"/>
            <a:ext cx="2395538" cy="0"/>
          </a:xfrm>
          <a:prstGeom prst="line">
            <a:avLst/>
          </a:prstGeom>
          <a:noFill/>
          <a:ln w="12700">
            <a:solidFill>
              <a:srgbClr val="DA0034"/>
            </a:solidFill>
            <a:round/>
            <a:headEnd/>
            <a:tailEnd/>
          </a:ln>
        </p:spPr>
        <p:txBody>
          <a:bodyPr wrap="none" anchor="ctr"/>
          <a:lstStyle/>
          <a:p>
            <a:endParaRPr lang="mk-MK"/>
          </a:p>
        </p:txBody>
      </p:sp>
      <p:pic>
        <p:nvPicPr>
          <p:cNvPr id="13341" name="Picture 28" descr="stamp02"/>
          <p:cNvPicPr>
            <a:picLocks noChangeAspect="1" noChangeArrowheads="1"/>
          </p:cNvPicPr>
          <p:nvPr/>
        </p:nvPicPr>
        <p:blipFill>
          <a:blip r:embed="rId4" cstate="print"/>
          <a:srcRect/>
          <a:stretch>
            <a:fillRect/>
          </a:stretch>
        </p:blipFill>
        <p:spPr bwMode="auto">
          <a:xfrm>
            <a:off x="2560638" y="3214688"/>
            <a:ext cx="644525" cy="200025"/>
          </a:xfrm>
          <a:prstGeom prst="rect">
            <a:avLst/>
          </a:prstGeom>
          <a:noFill/>
          <a:ln w="9525">
            <a:noFill/>
            <a:miter lim="800000"/>
            <a:headEnd/>
            <a:tailEnd/>
          </a:ln>
        </p:spPr>
      </p:pic>
      <p:sp>
        <p:nvSpPr>
          <p:cNvPr id="13342" name="Line 29"/>
          <p:cNvSpPr>
            <a:spLocks noChangeShapeType="1"/>
          </p:cNvSpPr>
          <p:nvPr/>
        </p:nvSpPr>
        <p:spPr bwMode="auto">
          <a:xfrm flipH="1">
            <a:off x="3248025" y="3219450"/>
            <a:ext cx="2390775" cy="0"/>
          </a:xfrm>
          <a:prstGeom prst="line">
            <a:avLst/>
          </a:prstGeom>
          <a:noFill/>
          <a:ln w="12700">
            <a:solidFill>
              <a:srgbClr val="DA0034"/>
            </a:solidFill>
            <a:round/>
            <a:headEnd/>
            <a:tailEnd/>
          </a:ln>
        </p:spPr>
        <p:txBody>
          <a:bodyPr wrap="none" anchor="ctr"/>
          <a:lstStyle/>
          <a:p>
            <a:endParaRPr lang="mk-MK"/>
          </a:p>
        </p:txBody>
      </p:sp>
      <p:pic>
        <p:nvPicPr>
          <p:cNvPr id="13343" name="Picture 30" descr="stamp02"/>
          <p:cNvPicPr>
            <a:picLocks noChangeAspect="1" noChangeArrowheads="1"/>
          </p:cNvPicPr>
          <p:nvPr/>
        </p:nvPicPr>
        <p:blipFill>
          <a:blip r:embed="rId4" cstate="print"/>
          <a:srcRect/>
          <a:stretch>
            <a:fillRect/>
          </a:stretch>
        </p:blipFill>
        <p:spPr bwMode="auto">
          <a:xfrm>
            <a:off x="3003550" y="2697163"/>
            <a:ext cx="644525" cy="200025"/>
          </a:xfrm>
          <a:prstGeom prst="rect">
            <a:avLst/>
          </a:prstGeom>
          <a:noFill/>
          <a:ln w="9525">
            <a:noFill/>
            <a:miter lim="800000"/>
            <a:headEnd/>
            <a:tailEnd/>
          </a:ln>
        </p:spPr>
      </p:pic>
      <p:sp>
        <p:nvSpPr>
          <p:cNvPr id="13344" name="Line 31"/>
          <p:cNvSpPr>
            <a:spLocks noChangeShapeType="1"/>
          </p:cNvSpPr>
          <p:nvPr/>
        </p:nvSpPr>
        <p:spPr bwMode="auto">
          <a:xfrm flipH="1">
            <a:off x="3690938" y="2701925"/>
            <a:ext cx="2403475" cy="0"/>
          </a:xfrm>
          <a:prstGeom prst="line">
            <a:avLst/>
          </a:prstGeom>
          <a:noFill/>
          <a:ln w="12700">
            <a:solidFill>
              <a:srgbClr val="DA0034"/>
            </a:solidFill>
            <a:round/>
            <a:headEnd/>
            <a:tailEnd/>
          </a:ln>
        </p:spPr>
        <p:txBody>
          <a:bodyPr wrap="none" anchor="ctr"/>
          <a:lstStyle/>
          <a:p>
            <a:endParaRPr lang="mk-MK"/>
          </a:p>
        </p:txBody>
      </p:sp>
      <p:sp>
        <p:nvSpPr>
          <p:cNvPr id="13345" name="Line 32"/>
          <p:cNvSpPr>
            <a:spLocks noChangeShapeType="1"/>
          </p:cNvSpPr>
          <p:nvPr/>
        </p:nvSpPr>
        <p:spPr bwMode="auto">
          <a:xfrm flipH="1">
            <a:off x="4138613" y="2193925"/>
            <a:ext cx="2416175" cy="0"/>
          </a:xfrm>
          <a:prstGeom prst="line">
            <a:avLst/>
          </a:prstGeom>
          <a:noFill/>
          <a:ln w="12700">
            <a:solidFill>
              <a:srgbClr val="DA0034"/>
            </a:solidFill>
            <a:round/>
            <a:headEnd/>
            <a:tailEnd/>
          </a:ln>
        </p:spPr>
        <p:txBody>
          <a:bodyPr wrap="none" anchor="ctr"/>
          <a:lstStyle/>
          <a:p>
            <a:endParaRPr lang="mk-MK"/>
          </a:p>
        </p:txBody>
      </p:sp>
      <p:pic>
        <p:nvPicPr>
          <p:cNvPr id="13346" name="Picture 33" descr="Stamps_03"/>
          <p:cNvPicPr>
            <a:picLocks noChangeAspect="1" noChangeArrowheads="1"/>
          </p:cNvPicPr>
          <p:nvPr/>
        </p:nvPicPr>
        <p:blipFill>
          <a:blip r:embed="rId5" cstate="print"/>
          <a:srcRect/>
          <a:stretch>
            <a:fillRect/>
          </a:stretch>
        </p:blipFill>
        <p:spPr bwMode="auto">
          <a:xfrm>
            <a:off x="2627313" y="2133600"/>
            <a:ext cx="1485900" cy="190500"/>
          </a:xfrm>
          <a:prstGeom prst="rect">
            <a:avLst/>
          </a:prstGeom>
          <a:noFill/>
          <a:ln w="9525">
            <a:noFill/>
            <a:miter lim="800000"/>
            <a:headEnd/>
            <a:tailEnd/>
          </a:ln>
        </p:spPr>
      </p:pic>
      <p:sp>
        <p:nvSpPr>
          <p:cNvPr id="13347" name="Text Box 34"/>
          <p:cNvSpPr txBox="1">
            <a:spLocks noChangeArrowheads="1"/>
          </p:cNvSpPr>
          <p:nvPr/>
        </p:nvSpPr>
        <p:spPr bwMode="auto">
          <a:xfrm>
            <a:off x="265113" y="890588"/>
            <a:ext cx="954087" cy="584775"/>
          </a:xfrm>
          <a:prstGeom prst="rect">
            <a:avLst/>
          </a:prstGeom>
          <a:noFill/>
          <a:ln w="9525">
            <a:noFill/>
            <a:miter lim="800000"/>
            <a:headEnd/>
            <a:tailEnd/>
          </a:ln>
        </p:spPr>
        <p:txBody>
          <a:bodyPr>
            <a:spAutoFit/>
          </a:bodyPr>
          <a:lstStyle/>
          <a:p>
            <a:pPr>
              <a:spcBef>
                <a:spcPct val="50000"/>
              </a:spcBef>
            </a:pPr>
            <a:r>
              <a:rPr lang="mk-MK" sz="800" b="1" dirty="0" smtClean="0">
                <a:solidFill>
                  <a:srgbClr val="17286F"/>
                </a:solidFill>
              </a:rPr>
              <a:t>Контрола на квалитет во производствен процес</a:t>
            </a:r>
            <a:endParaRPr lang="en-GB" sz="1400" b="1" dirty="0"/>
          </a:p>
        </p:txBody>
      </p:sp>
      <p:grpSp>
        <p:nvGrpSpPr>
          <p:cNvPr id="2" name="Group 35"/>
          <p:cNvGrpSpPr>
            <a:grpSpLocks/>
          </p:cNvGrpSpPr>
          <p:nvPr/>
        </p:nvGrpSpPr>
        <p:grpSpPr bwMode="auto">
          <a:xfrm>
            <a:off x="373063" y="341313"/>
            <a:ext cx="690562" cy="525462"/>
            <a:chOff x="335" y="296"/>
            <a:chExt cx="435" cy="331"/>
          </a:xfrm>
        </p:grpSpPr>
        <p:sp>
          <p:nvSpPr>
            <p:cNvPr id="13351" name="Freeform 36"/>
            <p:cNvSpPr>
              <a:spLocks/>
            </p:cNvSpPr>
            <p:nvPr/>
          </p:nvSpPr>
          <p:spPr bwMode="auto">
            <a:xfrm>
              <a:off x="335" y="296"/>
              <a:ext cx="435" cy="331"/>
            </a:xfrm>
            <a:custGeom>
              <a:avLst/>
              <a:gdLst>
                <a:gd name="T0" fmla="*/ 829 w 1503"/>
                <a:gd name="T1" fmla="*/ 0 h 1135"/>
                <a:gd name="T2" fmla="*/ 829 w 1503"/>
                <a:gd name="T3" fmla="*/ 57 h 1135"/>
                <a:gd name="T4" fmla="*/ 818 w 1503"/>
                <a:gd name="T5" fmla="*/ 141 h 1135"/>
                <a:gd name="T6" fmla="*/ 798 w 1503"/>
                <a:gd name="T7" fmla="*/ 183 h 1135"/>
                <a:gd name="T8" fmla="*/ 768 w 1503"/>
                <a:gd name="T9" fmla="*/ 206 h 1135"/>
                <a:gd name="T10" fmla="*/ 730 w 1503"/>
                <a:gd name="T11" fmla="*/ 216 h 1135"/>
                <a:gd name="T12" fmla="*/ 677 w 1503"/>
                <a:gd name="T13" fmla="*/ 214 h 1135"/>
                <a:gd name="T14" fmla="*/ 617 w 1503"/>
                <a:gd name="T15" fmla="*/ 206 h 1135"/>
                <a:gd name="T16" fmla="*/ 562 w 1503"/>
                <a:gd name="T17" fmla="*/ 208 h 1135"/>
                <a:gd name="T18" fmla="*/ 494 w 1503"/>
                <a:gd name="T19" fmla="*/ 229 h 1135"/>
                <a:gd name="T20" fmla="*/ 473 w 1503"/>
                <a:gd name="T21" fmla="*/ 241 h 1135"/>
                <a:gd name="T22" fmla="*/ 463 w 1503"/>
                <a:gd name="T23" fmla="*/ 256 h 1135"/>
                <a:gd name="T24" fmla="*/ 456 w 1503"/>
                <a:gd name="T25" fmla="*/ 297 h 1135"/>
                <a:gd name="T26" fmla="*/ 456 w 1503"/>
                <a:gd name="T27" fmla="*/ 347 h 1135"/>
                <a:gd name="T28" fmla="*/ 446 w 1503"/>
                <a:gd name="T29" fmla="*/ 395 h 1135"/>
                <a:gd name="T30" fmla="*/ 431 w 1503"/>
                <a:gd name="T31" fmla="*/ 422 h 1135"/>
                <a:gd name="T32" fmla="*/ 411 w 1503"/>
                <a:gd name="T33" fmla="*/ 438 h 1135"/>
                <a:gd name="T34" fmla="*/ 373 w 1503"/>
                <a:gd name="T35" fmla="*/ 450 h 1135"/>
                <a:gd name="T36" fmla="*/ 269 w 1503"/>
                <a:gd name="T37" fmla="*/ 463 h 1135"/>
                <a:gd name="T38" fmla="*/ 214 w 1503"/>
                <a:gd name="T39" fmla="*/ 485 h 1135"/>
                <a:gd name="T40" fmla="*/ 186 w 1503"/>
                <a:gd name="T41" fmla="*/ 506 h 1135"/>
                <a:gd name="T42" fmla="*/ 169 w 1503"/>
                <a:gd name="T43" fmla="*/ 528 h 1135"/>
                <a:gd name="T44" fmla="*/ 159 w 1503"/>
                <a:gd name="T45" fmla="*/ 561 h 1135"/>
                <a:gd name="T46" fmla="*/ 159 w 1503"/>
                <a:gd name="T47" fmla="*/ 599 h 1135"/>
                <a:gd name="T48" fmla="*/ 169 w 1503"/>
                <a:gd name="T49" fmla="*/ 624 h 1135"/>
                <a:gd name="T50" fmla="*/ 181 w 1503"/>
                <a:gd name="T51" fmla="*/ 677 h 1135"/>
                <a:gd name="T52" fmla="*/ 184 w 1503"/>
                <a:gd name="T53" fmla="*/ 730 h 1135"/>
                <a:gd name="T54" fmla="*/ 169 w 1503"/>
                <a:gd name="T55" fmla="*/ 780 h 1135"/>
                <a:gd name="T56" fmla="*/ 146 w 1503"/>
                <a:gd name="T57" fmla="*/ 823 h 1135"/>
                <a:gd name="T58" fmla="*/ 118 w 1503"/>
                <a:gd name="T59" fmla="*/ 853 h 1135"/>
                <a:gd name="T60" fmla="*/ 73 w 1503"/>
                <a:gd name="T61" fmla="*/ 883 h 1135"/>
                <a:gd name="T62" fmla="*/ 23 w 1503"/>
                <a:gd name="T63" fmla="*/ 898 h 1135"/>
                <a:gd name="T64" fmla="*/ 0 w 1503"/>
                <a:gd name="T65" fmla="*/ 1135 h 1135"/>
                <a:gd name="T66" fmla="*/ 1503 w 1503"/>
                <a:gd name="T67" fmla="*/ 0 h 1135"/>
                <a:gd name="T68" fmla="*/ 1370 w 1503"/>
                <a:gd name="T69" fmla="*/ 27 h 1135"/>
                <a:gd name="T70" fmla="*/ 1370 w 1503"/>
                <a:gd name="T71" fmla="*/ 67 h 1135"/>
                <a:gd name="T72" fmla="*/ 1380 w 1503"/>
                <a:gd name="T73" fmla="*/ 98 h 1135"/>
                <a:gd name="T74" fmla="*/ 1383 w 1503"/>
                <a:gd name="T75" fmla="*/ 135 h 1135"/>
                <a:gd name="T76" fmla="*/ 1378 w 1503"/>
                <a:gd name="T77" fmla="*/ 181 h 1135"/>
                <a:gd name="T78" fmla="*/ 1360 w 1503"/>
                <a:gd name="T79" fmla="*/ 224 h 1135"/>
                <a:gd name="T80" fmla="*/ 1322 w 1503"/>
                <a:gd name="T81" fmla="*/ 259 h 1135"/>
                <a:gd name="T82" fmla="*/ 1262 w 1503"/>
                <a:gd name="T83" fmla="*/ 276 h 1135"/>
                <a:gd name="T84" fmla="*/ 1191 w 1503"/>
                <a:gd name="T85" fmla="*/ 276 h 1135"/>
                <a:gd name="T86" fmla="*/ 1128 w 1503"/>
                <a:gd name="T87" fmla="*/ 254 h 1135"/>
                <a:gd name="T88" fmla="*/ 1101 w 1503"/>
                <a:gd name="T89" fmla="*/ 236 h 1135"/>
                <a:gd name="T90" fmla="*/ 1070 w 1503"/>
                <a:gd name="T91" fmla="*/ 191 h 1135"/>
                <a:gd name="T92" fmla="*/ 1060 w 1503"/>
                <a:gd name="T93" fmla="*/ 146 h 1135"/>
                <a:gd name="T94" fmla="*/ 1063 w 1503"/>
                <a:gd name="T95" fmla="*/ 105 h 1135"/>
                <a:gd name="T96" fmla="*/ 1078 w 1503"/>
                <a:gd name="T97" fmla="*/ 47 h 1135"/>
                <a:gd name="T98" fmla="*/ 1078 w 1503"/>
                <a:gd name="T99" fmla="*/ 0 h 113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03"/>
                <a:gd name="T151" fmla="*/ 0 h 1135"/>
                <a:gd name="T152" fmla="*/ 1503 w 1503"/>
                <a:gd name="T153" fmla="*/ 1135 h 113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03" h="1135">
                  <a:moveTo>
                    <a:pt x="1075" y="0"/>
                  </a:moveTo>
                  <a:lnTo>
                    <a:pt x="829" y="0"/>
                  </a:lnTo>
                  <a:lnTo>
                    <a:pt x="829" y="25"/>
                  </a:lnTo>
                  <a:lnTo>
                    <a:pt x="829" y="57"/>
                  </a:lnTo>
                  <a:lnTo>
                    <a:pt x="824" y="113"/>
                  </a:lnTo>
                  <a:lnTo>
                    <a:pt x="818" y="141"/>
                  </a:lnTo>
                  <a:lnTo>
                    <a:pt x="811" y="166"/>
                  </a:lnTo>
                  <a:lnTo>
                    <a:pt x="798" y="183"/>
                  </a:lnTo>
                  <a:lnTo>
                    <a:pt x="783" y="196"/>
                  </a:lnTo>
                  <a:lnTo>
                    <a:pt x="768" y="206"/>
                  </a:lnTo>
                  <a:lnTo>
                    <a:pt x="748" y="214"/>
                  </a:lnTo>
                  <a:lnTo>
                    <a:pt x="730" y="216"/>
                  </a:lnTo>
                  <a:lnTo>
                    <a:pt x="713" y="216"/>
                  </a:lnTo>
                  <a:lnTo>
                    <a:pt x="677" y="214"/>
                  </a:lnTo>
                  <a:lnTo>
                    <a:pt x="640" y="206"/>
                  </a:lnTo>
                  <a:lnTo>
                    <a:pt x="617" y="206"/>
                  </a:lnTo>
                  <a:lnTo>
                    <a:pt x="592" y="206"/>
                  </a:lnTo>
                  <a:lnTo>
                    <a:pt x="562" y="208"/>
                  </a:lnTo>
                  <a:lnTo>
                    <a:pt x="526" y="216"/>
                  </a:lnTo>
                  <a:lnTo>
                    <a:pt x="494" y="229"/>
                  </a:lnTo>
                  <a:lnTo>
                    <a:pt x="484" y="234"/>
                  </a:lnTo>
                  <a:lnTo>
                    <a:pt x="473" y="241"/>
                  </a:lnTo>
                  <a:lnTo>
                    <a:pt x="468" y="249"/>
                  </a:lnTo>
                  <a:lnTo>
                    <a:pt x="463" y="256"/>
                  </a:lnTo>
                  <a:lnTo>
                    <a:pt x="456" y="274"/>
                  </a:lnTo>
                  <a:lnTo>
                    <a:pt x="456" y="297"/>
                  </a:lnTo>
                  <a:lnTo>
                    <a:pt x="456" y="319"/>
                  </a:lnTo>
                  <a:lnTo>
                    <a:pt x="456" y="347"/>
                  </a:lnTo>
                  <a:lnTo>
                    <a:pt x="451" y="377"/>
                  </a:lnTo>
                  <a:lnTo>
                    <a:pt x="446" y="395"/>
                  </a:lnTo>
                  <a:lnTo>
                    <a:pt x="438" y="410"/>
                  </a:lnTo>
                  <a:lnTo>
                    <a:pt x="431" y="422"/>
                  </a:lnTo>
                  <a:lnTo>
                    <a:pt x="423" y="430"/>
                  </a:lnTo>
                  <a:lnTo>
                    <a:pt x="411" y="438"/>
                  </a:lnTo>
                  <a:lnTo>
                    <a:pt x="400" y="443"/>
                  </a:lnTo>
                  <a:lnTo>
                    <a:pt x="373" y="450"/>
                  </a:lnTo>
                  <a:lnTo>
                    <a:pt x="307" y="455"/>
                  </a:lnTo>
                  <a:lnTo>
                    <a:pt x="269" y="463"/>
                  </a:lnTo>
                  <a:lnTo>
                    <a:pt x="232" y="475"/>
                  </a:lnTo>
                  <a:lnTo>
                    <a:pt x="214" y="485"/>
                  </a:lnTo>
                  <a:lnTo>
                    <a:pt x="199" y="495"/>
                  </a:lnTo>
                  <a:lnTo>
                    <a:pt x="186" y="506"/>
                  </a:lnTo>
                  <a:lnTo>
                    <a:pt x="176" y="518"/>
                  </a:lnTo>
                  <a:lnTo>
                    <a:pt x="169" y="528"/>
                  </a:lnTo>
                  <a:lnTo>
                    <a:pt x="164" y="541"/>
                  </a:lnTo>
                  <a:lnTo>
                    <a:pt x="159" y="561"/>
                  </a:lnTo>
                  <a:lnTo>
                    <a:pt x="156" y="581"/>
                  </a:lnTo>
                  <a:lnTo>
                    <a:pt x="159" y="599"/>
                  </a:lnTo>
                  <a:lnTo>
                    <a:pt x="164" y="614"/>
                  </a:lnTo>
                  <a:lnTo>
                    <a:pt x="169" y="624"/>
                  </a:lnTo>
                  <a:lnTo>
                    <a:pt x="179" y="657"/>
                  </a:lnTo>
                  <a:lnTo>
                    <a:pt x="181" y="677"/>
                  </a:lnTo>
                  <a:lnTo>
                    <a:pt x="184" y="702"/>
                  </a:lnTo>
                  <a:lnTo>
                    <a:pt x="184" y="730"/>
                  </a:lnTo>
                  <a:lnTo>
                    <a:pt x="176" y="755"/>
                  </a:lnTo>
                  <a:lnTo>
                    <a:pt x="169" y="780"/>
                  </a:lnTo>
                  <a:lnTo>
                    <a:pt x="159" y="803"/>
                  </a:lnTo>
                  <a:lnTo>
                    <a:pt x="146" y="823"/>
                  </a:lnTo>
                  <a:lnTo>
                    <a:pt x="134" y="838"/>
                  </a:lnTo>
                  <a:lnTo>
                    <a:pt x="118" y="853"/>
                  </a:lnTo>
                  <a:lnTo>
                    <a:pt x="103" y="866"/>
                  </a:lnTo>
                  <a:lnTo>
                    <a:pt x="73" y="883"/>
                  </a:lnTo>
                  <a:lnTo>
                    <a:pt x="45" y="893"/>
                  </a:lnTo>
                  <a:lnTo>
                    <a:pt x="23" y="898"/>
                  </a:lnTo>
                  <a:lnTo>
                    <a:pt x="0" y="901"/>
                  </a:lnTo>
                  <a:lnTo>
                    <a:pt x="0" y="1135"/>
                  </a:lnTo>
                  <a:lnTo>
                    <a:pt x="1503" y="1135"/>
                  </a:lnTo>
                  <a:lnTo>
                    <a:pt x="1503" y="0"/>
                  </a:lnTo>
                  <a:lnTo>
                    <a:pt x="1375" y="0"/>
                  </a:lnTo>
                  <a:lnTo>
                    <a:pt x="1370" y="27"/>
                  </a:lnTo>
                  <a:lnTo>
                    <a:pt x="1370" y="55"/>
                  </a:lnTo>
                  <a:lnTo>
                    <a:pt x="1370" y="67"/>
                  </a:lnTo>
                  <a:lnTo>
                    <a:pt x="1375" y="83"/>
                  </a:lnTo>
                  <a:lnTo>
                    <a:pt x="1380" y="98"/>
                  </a:lnTo>
                  <a:lnTo>
                    <a:pt x="1383" y="115"/>
                  </a:lnTo>
                  <a:lnTo>
                    <a:pt x="1383" y="135"/>
                  </a:lnTo>
                  <a:lnTo>
                    <a:pt x="1383" y="158"/>
                  </a:lnTo>
                  <a:lnTo>
                    <a:pt x="1378" y="181"/>
                  </a:lnTo>
                  <a:lnTo>
                    <a:pt x="1370" y="203"/>
                  </a:lnTo>
                  <a:lnTo>
                    <a:pt x="1360" y="224"/>
                  </a:lnTo>
                  <a:lnTo>
                    <a:pt x="1345" y="241"/>
                  </a:lnTo>
                  <a:lnTo>
                    <a:pt x="1322" y="259"/>
                  </a:lnTo>
                  <a:lnTo>
                    <a:pt x="1294" y="269"/>
                  </a:lnTo>
                  <a:lnTo>
                    <a:pt x="1262" y="276"/>
                  </a:lnTo>
                  <a:lnTo>
                    <a:pt x="1226" y="279"/>
                  </a:lnTo>
                  <a:lnTo>
                    <a:pt x="1191" y="276"/>
                  </a:lnTo>
                  <a:lnTo>
                    <a:pt x="1158" y="269"/>
                  </a:lnTo>
                  <a:lnTo>
                    <a:pt x="1128" y="254"/>
                  </a:lnTo>
                  <a:lnTo>
                    <a:pt x="1113" y="246"/>
                  </a:lnTo>
                  <a:lnTo>
                    <a:pt x="1101" y="236"/>
                  </a:lnTo>
                  <a:lnTo>
                    <a:pt x="1083" y="214"/>
                  </a:lnTo>
                  <a:lnTo>
                    <a:pt x="1070" y="191"/>
                  </a:lnTo>
                  <a:lnTo>
                    <a:pt x="1063" y="166"/>
                  </a:lnTo>
                  <a:lnTo>
                    <a:pt x="1060" y="146"/>
                  </a:lnTo>
                  <a:lnTo>
                    <a:pt x="1060" y="123"/>
                  </a:lnTo>
                  <a:lnTo>
                    <a:pt x="1063" y="105"/>
                  </a:lnTo>
                  <a:lnTo>
                    <a:pt x="1068" y="83"/>
                  </a:lnTo>
                  <a:lnTo>
                    <a:pt x="1078" y="47"/>
                  </a:lnTo>
                  <a:lnTo>
                    <a:pt x="1080" y="25"/>
                  </a:lnTo>
                  <a:lnTo>
                    <a:pt x="1078" y="0"/>
                  </a:lnTo>
                  <a:lnTo>
                    <a:pt x="1075" y="0"/>
                  </a:lnTo>
                  <a:close/>
                </a:path>
              </a:pathLst>
            </a:custGeom>
            <a:solidFill>
              <a:srgbClr val="C9A0BE"/>
            </a:solidFill>
            <a:ln w="12700">
              <a:solidFill>
                <a:schemeClr val="tx1"/>
              </a:solidFill>
              <a:round/>
              <a:headEnd/>
              <a:tailEnd/>
            </a:ln>
          </p:spPr>
          <p:txBody>
            <a:bodyPr/>
            <a:lstStyle/>
            <a:p>
              <a:endParaRPr lang="mk-MK"/>
            </a:p>
          </p:txBody>
        </p:sp>
        <p:pic>
          <p:nvPicPr>
            <p:cNvPr id="13352" name="Picture 37" descr="RondNumero"/>
            <p:cNvPicPr>
              <a:picLocks noChangeAspect="1" noChangeArrowheads="1"/>
            </p:cNvPicPr>
            <p:nvPr/>
          </p:nvPicPr>
          <p:blipFill>
            <a:blip r:embed="rId6" cstate="print"/>
            <a:srcRect l="40862" r="42090"/>
            <a:stretch>
              <a:fillRect/>
            </a:stretch>
          </p:blipFill>
          <p:spPr bwMode="auto">
            <a:xfrm>
              <a:off x="541" y="402"/>
              <a:ext cx="199" cy="208"/>
            </a:xfrm>
            <a:prstGeom prst="rect">
              <a:avLst/>
            </a:prstGeom>
            <a:noFill/>
            <a:ln w="9525">
              <a:noFill/>
              <a:miter lim="800000"/>
              <a:headEnd/>
              <a:tailEnd/>
            </a:ln>
          </p:spPr>
        </p:pic>
      </p:grpSp>
      <p:sp>
        <p:nvSpPr>
          <p:cNvPr id="13349" name="Text Box 38"/>
          <p:cNvSpPr txBox="1">
            <a:spLocks noChangeArrowheads="1"/>
          </p:cNvSpPr>
          <p:nvPr/>
        </p:nvSpPr>
        <p:spPr bwMode="auto">
          <a:xfrm>
            <a:off x="355600" y="2486025"/>
            <a:ext cx="2376488" cy="403225"/>
          </a:xfrm>
          <a:prstGeom prst="rect">
            <a:avLst/>
          </a:prstGeom>
          <a:noFill/>
          <a:ln w="25400">
            <a:noFill/>
            <a:miter lim="800000"/>
            <a:headEnd/>
            <a:tailEnd/>
          </a:ln>
        </p:spPr>
        <p:txBody>
          <a:bodyPr lIns="0" tIns="0" rIns="0" bIns="0">
            <a:spAutoFit/>
          </a:bodyPr>
          <a:lstStyle/>
          <a:p>
            <a:pPr>
              <a:lnSpc>
                <a:spcPct val="95000"/>
              </a:lnSpc>
              <a:spcBef>
                <a:spcPct val="50000"/>
              </a:spcBef>
            </a:pPr>
            <a:r>
              <a:rPr lang="en-GB" sz="1400">
                <a:solidFill>
                  <a:srgbClr val="17286F"/>
                </a:solidFill>
              </a:rPr>
              <a:t>Each batch is subject to more than 50 quality controls </a:t>
            </a:r>
            <a:r>
              <a:rPr lang="en-GB" sz="1400" baseline="30000">
                <a:solidFill>
                  <a:srgbClr val="17286F"/>
                </a:solidFill>
              </a:rPr>
              <a:t>(3)</a:t>
            </a:r>
          </a:p>
        </p:txBody>
      </p:sp>
      <p:sp>
        <p:nvSpPr>
          <p:cNvPr id="13350" name="Rectangle 39"/>
          <p:cNvSpPr>
            <a:spLocks noChangeArrowheads="1"/>
          </p:cNvSpPr>
          <p:nvPr/>
        </p:nvSpPr>
        <p:spPr bwMode="auto">
          <a:xfrm>
            <a:off x="4011613" y="5476875"/>
            <a:ext cx="2703512" cy="1100138"/>
          </a:xfrm>
          <a:prstGeom prst="rect">
            <a:avLst/>
          </a:prstGeom>
          <a:noFill/>
          <a:ln w="9525">
            <a:noFill/>
            <a:miter lim="800000"/>
            <a:headEnd/>
            <a:tailEnd/>
          </a:ln>
        </p:spPr>
        <p:txBody>
          <a:bodyPr lIns="0" tIns="0" rIns="0" bIns="0">
            <a:spAutoFit/>
          </a:bodyPr>
          <a:lstStyle/>
          <a:p>
            <a:pPr eaLnBrk="1" hangingPunct="1"/>
            <a:r>
              <a:rPr lang="en-GB" sz="800" dirty="0">
                <a:solidFill>
                  <a:schemeClr val="accent1">
                    <a:lumMod val="75000"/>
                  </a:schemeClr>
                </a:solidFill>
              </a:rPr>
              <a:t>(1) EU Directive 2003/94/EC laying down the principles and guidelines of good manufacturing practice in </a:t>
            </a:r>
            <a:br>
              <a:rPr lang="en-GB" sz="800" dirty="0">
                <a:solidFill>
                  <a:schemeClr val="accent1">
                    <a:lumMod val="75000"/>
                  </a:schemeClr>
                </a:solidFill>
              </a:rPr>
            </a:br>
            <a:r>
              <a:rPr lang="en-GB" sz="800" dirty="0">
                <a:solidFill>
                  <a:schemeClr val="accent1">
                    <a:lumMod val="75000"/>
                  </a:schemeClr>
                </a:solidFill>
              </a:rPr>
              <a:t>respect of medicinal products for human use http://ec.europa.eu/enterprise/pharmaceuticals/eudralex/vol-1/dir_2003_94/dir_2003_94_en.pdf Accessed July 2009 (2) </a:t>
            </a:r>
            <a:r>
              <a:rPr lang="en-GB" sz="800" dirty="0" err="1">
                <a:solidFill>
                  <a:schemeClr val="accent1">
                    <a:lumMod val="75000"/>
                  </a:schemeClr>
                </a:solidFill>
              </a:rPr>
              <a:t>Sanofi</a:t>
            </a:r>
            <a:r>
              <a:rPr lang="en-GB" sz="800" dirty="0">
                <a:solidFill>
                  <a:schemeClr val="accent1">
                    <a:lumMod val="75000"/>
                  </a:schemeClr>
                </a:solidFill>
              </a:rPr>
              <a:t> Pasteur Internal data - http://www.sanofipasteur.com/sanofi-pasteur2/front/index.jsp?siteCode=SP_CORP&amp;codeRubrique=31(3) </a:t>
            </a:r>
            <a:r>
              <a:rPr lang="en-GB" sz="800" dirty="0" err="1">
                <a:solidFill>
                  <a:schemeClr val="accent1">
                    <a:lumMod val="75000"/>
                  </a:schemeClr>
                </a:solidFill>
              </a:rPr>
              <a:t>Sanofi</a:t>
            </a:r>
            <a:r>
              <a:rPr lang="en-GB" sz="800" dirty="0">
                <a:solidFill>
                  <a:schemeClr val="accent1">
                    <a:lumMod val="75000"/>
                  </a:schemeClr>
                </a:solidFill>
              </a:rPr>
              <a:t> Pasteur internal data</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Freeform 55"/>
          <p:cNvSpPr>
            <a:spLocks/>
          </p:cNvSpPr>
          <p:nvPr/>
        </p:nvSpPr>
        <p:spPr bwMode="auto">
          <a:xfrm>
            <a:off x="542925" y="460375"/>
            <a:ext cx="647700" cy="493713"/>
          </a:xfrm>
          <a:custGeom>
            <a:avLst/>
            <a:gdLst>
              <a:gd name="T0" fmla="*/ 146 w 1511"/>
              <a:gd name="T1" fmla="*/ 252 h 1415"/>
              <a:gd name="T2" fmla="*/ 144 w 1511"/>
              <a:gd name="T3" fmla="*/ 212 h 1415"/>
              <a:gd name="T4" fmla="*/ 136 w 1511"/>
              <a:gd name="T5" fmla="*/ 181 h 1415"/>
              <a:gd name="T6" fmla="*/ 131 w 1511"/>
              <a:gd name="T7" fmla="*/ 141 h 1415"/>
              <a:gd name="T8" fmla="*/ 136 w 1511"/>
              <a:gd name="T9" fmla="*/ 98 h 1415"/>
              <a:gd name="T10" fmla="*/ 156 w 1511"/>
              <a:gd name="T11" fmla="*/ 53 h 1415"/>
              <a:gd name="T12" fmla="*/ 194 w 1511"/>
              <a:gd name="T13" fmla="*/ 20 h 1415"/>
              <a:gd name="T14" fmla="*/ 254 w 1511"/>
              <a:gd name="T15" fmla="*/ 0 h 1415"/>
              <a:gd name="T16" fmla="*/ 325 w 1511"/>
              <a:gd name="T17" fmla="*/ 3 h 1415"/>
              <a:gd name="T18" fmla="*/ 388 w 1511"/>
              <a:gd name="T19" fmla="*/ 23 h 1415"/>
              <a:gd name="T20" fmla="*/ 408 w 1511"/>
              <a:gd name="T21" fmla="*/ 43 h 1415"/>
              <a:gd name="T22" fmla="*/ 441 w 1511"/>
              <a:gd name="T23" fmla="*/ 88 h 1415"/>
              <a:gd name="T24" fmla="*/ 451 w 1511"/>
              <a:gd name="T25" fmla="*/ 133 h 1415"/>
              <a:gd name="T26" fmla="*/ 446 w 1511"/>
              <a:gd name="T27" fmla="*/ 171 h 1415"/>
              <a:gd name="T28" fmla="*/ 433 w 1511"/>
              <a:gd name="T29" fmla="*/ 232 h 1415"/>
              <a:gd name="T30" fmla="*/ 433 w 1511"/>
              <a:gd name="T31" fmla="*/ 280 h 1415"/>
              <a:gd name="T32" fmla="*/ 683 w 1511"/>
              <a:gd name="T33" fmla="*/ 305 h 1415"/>
              <a:gd name="T34" fmla="*/ 685 w 1511"/>
              <a:gd name="T35" fmla="*/ 393 h 1415"/>
              <a:gd name="T36" fmla="*/ 700 w 1511"/>
              <a:gd name="T37" fmla="*/ 446 h 1415"/>
              <a:gd name="T38" fmla="*/ 728 w 1511"/>
              <a:gd name="T39" fmla="*/ 476 h 1415"/>
              <a:gd name="T40" fmla="*/ 761 w 1511"/>
              <a:gd name="T41" fmla="*/ 494 h 1415"/>
              <a:gd name="T42" fmla="*/ 798 w 1511"/>
              <a:gd name="T43" fmla="*/ 496 h 1415"/>
              <a:gd name="T44" fmla="*/ 871 w 1511"/>
              <a:gd name="T45" fmla="*/ 486 h 1415"/>
              <a:gd name="T46" fmla="*/ 919 w 1511"/>
              <a:gd name="T47" fmla="*/ 486 h 1415"/>
              <a:gd name="T48" fmla="*/ 985 w 1511"/>
              <a:gd name="T49" fmla="*/ 496 h 1415"/>
              <a:gd name="T50" fmla="*/ 1028 w 1511"/>
              <a:gd name="T51" fmla="*/ 514 h 1415"/>
              <a:gd name="T52" fmla="*/ 1043 w 1511"/>
              <a:gd name="T53" fmla="*/ 529 h 1415"/>
              <a:gd name="T54" fmla="*/ 1053 w 1511"/>
              <a:gd name="T55" fmla="*/ 554 h 1415"/>
              <a:gd name="T56" fmla="*/ 1055 w 1511"/>
              <a:gd name="T57" fmla="*/ 599 h 1415"/>
              <a:gd name="T58" fmla="*/ 1060 w 1511"/>
              <a:gd name="T59" fmla="*/ 657 h 1415"/>
              <a:gd name="T60" fmla="*/ 1070 w 1511"/>
              <a:gd name="T61" fmla="*/ 690 h 1415"/>
              <a:gd name="T62" fmla="*/ 1088 w 1511"/>
              <a:gd name="T63" fmla="*/ 710 h 1415"/>
              <a:gd name="T64" fmla="*/ 1111 w 1511"/>
              <a:gd name="T65" fmla="*/ 723 h 1415"/>
              <a:gd name="T66" fmla="*/ 1204 w 1511"/>
              <a:gd name="T67" fmla="*/ 735 h 1415"/>
              <a:gd name="T68" fmla="*/ 1279 w 1511"/>
              <a:gd name="T69" fmla="*/ 755 h 1415"/>
              <a:gd name="T70" fmla="*/ 1312 w 1511"/>
              <a:gd name="T71" fmla="*/ 775 h 1415"/>
              <a:gd name="T72" fmla="*/ 1335 w 1511"/>
              <a:gd name="T73" fmla="*/ 798 h 1415"/>
              <a:gd name="T74" fmla="*/ 1347 w 1511"/>
              <a:gd name="T75" fmla="*/ 821 h 1415"/>
              <a:gd name="T76" fmla="*/ 1352 w 1511"/>
              <a:gd name="T77" fmla="*/ 861 h 1415"/>
              <a:gd name="T78" fmla="*/ 1347 w 1511"/>
              <a:gd name="T79" fmla="*/ 894 h 1415"/>
              <a:gd name="T80" fmla="*/ 1332 w 1511"/>
              <a:gd name="T81" fmla="*/ 937 h 1415"/>
              <a:gd name="T82" fmla="*/ 1327 w 1511"/>
              <a:gd name="T83" fmla="*/ 982 h 1415"/>
              <a:gd name="T84" fmla="*/ 1335 w 1511"/>
              <a:gd name="T85" fmla="*/ 1035 h 1415"/>
              <a:gd name="T86" fmla="*/ 1352 w 1511"/>
              <a:gd name="T87" fmla="*/ 1083 h 1415"/>
              <a:gd name="T88" fmla="*/ 1378 w 1511"/>
              <a:gd name="T89" fmla="*/ 1118 h 1415"/>
              <a:gd name="T90" fmla="*/ 1408 w 1511"/>
              <a:gd name="T91" fmla="*/ 1146 h 1415"/>
              <a:gd name="T92" fmla="*/ 1466 w 1511"/>
              <a:gd name="T93" fmla="*/ 1173 h 1415"/>
              <a:gd name="T94" fmla="*/ 1511 w 1511"/>
              <a:gd name="T95" fmla="*/ 1181 h 1415"/>
              <a:gd name="T96" fmla="*/ 0 w 1511"/>
              <a:gd name="T97" fmla="*/ 1415 h 1415"/>
              <a:gd name="T98" fmla="*/ 13 w 1511"/>
              <a:gd name="T99" fmla="*/ 280 h 1415"/>
              <a:gd name="T100" fmla="*/ 141 w 1511"/>
              <a:gd name="T101" fmla="*/ 280 h 141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11"/>
              <a:gd name="T154" fmla="*/ 0 h 1415"/>
              <a:gd name="T155" fmla="*/ 1511 w 1511"/>
              <a:gd name="T156" fmla="*/ 1415 h 141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11" h="1415">
                <a:moveTo>
                  <a:pt x="141" y="280"/>
                </a:moveTo>
                <a:lnTo>
                  <a:pt x="146" y="252"/>
                </a:lnTo>
                <a:lnTo>
                  <a:pt x="146" y="224"/>
                </a:lnTo>
                <a:lnTo>
                  <a:pt x="144" y="212"/>
                </a:lnTo>
                <a:lnTo>
                  <a:pt x="141" y="196"/>
                </a:lnTo>
                <a:lnTo>
                  <a:pt x="136" y="181"/>
                </a:lnTo>
                <a:lnTo>
                  <a:pt x="134" y="164"/>
                </a:lnTo>
                <a:lnTo>
                  <a:pt x="131" y="141"/>
                </a:lnTo>
                <a:lnTo>
                  <a:pt x="134" y="121"/>
                </a:lnTo>
                <a:lnTo>
                  <a:pt x="136" y="98"/>
                </a:lnTo>
                <a:lnTo>
                  <a:pt x="144" y="76"/>
                </a:lnTo>
                <a:lnTo>
                  <a:pt x="156" y="53"/>
                </a:lnTo>
                <a:lnTo>
                  <a:pt x="171" y="35"/>
                </a:lnTo>
                <a:lnTo>
                  <a:pt x="194" y="20"/>
                </a:lnTo>
                <a:lnTo>
                  <a:pt x="222" y="8"/>
                </a:lnTo>
                <a:lnTo>
                  <a:pt x="254" y="0"/>
                </a:lnTo>
                <a:lnTo>
                  <a:pt x="290" y="0"/>
                </a:lnTo>
                <a:lnTo>
                  <a:pt x="325" y="3"/>
                </a:lnTo>
                <a:lnTo>
                  <a:pt x="358" y="10"/>
                </a:lnTo>
                <a:lnTo>
                  <a:pt x="388" y="23"/>
                </a:lnTo>
                <a:lnTo>
                  <a:pt x="398" y="33"/>
                </a:lnTo>
                <a:lnTo>
                  <a:pt x="408" y="43"/>
                </a:lnTo>
                <a:lnTo>
                  <a:pt x="428" y="66"/>
                </a:lnTo>
                <a:lnTo>
                  <a:pt x="441" y="88"/>
                </a:lnTo>
                <a:lnTo>
                  <a:pt x="448" y="111"/>
                </a:lnTo>
                <a:lnTo>
                  <a:pt x="451" y="133"/>
                </a:lnTo>
                <a:lnTo>
                  <a:pt x="448" y="154"/>
                </a:lnTo>
                <a:lnTo>
                  <a:pt x="446" y="171"/>
                </a:lnTo>
                <a:lnTo>
                  <a:pt x="441" y="196"/>
                </a:lnTo>
                <a:lnTo>
                  <a:pt x="433" y="232"/>
                </a:lnTo>
                <a:lnTo>
                  <a:pt x="431" y="254"/>
                </a:lnTo>
                <a:lnTo>
                  <a:pt x="433" y="280"/>
                </a:lnTo>
                <a:lnTo>
                  <a:pt x="683" y="280"/>
                </a:lnTo>
                <a:lnTo>
                  <a:pt x="683" y="305"/>
                </a:lnTo>
                <a:lnTo>
                  <a:pt x="683" y="337"/>
                </a:lnTo>
                <a:lnTo>
                  <a:pt x="685" y="393"/>
                </a:lnTo>
                <a:lnTo>
                  <a:pt x="690" y="421"/>
                </a:lnTo>
                <a:lnTo>
                  <a:pt x="700" y="446"/>
                </a:lnTo>
                <a:lnTo>
                  <a:pt x="713" y="463"/>
                </a:lnTo>
                <a:lnTo>
                  <a:pt x="728" y="476"/>
                </a:lnTo>
                <a:lnTo>
                  <a:pt x="743" y="486"/>
                </a:lnTo>
                <a:lnTo>
                  <a:pt x="761" y="494"/>
                </a:lnTo>
                <a:lnTo>
                  <a:pt x="778" y="496"/>
                </a:lnTo>
                <a:lnTo>
                  <a:pt x="798" y="496"/>
                </a:lnTo>
                <a:lnTo>
                  <a:pt x="831" y="494"/>
                </a:lnTo>
                <a:lnTo>
                  <a:pt x="871" y="486"/>
                </a:lnTo>
                <a:lnTo>
                  <a:pt x="892" y="486"/>
                </a:lnTo>
                <a:lnTo>
                  <a:pt x="919" y="486"/>
                </a:lnTo>
                <a:lnTo>
                  <a:pt x="949" y="488"/>
                </a:lnTo>
                <a:lnTo>
                  <a:pt x="985" y="496"/>
                </a:lnTo>
                <a:lnTo>
                  <a:pt x="1015" y="509"/>
                </a:lnTo>
                <a:lnTo>
                  <a:pt x="1028" y="514"/>
                </a:lnTo>
                <a:lnTo>
                  <a:pt x="1035" y="521"/>
                </a:lnTo>
                <a:lnTo>
                  <a:pt x="1043" y="529"/>
                </a:lnTo>
                <a:lnTo>
                  <a:pt x="1048" y="536"/>
                </a:lnTo>
                <a:lnTo>
                  <a:pt x="1053" y="554"/>
                </a:lnTo>
                <a:lnTo>
                  <a:pt x="1055" y="577"/>
                </a:lnTo>
                <a:lnTo>
                  <a:pt x="1055" y="599"/>
                </a:lnTo>
                <a:lnTo>
                  <a:pt x="1055" y="627"/>
                </a:lnTo>
                <a:lnTo>
                  <a:pt x="1060" y="657"/>
                </a:lnTo>
                <a:lnTo>
                  <a:pt x="1065" y="675"/>
                </a:lnTo>
                <a:lnTo>
                  <a:pt x="1070" y="690"/>
                </a:lnTo>
                <a:lnTo>
                  <a:pt x="1078" y="702"/>
                </a:lnTo>
                <a:lnTo>
                  <a:pt x="1088" y="710"/>
                </a:lnTo>
                <a:lnTo>
                  <a:pt x="1098" y="718"/>
                </a:lnTo>
                <a:lnTo>
                  <a:pt x="1111" y="723"/>
                </a:lnTo>
                <a:lnTo>
                  <a:pt x="1138" y="730"/>
                </a:lnTo>
                <a:lnTo>
                  <a:pt x="1204" y="735"/>
                </a:lnTo>
                <a:lnTo>
                  <a:pt x="1239" y="743"/>
                </a:lnTo>
                <a:lnTo>
                  <a:pt x="1279" y="755"/>
                </a:lnTo>
                <a:lnTo>
                  <a:pt x="1297" y="765"/>
                </a:lnTo>
                <a:lnTo>
                  <a:pt x="1312" y="775"/>
                </a:lnTo>
                <a:lnTo>
                  <a:pt x="1325" y="786"/>
                </a:lnTo>
                <a:lnTo>
                  <a:pt x="1335" y="798"/>
                </a:lnTo>
                <a:lnTo>
                  <a:pt x="1342" y="808"/>
                </a:lnTo>
                <a:lnTo>
                  <a:pt x="1347" y="821"/>
                </a:lnTo>
                <a:lnTo>
                  <a:pt x="1352" y="841"/>
                </a:lnTo>
                <a:lnTo>
                  <a:pt x="1352" y="861"/>
                </a:lnTo>
                <a:lnTo>
                  <a:pt x="1350" y="879"/>
                </a:lnTo>
                <a:lnTo>
                  <a:pt x="1347" y="894"/>
                </a:lnTo>
                <a:lnTo>
                  <a:pt x="1342" y="904"/>
                </a:lnTo>
                <a:lnTo>
                  <a:pt x="1332" y="937"/>
                </a:lnTo>
                <a:lnTo>
                  <a:pt x="1327" y="957"/>
                </a:lnTo>
                <a:lnTo>
                  <a:pt x="1327" y="982"/>
                </a:lnTo>
                <a:lnTo>
                  <a:pt x="1327" y="1010"/>
                </a:lnTo>
                <a:lnTo>
                  <a:pt x="1335" y="1035"/>
                </a:lnTo>
                <a:lnTo>
                  <a:pt x="1342" y="1060"/>
                </a:lnTo>
                <a:lnTo>
                  <a:pt x="1352" y="1083"/>
                </a:lnTo>
                <a:lnTo>
                  <a:pt x="1365" y="1103"/>
                </a:lnTo>
                <a:lnTo>
                  <a:pt x="1378" y="1118"/>
                </a:lnTo>
                <a:lnTo>
                  <a:pt x="1393" y="1133"/>
                </a:lnTo>
                <a:lnTo>
                  <a:pt x="1408" y="1146"/>
                </a:lnTo>
                <a:lnTo>
                  <a:pt x="1435" y="1163"/>
                </a:lnTo>
                <a:lnTo>
                  <a:pt x="1466" y="1173"/>
                </a:lnTo>
                <a:lnTo>
                  <a:pt x="1488" y="1178"/>
                </a:lnTo>
                <a:lnTo>
                  <a:pt x="1511" y="1181"/>
                </a:lnTo>
                <a:lnTo>
                  <a:pt x="1511" y="1415"/>
                </a:lnTo>
                <a:lnTo>
                  <a:pt x="0" y="1415"/>
                </a:lnTo>
                <a:lnTo>
                  <a:pt x="0" y="280"/>
                </a:lnTo>
                <a:lnTo>
                  <a:pt x="13" y="280"/>
                </a:lnTo>
                <a:lnTo>
                  <a:pt x="139" y="280"/>
                </a:lnTo>
                <a:lnTo>
                  <a:pt x="141" y="280"/>
                </a:lnTo>
                <a:close/>
              </a:path>
            </a:pathLst>
          </a:custGeom>
          <a:solidFill>
            <a:srgbClr val="7BADD1"/>
          </a:solidFill>
          <a:ln w="12700">
            <a:solidFill>
              <a:schemeClr val="tx1"/>
            </a:solidFill>
            <a:round/>
            <a:headEnd/>
            <a:tailEnd/>
          </a:ln>
        </p:spPr>
        <p:txBody>
          <a:bodyPr/>
          <a:lstStyle/>
          <a:p>
            <a:endParaRPr lang="mk-MK"/>
          </a:p>
        </p:txBody>
      </p:sp>
      <p:sp>
        <p:nvSpPr>
          <p:cNvPr id="14341" name="Rectangle 12"/>
          <p:cNvSpPr>
            <a:spLocks noGrp="1" noChangeArrowheads="1"/>
          </p:cNvSpPr>
          <p:nvPr>
            <p:ph type="body" idx="1"/>
          </p:nvPr>
        </p:nvSpPr>
        <p:spPr>
          <a:xfrm>
            <a:off x="466724" y="1608138"/>
            <a:ext cx="8137724" cy="2493962"/>
          </a:xfrm>
          <a:noFill/>
        </p:spPr>
        <p:txBody>
          <a:bodyPr>
            <a:normAutofit fontScale="70000" lnSpcReduction="20000"/>
          </a:bodyPr>
          <a:lstStyle/>
          <a:p>
            <a:pPr marL="268288" indent="-268288" eaLnBrk="1" hangingPunct="1">
              <a:spcBef>
                <a:spcPct val="45000"/>
              </a:spcBef>
              <a:buFontTx/>
              <a:buBlip>
                <a:blip r:embed="rId3"/>
              </a:buBlip>
            </a:pPr>
            <a:r>
              <a:rPr lang="mk-MK" dirty="0" smtClean="0"/>
              <a:t>Внимателно контролирани услови</a:t>
            </a:r>
            <a:r>
              <a:rPr lang="en-GB" dirty="0" smtClean="0"/>
              <a:t> (</a:t>
            </a:r>
            <a:r>
              <a:rPr lang="mk-MK" dirty="0" smtClean="0"/>
              <a:t>пр. ладен </a:t>
            </a:r>
            <a:r>
              <a:rPr lang="mk-MK" dirty="0" err="1" smtClean="0"/>
              <a:t>ланец</a:t>
            </a:r>
            <a:r>
              <a:rPr lang="mk-MK" dirty="0" smtClean="0"/>
              <a:t> на дистрибуција</a:t>
            </a:r>
            <a:r>
              <a:rPr lang="en-GB" dirty="0" smtClean="0"/>
              <a:t>)</a:t>
            </a:r>
          </a:p>
          <a:p>
            <a:pPr marL="268288" indent="-268288" eaLnBrk="1" hangingPunct="1">
              <a:spcBef>
                <a:spcPct val="45000"/>
              </a:spcBef>
              <a:buFontTx/>
              <a:buBlip>
                <a:blip r:embed="rId3"/>
              </a:buBlip>
            </a:pPr>
            <a:r>
              <a:rPr lang="mk-MK" dirty="0" smtClean="0"/>
              <a:t>Контрола при чување, ракување и администрирање, за да се превенираат грешки</a:t>
            </a:r>
            <a:endParaRPr lang="en-GB" dirty="0" smtClean="0"/>
          </a:p>
          <a:p>
            <a:pPr marL="268288" indent="-268288" eaLnBrk="1" hangingPunct="1">
              <a:spcBef>
                <a:spcPct val="45000"/>
              </a:spcBef>
              <a:buFontTx/>
              <a:buBlip>
                <a:blip r:embed="rId3"/>
              </a:buBlip>
            </a:pPr>
            <a:r>
              <a:rPr lang="mk-MK" dirty="0" smtClean="0"/>
              <a:t>Пример на такви грешки</a:t>
            </a:r>
            <a:r>
              <a:rPr lang="en-GB" dirty="0" smtClean="0"/>
              <a:t>: </a:t>
            </a:r>
          </a:p>
          <a:p>
            <a:pPr marL="465138" lvl="1" indent="-195263" eaLnBrk="1" hangingPunct="1">
              <a:spcBef>
                <a:spcPct val="50000"/>
              </a:spcBef>
              <a:buSzPct val="95000"/>
              <a:buFontTx/>
              <a:buNone/>
            </a:pPr>
            <a:r>
              <a:rPr lang="en-GB" sz="1600" dirty="0" smtClean="0"/>
              <a:t>-	</a:t>
            </a:r>
            <a:r>
              <a:rPr lang="mk-MK" sz="1600" dirty="0" smtClean="0"/>
              <a:t>Грешна инјекција</a:t>
            </a:r>
            <a:r>
              <a:rPr lang="en-GB" sz="1600" dirty="0" smtClean="0"/>
              <a:t> (</a:t>
            </a:r>
            <a:r>
              <a:rPr lang="mk-MK" sz="1600" dirty="0" smtClean="0"/>
              <a:t>грешна локација</a:t>
            </a:r>
            <a:r>
              <a:rPr lang="en-GB" sz="1600" dirty="0" smtClean="0"/>
              <a:t>)</a:t>
            </a:r>
          </a:p>
          <a:p>
            <a:pPr marL="465138" lvl="1" indent="-195263" eaLnBrk="1" hangingPunct="1">
              <a:spcBef>
                <a:spcPct val="25000"/>
              </a:spcBef>
              <a:buSzPct val="95000"/>
              <a:buFontTx/>
              <a:buNone/>
            </a:pPr>
            <a:r>
              <a:rPr lang="en-GB" sz="1600" dirty="0" smtClean="0"/>
              <a:t>-	</a:t>
            </a:r>
            <a:r>
              <a:rPr lang="mk-MK" sz="1600" dirty="0" smtClean="0"/>
              <a:t>Контаминација на повеќе=</a:t>
            </a:r>
            <a:r>
              <a:rPr lang="mk-MK" sz="1600" dirty="0" err="1" smtClean="0"/>
              <a:t>дозни</a:t>
            </a:r>
            <a:r>
              <a:rPr lang="mk-MK" sz="1600" dirty="0" smtClean="0"/>
              <a:t> </a:t>
            </a:r>
            <a:r>
              <a:rPr lang="mk-MK" sz="1600" dirty="0" err="1" smtClean="0"/>
              <a:t>вијали</a:t>
            </a:r>
          </a:p>
          <a:p>
            <a:pPr marL="465138" lvl="1" indent="-195263" eaLnBrk="1" hangingPunct="1">
              <a:spcBef>
                <a:spcPct val="25000"/>
              </a:spcBef>
              <a:buSzPct val="95000"/>
              <a:buFontTx/>
              <a:buNone/>
            </a:pPr>
            <a:r>
              <a:rPr lang="en-GB" sz="1600" dirty="0" smtClean="0"/>
              <a:t>-	</a:t>
            </a:r>
            <a:r>
              <a:rPr lang="mk-MK" sz="1600" dirty="0" smtClean="0"/>
              <a:t>Замена на вакцината со </a:t>
            </a:r>
            <a:r>
              <a:rPr lang="mk-MK" sz="1600" dirty="0" err="1" smtClean="0"/>
              <a:t>дилуентот</a:t>
            </a:r>
            <a:endParaRPr lang="en-GB" sz="1600" dirty="0" smtClean="0"/>
          </a:p>
        </p:txBody>
      </p:sp>
      <p:sp>
        <p:nvSpPr>
          <p:cNvPr id="14342" name="Rectangle 13"/>
          <p:cNvSpPr>
            <a:spLocks noChangeArrowheads="1"/>
          </p:cNvSpPr>
          <p:nvPr/>
        </p:nvSpPr>
        <p:spPr bwMode="auto">
          <a:xfrm>
            <a:off x="1508125" y="460375"/>
            <a:ext cx="7273925" cy="623888"/>
          </a:xfrm>
          <a:prstGeom prst="rect">
            <a:avLst/>
          </a:prstGeom>
          <a:noFill/>
          <a:ln w="9525">
            <a:noFill/>
            <a:miter lim="800000"/>
            <a:headEnd/>
            <a:tailEnd/>
          </a:ln>
        </p:spPr>
        <p:txBody>
          <a:bodyPr anchor="ctr"/>
          <a:lstStyle/>
          <a:p>
            <a:pPr eaLnBrk="1" hangingPunct="1"/>
            <a:r>
              <a:rPr lang="mk-MK" sz="2200" dirty="0" smtClean="0">
                <a:solidFill>
                  <a:srgbClr val="17286F"/>
                </a:solidFill>
                <a:latin typeface="Arial Black" pitchFamily="34" charset="0"/>
              </a:rPr>
              <a:t>Строга контрола и безбедност во чување на вакцините, ракување и администрирање</a:t>
            </a:r>
            <a:endParaRPr lang="en-GB" sz="2200" dirty="0">
              <a:solidFill>
                <a:srgbClr val="17286F"/>
              </a:solidFill>
              <a:latin typeface="Arial Black" pitchFamily="34" charset="0"/>
            </a:endParaRPr>
          </a:p>
        </p:txBody>
      </p:sp>
      <p:pic>
        <p:nvPicPr>
          <p:cNvPr id="14343" name="Picture 14" descr="RondNumero"/>
          <p:cNvPicPr>
            <a:picLocks noChangeAspect="1" noChangeArrowheads="1"/>
          </p:cNvPicPr>
          <p:nvPr/>
        </p:nvPicPr>
        <p:blipFill>
          <a:blip r:embed="rId4" cstate="print"/>
          <a:srcRect l="57721" r="24451"/>
          <a:stretch>
            <a:fillRect/>
          </a:stretch>
        </p:blipFill>
        <p:spPr bwMode="auto">
          <a:xfrm>
            <a:off x="561975" y="622300"/>
            <a:ext cx="314325" cy="314325"/>
          </a:xfrm>
          <a:prstGeom prst="rect">
            <a:avLst/>
          </a:prstGeom>
          <a:noFill/>
          <a:ln w="9525">
            <a:noFill/>
            <a:miter lim="800000"/>
            <a:headEnd/>
            <a:tailEnd/>
          </a:ln>
        </p:spPr>
      </p:pic>
      <p:sp>
        <p:nvSpPr>
          <p:cNvPr id="14344" name="Line 16"/>
          <p:cNvSpPr>
            <a:spLocks noChangeShapeType="1"/>
          </p:cNvSpPr>
          <p:nvPr/>
        </p:nvSpPr>
        <p:spPr bwMode="auto">
          <a:xfrm>
            <a:off x="1446213" y="449263"/>
            <a:ext cx="0" cy="912812"/>
          </a:xfrm>
          <a:prstGeom prst="line">
            <a:avLst/>
          </a:prstGeom>
          <a:noFill/>
          <a:ln w="6350">
            <a:solidFill>
              <a:schemeClr val="tx1"/>
            </a:solidFill>
            <a:round/>
            <a:headEnd/>
            <a:tailEnd/>
          </a:ln>
        </p:spPr>
        <p:txBody>
          <a:bodyPr wrap="none" anchor="ctr"/>
          <a:lstStyle/>
          <a:p>
            <a:endParaRPr lang="mk-MK"/>
          </a:p>
        </p:txBody>
      </p:sp>
      <p:sp>
        <p:nvSpPr>
          <p:cNvPr id="14345" name="AutoShape 32"/>
          <p:cNvSpPr>
            <a:spLocks noChangeArrowheads="1"/>
          </p:cNvSpPr>
          <p:nvPr/>
        </p:nvSpPr>
        <p:spPr bwMode="auto">
          <a:xfrm>
            <a:off x="2206625" y="4279900"/>
            <a:ext cx="522288" cy="392113"/>
          </a:xfrm>
          <a:prstGeom prst="rightArrow">
            <a:avLst>
              <a:gd name="adj1" fmla="val 50000"/>
              <a:gd name="adj2" fmla="val 33300"/>
            </a:avLst>
          </a:prstGeom>
          <a:solidFill>
            <a:srgbClr val="336699">
              <a:alpha val="87057"/>
            </a:srgbClr>
          </a:solidFill>
          <a:ln w="25400">
            <a:noFill/>
            <a:miter lim="800000"/>
            <a:headEnd/>
            <a:tailEnd/>
          </a:ln>
        </p:spPr>
        <p:txBody>
          <a:bodyPr wrap="none" anchor="ctr"/>
          <a:lstStyle/>
          <a:p>
            <a:endParaRPr lang="en-US"/>
          </a:p>
        </p:txBody>
      </p:sp>
      <p:sp>
        <p:nvSpPr>
          <p:cNvPr id="14346" name="AutoShape 33"/>
          <p:cNvSpPr>
            <a:spLocks noChangeArrowheads="1"/>
          </p:cNvSpPr>
          <p:nvPr/>
        </p:nvSpPr>
        <p:spPr bwMode="auto">
          <a:xfrm>
            <a:off x="4462463" y="4262438"/>
            <a:ext cx="522287" cy="392112"/>
          </a:xfrm>
          <a:prstGeom prst="rightArrow">
            <a:avLst>
              <a:gd name="adj1" fmla="val 50000"/>
              <a:gd name="adj2" fmla="val 33300"/>
            </a:avLst>
          </a:prstGeom>
          <a:solidFill>
            <a:srgbClr val="336699">
              <a:alpha val="87057"/>
            </a:srgbClr>
          </a:solidFill>
          <a:ln w="25400">
            <a:noFill/>
            <a:miter lim="800000"/>
            <a:headEnd/>
            <a:tailEnd/>
          </a:ln>
        </p:spPr>
        <p:txBody>
          <a:bodyPr wrap="none" anchor="ctr"/>
          <a:lstStyle/>
          <a:p>
            <a:endParaRPr lang="en-US"/>
          </a:p>
        </p:txBody>
      </p:sp>
      <p:sp>
        <p:nvSpPr>
          <p:cNvPr id="14347" name="AutoShape 34"/>
          <p:cNvSpPr>
            <a:spLocks noChangeArrowheads="1"/>
          </p:cNvSpPr>
          <p:nvPr/>
        </p:nvSpPr>
        <p:spPr bwMode="auto">
          <a:xfrm>
            <a:off x="6348413" y="4246563"/>
            <a:ext cx="522287" cy="392112"/>
          </a:xfrm>
          <a:prstGeom prst="rightArrow">
            <a:avLst>
              <a:gd name="adj1" fmla="val 50000"/>
              <a:gd name="adj2" fmla="val 33300"/>
            </a:avLst>
          </a:prstGeom>
          <a:solidFill>
            <a:srgbClr val="336699">
              <a:alpha val="87057"/>
            </a:srgbClr>
          </a:solidFill>
          <a:ln w="25400">
            <a:noFill/>
            <a:miter lim="800000"/>
            <a:headEnd/>
            <a:tailEnd/>
          </a:ln>
        </p:spPr>
        <p:txBody>
          <a:bodyPr wrap="none" anchor="ctr"/>
          <a:lstStyle/>
          <a:p>
            <a:endParaRPr lang="en-US"/>
          </a:p>
        </p:txBody>
      </p:sp>
      <p:pic>
        <p:nvPicPr>
          <p:cNvPr id="14348" name="Picture 35" descr="ENtrepot"/>
          <p:cNvPicPr>
            <a:picLocks noChangeAspect="1" noChangeArrowheads="1"/>
          </p:cNvPicPr>
          <p:nvPr/>
        </p:nvPicPr>
        <p:blipFill>
          <a:blip r:embed="rId5" cstate="print"/>
          <a:srcRect/>
          <a:stretch>
            <a:fillRect/>
          </a:stretch>
        </p:blipFill>
        <p:spPr bwMode="auto">
          <a:xfrm>
            <a:off x="771525" y="3919538"/>
            <a:ext cx="1182688" cy="889000"/>
          </a:xfrm>
          <a:prstGeom prst="rect">
            <a:avLst/>
          </a:prstGeom>
          <a:noFill/>
          <a:ln w="9525">
            <a:noFill/>
            <a:miter lim="800000"/>
            <a:headEnd/>
            <a:tailEnd/>
          </a:ln>
        </p:spPr>
      </p:pic>
      <p:pic>
        <p:nvPicPr>
          <p:cNvPr id="14349" name="Picture 36" descr="Camion_carton"/>
          <p:cNvPicPr>
            <a:picLocks noChangeAspect="1" noChangeArrowheads="1"/>
          </p:cNvPicPr>
          <p:nvPr/>
        </p:nvPicPr>
        <p:blipFill>
          <a:blip r:embed="rId6" cstate="print"/>
          <a:srcRect/>
          <a:stretch>
            <a:fillRect/>
          </a:stretch>
        </p:blipFill>
        <p:spPr bwMode="auto">
          <a:xfrm>
            <a:off x="2936875" y="4152900"/>
            <a:ext cx="1262063" cy="719138"/>
          </a:xfrm>
          <a:prstGeom prst="rect">
            <a:avLst/>
          </a:prstGeom>
          <a:noFill/>
          <a:ln w="9525">
            <a:noFill/>
            <a:miter lim="800000"/>
            <a:headEnd/>
            <a:tailEnd/>
          </a:ln>
        </p:spPr>
      </p:pic>
      <p:pic>
        <p:nvPicPr>
          <p:cNvPr id="14350" name="Picture 37" descr="Camion-decharcher"/>
          <p:cNvPicPr>
            <a:picLocks noChangeAspect="1" noChangeArrowheads="1"/>
          </p:cNvPicPr>
          <p:nvPr/>
        </p:nvPicPr>
        <p:blipFill>
          <a:blip r:embed="rId7" cstate="print"/>
          <a:srcRect/>
          <a:stretch>
            <a:fillRect/>
          </a:stretch>
        </p:blipFill>
        <p:spPr bwMode="auto">
          <a:xfrm>
            <a:off x="5181600" y="3857625"/>
            <a:ext cx="995363" cy="1190625"/>
          </a:xfrm>
          <a:prstGeom prst="rect">
            <a:avLst/>
          </a:prstGeom>
          <a:noFill/>
          <a:ln w="9525">
            <a:noFill/>
            <a:miter lim="800000"/>
            <a:headEnd/>
            <a:tailEnd/>
          </a:ln>
        </p:spPr>
      </p:pic>
      <p:sp>
        <p:nvSpPr>
          <p:cNvPr id="14351" name="Line 40"/>
          <p:cNvSpPr>
            <a:spLocks noChangeShapeType="1"/>
          </p:cNvSpPr>
          <p:nvPr/>
        </p:nvSpPr>
        <p:spPr bwMode="auto">
          <a:xfrm flipH="1">
            <a:off x="636588" y="4987925"/>
            <a:ext cx="557212" cy="0"/>
          </a:xfrm>
          <a:prstGeom prst="line">
            <a:avLst/>
          </a:prstGeom>
          <a:noFill/>
          <a:ln w="12700">
            <a:solidFill>
              <a:srgbClr val="DA0034"/>
            </a:solidFill>
            <a:round/>
            <a:headEnd/>
            <a:tailEnd/>
          </a:ln>
        </p:spPr>
        <p:txBody>
          <a:bodyPr wrap="none" anchor="ctr"/>
          <a:lstStyle/>
          <a:p>
            <a:endParaRPr lang="mk-MK"/>
          </a:p>
        </p:txBody>
      </p:sp>
      <p:pic>
        <p:nvPicPr>
          <p:cNvPr id="14352" name="Picture 41" descr="Thermometre"/>
          <p:cNvPicPr>
            <a:picLocks noChangeAspect="1" noChangeArrowheads="1"/>
          </p:cNvPicPr>
          <p:nvPr/>
        </p:nvPicPr>
        <p:blipFill>
          <a:blip r:embed="rId8" cstate="print"/>
          <a:srcRect/>
          <a:stretch>
            <a:fillRect/>
          </a:stretch>
        </p:blipFill>
        <p:spPr bwMode="auto">
          <a:xfrm>
            <a:off x="541338" y="4532313"/>
            <a:ext cx="241300" cy="708025"/>
          </a:xfrm>
          <a:prstGeom prst="rect">
            <a:avLst/>
          </a:prstGeom>
          <a:noFill/>
          <a:ln w="9525">
            <a:noFill/>
            <a:miter lim="800000"/>
            <a:headEnd/>
            <a:tailEnd/>
          </a:ln>
        </p:spPr>
      </p:pic>
      <p:pic>
        <p:nvPicPr>
          <p:cNvPr id="14353" name="Picture 42" descr="stamp02_02"/>
          <p:cNvPicPr>
            <a:picLocks noChangeAspect="1" noChangeArrowheads="1"/>
          </p:cNvPicPr>
          <p:nvPr/>
        </p:nvPicPr>
        <p:blipFill>
          <a:blip r:embed="rId9" cstate="print"/>
          <a:srcRect/>
          <a:stretch>
            <a:fillRect/>
          </a:stretch>
        </p:blipFill>
        <p:spPr bwMode="auto">
          <a:xfrm>
            <a:off x="1168400" y="4973638"/>
            <a:ext cx="571500" cy="196850"/>
          </a:xfrm>
          <a:prstGeom prst="rect">
            <a:avLst/>
          </a:prstGeom>
          <a:noFill/>
          <a:ln w="9525">
            <a:noFill/>
            <a:miter lim="800000"/>
            <a:headEnd/>
            <a:tailEnd/>
          </a:ln>
        </p:spPr>
      </p:pic>
      <p:sp>
        <p:nvSpPr>
          <p:cNvPr id="14354" name="Line 44"/>
          <p:cNvSpPr>
            <a:spLocks noChangeShapeType="1"/>
          </p:cNvSpPr>
          <p:nvPr/>
        </p:nvSpPr>
        <p:spPr bwMode="auto">
          <a:xfrm flipH="1">
            <a:off x="2840038" y="4987925"/>
            <a:ext cx="557212" cy="0"/>
          </a:xfrm>
          <a:prstGeom prst="line">
            <a:avLst/>
          </a:prstGeom>
          <a:noFill/>
          <a:ln w="12700">
            <a:solidFill>
              <a:srgbClr val="DA0034"/>
            </a:solidFill>
            <a:round/>
            <a:headEnd/>
            <a:tailEnd/>
          </a:ln>
        </p:spPr>
        <p:txBody>
          <a:bodyPr wrap="none" anchor="ctr"/>
          <a:lstStyle/>
          <a:p>
            <a:endParaRPr lang="mk-MK"/>
          </a:p>
        </p:txBody>
      </p:sp>
      <p:pic>
        <p:nvPicPr>
          <p:cNvPr id="14355" name="Picture 45" descr="Thermometre"/>
          <p:cNvPicPr>
            <a:picLocks noChangeAspect="1" noChangeArrowheads="1"/>
          </p:cNvPicPr>
          <p:nvPr/>
        </p:nvPicPr>
        <p:blipFill>
          <a:blip r:embed="rId8" cstate="print"/>
          <a:srcRect/>
          <a:stretch>
            <a:fillRect/>
          </a:stretch>
        </p:blipFill>
        <p:spPr bwMode="auto">
          <a:xfrm>
            <a:off x="2744788" y="4532313"/>
            <a:ext cx="241300" cy="708025"/>
          </a:xfrm>
          <a:prstGeom prst="rect">
            <a:avLst/>
          </a:prstGeom>
          <a:noFill/>
          <a:ln w="9525">
            <a:noFill/>
            <a:miter lim="800000"/>
            <a:headEnd/>
            <a:tailEnd/>
          </a:ln>
        </p:spPr>
      </p:pic>
      <p:pic>
        <p:nvPicPr>
          <p:cNvPr id="14356" name="Picture 46" descr="stamp02_02"/>
          <p:cNvPicPr>
            <a:picLocks noChangeAspect="1" noChangeArrowheads="1"/>
          </p:cNvPicPr>
          <p:nvPr/>
        </p:nvPicPr>
        <p:blipFill>
          <a:blip r:embed="rId9" cstate="print"/>
          <a:srcRect/>
          <a:stretch>
            <a:fillRect/>
          </a:stretch>
        </p:blipFill>
        <p:spPr bwMode="auto">
          <a:xfrm>
            <a:off x="3371850" y="4973638"/>
            <a:ext cx="571500" cy="196850"/>
          </a:xfrm>
          <a:prstGeom prst="rect">
            <a:avLst/>
          </a:prstGeom>
          <a:noFill/>
          <a:ln w="9525">
            <a:noFill/>
            <a:miter lim="800000"/>
            <a:headEnd/>
            <a:tailEnd/>
          </a:ln>
        </p:spPr>
      </p:pic>
      <p:sp>
        <p:nvSpPr>
          <p:cNvPr id="14357" name="Line 48"/>
          <p:cNvSpPr>
            <a:spLocks noChangeShapeType="1"/>
          </p:cNvSpPr>
          <p:nvPr/>
        </p:nvSpPr>
        <p:spPr bwMode="auto">
          <a:xfrm flipH="1">
            <a:off x="5127625" y="4987925"/>
            <a:ext cx="557213" cy="0"/>
          </a:xfrm>
          <a:prstGeom prst="line">
            <a:avLst/>
          </a:prstGeom>
          <a:noFill/>
          <a:ln w="12700">
            <a:solidFill>
              <a:srgbClr val="DA0034"/>
            </a:solidFill>
            <a:round/>
            <a:headEnd/>
            <a:tailEnd/>
          </a:ln>
        </p:spPr>
        <p:txBody>
          <a:bodyPr wrap="none" anchor="ctr"/>
          <a:lstStyle/>
          <a:p>
            <a:endParaRPr lang="mk-MK"/>
          </a:p>
        </p:txBody>
      </p:sp>
      <p:pic>
        <p:nvPicPr>
          <p:cNvPr id="14358" name="Picture 49" descr="Thermometre"/>
          <p:cNvPicPr>
            <a:picLocks noChangeAspect="1" noChangeArrowheads="1"/>
          </p:cNvPicPr>
          <p:nvPr/>
        </p:nvPicPr>
        <p:blipFill>
          <a:blip r:embed="rId8" cstate="print"/>
          <a:srcRect/>
          <a:stretch>
            <a:fillRect/>
          </a:stretch>
        </p:blipFill>
        <p:spPr bwMode="auto">
          <a:xfrm>
            <a:off x="5032375" y="4532313"/>
            <a:ext cx="241300" cy="708025"/>
          </a:xfrm>
          <a:prstGeom prst="rect">
            <a:avLst/>
          </a:prstGeom>
          <a:noFill/>
          <a:ln w="9525">
            <a:noFill/>
            <a:miter lim="800000"/>
            <a:headEnd/>
            <a:tailEnd/>
          </a:ln>
        </p:spPr>
      </p:pic>
      <p:pic>
        <p:nvPicPr>
          <p:cNvPr id="14359" name="Picture 50" descr="stamp02_02"/>
          <p:cNvPicPr>
            <a:picLocks noChangeAspect="1" noChangeArrowheads="1"/>
          </p:cNvPicPr>
          <p:nvPr/>
        </p:nvPicPr>
        <p:blipFill>
          <a:blip r:embed="rId9" cstate="print"/>
          <a:srcRect/>
          <a:stretch>
            <a:fillRect/>
          </a:stretch>
        </p:blipFill>
        <p:spPr bwMode="auto">
          <a:xfrm>
            <a:off x="5659438" y="4973638"/>
            <a:ext cx="571500" cy="196850"/>
          </a:xfrm>
          <a:prstGeom prst="rect">
            <a:avLst/>
          </a:prstGeom>
          <a:noFill/>
          <a:ln w="9525">
            <a:noFill/>
            <a:miter lim="800000"/>
            <a:headEnd/>
            <a:tailEnd/>
          </a:ln>
        </p:spPr>
      </p:pic>
      <p:sp>
        <p:nvSpPr>
          <p:cNvPr id="14360" name="Text Box 56"/>
          <p:cNvSpPr txBox="1">
            <a:spLocks noChangeArrowheads="1"/>
          </p:cNvSpPr>
          <p:nvPr/>
        </p:nvSpPr>
        <p:spPr bwMode="auto">
          <a:xfrm>
            <a:off x="441325" y="977900"/>
            <a:ext cx="1034331" cy="461665"/>
          </a:xfrm>
          <a:prstGeom prst="rect">
            <a:avLst/>
          </a:prstGeom>
          <a:noFill/>
          <a:ln w="9525">
            <a:noFill/>
            <a:miter lim="800000"/>
            <a:headEnd/>
            <a:tailEnd/>
          </a:ln>
        </p:spPr>
        <p:txBody>
          <a:bodyPr wrap="square">
            <a:spAutoFit/>
          </a:bodyPr>
          <a:lstStyle/>
          <a:p>
            <a:pPr>
              <a:spcBef>
                <a:spcPct val="50000"/>
              </a:spcBef>
            </a:pPr>
            <a:r>
              <a:rPr lang="mk-MK" sz="800" b="1" dirty="0" smtClean="0"/>
              <a:t>Соодветно чување, ракување и администрирање</a:t>
            </a:r>
            <a:endParaRPr lang="en-GB" sz="800" b="1" dirty="0"/>
          </a:p>
        </p:txBody>
      </p:sp>
      <p:pic>
        <p:nvPicPr>
          <p:cNvPr id="14361" name="Picture 60" descr="Medecin-enfant"/>
          <p:cNvPicPr>
            <a:picLocks noChangeAspect="1" noChangeArrowheads="1"/>
          </p:cNvPicPr>
          <p:nvPr/>
        </p:nvPicPr>
        <p:blipFill>
          <a:blip r:embed="rId10" cstate="print"/>
          <a:srcRect/>
          <a:stretch>
            <a:fillRect/>
          </a:stretch>
        </p:blipFill>
        <p:spPr bwMode="auto">
          <a:xfrm>
            <a:off x="7011988" y="3954463"/>
            <a:ext cx="1414462" cy="750887"/>
          </a:xfrm>
          <a:prstGeom prst="rect">
            <a:avLst/>
          </a:prstGeom>
          <a:noFill/>
          <a:ln w="9525">
            <a:noFill/>
            <a:miter lim="800000"/>
            <a:headEnd/>
            <a:tailEnd/>
          </a:ln>
        </p:spPr>
      </p:pic>
      <p:sp>
        <p:nvSpPr>
          <p:cNvPr id="14362" name="Text Box 63"/>
          <p:cNvSpPr txBox="1">
            <a:spLocks noChangeArrowheads="1"/>
          </p:cNvSpPr>
          <p:nvPr/>
        </p:nvSpPr>
        <p:spPr bwMode="auto">
          <a:xfrm>
            <a:off x="935038" y="5346700"/>
            <a:ext cx="7021338" cy="276999"/>
          </a:xfrm>
          <a:prstGeom prst="rect">
            <a:avLst/>
          </a:prstGeom>
          <a:noFill/>
          <a:ln w="25400">
            <a:noFill/>
            <a:miter lim="800000"/>
            <a:headEnd/>
            <a:tailEnd/>
          </a:ln>
        </p:spPr>
        <p:txBody>
          <a:bodyPr wrap="square">
            <a:spAutoFit/>
          </a:bodyPr>
          <a:lstStyle/>
          <a:p>
            <a:pPr>
              <a:spcBef>
                <a:spcPct val="50000"/>
              </a:spcBef>
            </a:pPr>
            <a:r>
              <a:rPr lang="mk-MK" sz="1200" dirty="0" smtClean="0">
                <a:solidFill>
                  <a:srgbClr val="17286F"/>
                </a:solidFill>
              </a:rPr>
              <a:t>Континуирана контрола на ладниот </a:t>
            </a:r>
            <a:r>
              <a:rPr lang="mk-MK" sz="1200" dirty="0" err="1" smtClean="0">
                <a:solidFill>
                  <a:srgbClr val="17286F"/>
                </a:solidFill>
              </a:rPr>
              <a:t>ланец</a:t>
            </a:r>
            <a:r>
              <a:rPr lang="mk-MK" sz="1200" dirty="0" smtClean="0">
                <a:solidFill>
                  <a:srgbClr val="17286F"/>
                </a:solidFill>
              </a:rPr>
              <a:t> од производната локација до ординацијата на докторот</a:t>
            </a:r>
            <a:endParaRPr lang="en-GB" sz="1200" dirty="0">
              <a:solidFill>
                <a:srgbClr val="17286F"/>
              </a:solidFill>
            </a:endParaRPr>
          </a:p>
        </p:txBody>
      </p:sp>
      <p:sp>
        <p:nvSpPr>
          <p:cNvPr id="14363" name="Text Box 66"/>
          <p:cNvSpPr txBox="1">
            <a:spLocks noChangeArrowheads="1"/>
          </p:cNvSpPr>
          <p:nvPr/>
        </p:nvSpPr>
        <p:spPr bwMode="auto">
          <a:xfrm>
            <a:off x="684213" y="6102350"/>
            <a:ext cx="4845050" cy="238125"/>
          </a:xfrm>
          <a:prstGeom prst="rect">
            <a:avLst/>
          </a:prstGeom>
          <a:noFill/>
          <a:ln w="25400">
            <a:noFill/>
            <a:miter lim="800000"/>
            <a:headEnd/>
            <a:tailEnd/>
          </a:ln>
        </p:spPr>
        <p:txBody>
          <a:bodyPr lIns="0" tIns="0" rIns="0" bIns="0">
            <a:spAutoFit/>
          </a:bodyPr>
          <a:lstStyle/>
          <a:p>
            <a:pPr eaLnBrk="1" hangingPunct="1">
              <a:lnSpc>
                <a:spcPct val="90000"/>
              </a:lnSpc>
              <a:spcBef>
                <a:spcPct val="30000"/>
              </a:spcBef>
            </a:pPr>
            <a:r>
              <a:rPr lang="en-GB" sz="800">
                <a:solidFill>
                  <a:schemeClr val="bg2"/>
                </a:solidFill>
              </a:rPr>
              <a:t>(1) WHO website: http://www.who.int/vaccines-documents/DoxGen/H5-CC.htm - accessed June 26 2009</a:t>
            </a:r>
          </a:p>
          <a:p>
            <a:pPr>
              <a:lnSpc>
                <a:spcPct val="105000"/>
              </a:lnSpc>
            </a:pPr>
            <a:r>
              <a:rPr lang="en-GB" sz="800">
                <a:solidFill>
                  <a:schemeClr val="bg2"/>
                </a:solidFill>
              </a:rPr>
              <a:t>(2) </a:t>
            </a:r>
            <a:r>
              <a:rPr lang="fr-FR" sz="800">
                <a:solidFill>
                  <a:schemeClr val="bg2"/>
                </a:solidFill>
              </a:rPr>
              <a:t>N. Halsey, Institute for Vaccine Safety, J Hopkins University - presentation to AVDVAC, May 2008</a:t>
            </a:r>
            <a:endParaRPr lang="en-GB" sz="800">
              <a:solidFill>
                <a:schemeClr val="bg2"/>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AutoShape 2"/>
          <p:cNvSpPr>
            <a:spLocks noChangeArrowheads="1"/>
          </p:cNvSpPr>
          <p:nvPr/>
        </p:nvSpPr>
        <p:spPr bwMode="auto">
          <a:xfrm>
            <a:off x="5014913" y="4046538"/>
            <a:ext cx="2536825" cy="1262062"/>
          </a:xfrm>
          <a:prstGeom prst="rightArrow">
            <a:avLst>
              <a:gd name="adj1" fmla="val 100000"/>
              <a:gd name="adj2" fmla="val 14108"/>
            </a:avLst>
          </a:prstGeom>
          <a:solidFill>
            <a:srgbClr val="666699">
              <a:alpha val="70195"/>
            </a:srgbClr>
          </a:solidFill>
          <a:ln w="9525">
            <a:noFill/>
            <a:miter lim="800000"/>
            <a:headEnd/>
            <a:tailEnd/>
          </a:ln>
        </p:spPr>
        <p:txBody>
          <a:bodyPr anchor="ctr">
            <a:spAutoFit/>
          </a:bodyPr>
          <a:lstStyle/>
          <a:p>
            <a:endParaRPr lang="en-US"/>
          </a:p>
        </p:txBody>
      </p:sp>
      <p:sp>
        <p:nvSpPr>
          <p:cNvPr id="15365" name="AutoShape 3"/>
          <p:cNvSpPr>
            <a:spLocks noChangeArrowheads="1"/>
          </p:cNvSpPr>
          <p:nvPr/>
        </p:nvSpPr>
        <p:spPr bwMode="auto">
          <a:xfrm>
            <a:off x="5014913" y="2151063"/>
            <a:ext cx="2500312" cy="1204912"/>
          </a:xfrm>
          <a:prstGeom prst="rightArrow">
            <a:avLst>
              <a:gd name="adj1" fmla="val 100000"/>
              <a:gd name="adj2" fmla="val 14564"/>
            </a:avLst>
          </a:prstGeom>
          <a:solidFill>
            <a:srgbClr val="4A9ECD"/>
          </a:solidFill>
          <a:ln w="9525">
            <a:noFill/>
            <a:miter lim="800000"/>
            <a:headEnd/>
            <a:tailEnd/>
          </a:ln>
        </p:spPr>
        <p:txBody>
          <a:bodyPr anchor="ctr">
            <a:spAutoFit/>
          </a:bodyPr>
          <a:lstStyle/>
          <a:p>
            <a:endParaRPr lang="en-US"/>
          </a:p>
        </p:txBody>
      </p:sp>
      <p:sp>
        <p:nvSpPr>
          <p:cNvPr id="15366" name="Rectangle 7"/>
          <p:cNvSpPr>
            <a:spLocks noChangeArrowheads="1"/>
          </p:cNvSpPr>
          <p:nvPr/>
        </p:nvSpPr>
        <p:spPr bwMode="auto">
          <a:xfrm>
            <a:off x="5103813" y="2276872"/>
            <a:ext cx="2204491" cy="858838"/>
          </a:xfrm>
          <a:prstGeom prst="rect">
            <a:avLst/>
          </a:prstGeom>
          <a:noFill/>
          <a:ln w="9525">
            <a:noFill/>
            <a:miter lim="800000"/>
            <a:headEnd/>
            <a:tailEnd/>
          </a:ln>
        </p:spPr>
        <p:txBody>
          <a:bodyPr/>
          <a:lstStyle/>
          <a:p>
            <a:pPr eaLnBrk="1" hangingPunct="1">
              <a:lnSpc>
                <a:spcPct val="85000"/>
              </a:lnSpc>
            </a:pPr>
            <a:r>
              <a:rPr lang="mk-MK" sz="1500" b="1" dirty="0" smtClean="0">
                <a:solidFill>
                  <a:srgbClr val="17286F"/>
                </a:solidFill>
              </a:rPr>
              <a:t>Контрола</a:t>
            </a:r>
            <a:r>
              <a:rPr lang="en-GB" sz="1500" b="1" dirty="0">
                <a:solidFill>
                  <a:srgbClr val="17286F"/>
                </a:solidFill>
              </a:rPr>
              <a:t/>
            </a:r>
            <a:br>
              <a:rPr lang="en-GB" sz="1500" b="1" dirty="0">
                <a:solidFill>
                  <a:srgbClr val="17286F"/>
                </a:solidFill>
              </a:rPr>
            </a:br>
            <a:r>
              <a:rPr lang="en-GB" sz="1500" b="1" dirty="0">
                <a:solidFill>
                  <a:srgbClr val="17286F"/>
                </a:solidFill>
              </a:rPr>
              <a:t/>
            </a:r>
            <a:br>
              <a:rPr lang="en-GB" sz="1500" b="1" dirty="0">
                <a:solidFill>
                  <a:srgbClr val="17286F"/>
                </a:solidFill>
              </a:rPr>
            </a:br>
            <a:r>
              <a:rPr lang="mk-MK" sz="1500" dirty="0" smtClean="0">
                <a:solidFill>
                  <a:srgbClr val="17286F"/>
                </a:solidFill>
              </a:rPr>
              <a:t>Контрола на клиничките студии Дополнителни студии за безбедност</a:t>
            </a:r>
            <a:endParaRPr lang="en-GB" sz="1800" dirty="0">
              <a:solidFill>
                <a:srgbClr val="006600"/>
              </a:solidFill>
              <a:latin typeface="Arial Black" pitchFamily="34" charset="0"/>
            </a:endParaRPr>
          </a:p>
        </p:txBody>
      </p:sp>
      <p:sp>
        <p:nvSpPr>
          <p:cNvPr id="15367" name="Rectangle 10"/>
          <p:cNvSpPr>
            <a:spLocks noChangeArrowheads="1"/>
          </p:cNvSpPr>
          <p:nvPr/>
        </p:nvSpPr>
        <p:spPr bwMode="auto">
          <a:xfrm>
            <a:off x="4283968" y="1543050"/>
            <a:ext cx="1512168" cy="342900"/>
          </a:xfrm>
          <a:prstGeom prst="rect">
            <a:avLst/>
          </a:prstGeom>
          <a:noFill/>
          <a:ln w="9525">
            <a:noFill/>
            <a:miter lim="800000"/>
            <a:headEnd/>
            <a:tailEnd/>
          </a:ln>
        </p:spPr>
        <p:txBody>
          <a:bodyPr/>
          <a:lstStyle/>
          <a:p>
            <a:pPr algn="ctr" eaLnBrk="1" hangingPunct="1"/>
            <a:r>
              <a:rPr lang="mk-MK" sz="1500" b="1" dirty="0" smtClean="0">
                <a:solidFill>
                  <a:srgbClr val="7466A6"/>
                </a:solidFill>
              </a:rPr>
              <a:t>Одобрување</a:t>
            </a:r>
            <a:endParaRPr lang="en-GB" sz="2100" dirty="0"/>
          </a:p>
        </p:txBody>
      </p:sp>
      <p:sp>
        <p:nvSpPr>
          <p:cNvPr id="15368" name="Rectangle 6"/>
          <p:cNvSpPr>
            <a:spLocks noChangeArrowheads="1"/>
          </p:cNvSpPr>
          <p:nvPr/>
        </p:nvSpPr>
        <p:spPr bwMode="auto">
          <a:xfrm>
            <a:off x="5103813" y="4441255"/>
            <a:ext cx="2204491" cy="499913"/>
          </a:xfrm>
          <a:prstGeom prst="rect">
            <a:avLst/>
          </a:prstGeom>
          <a:noFill/>
          <a:ln w="9525">
            <a:noFill/>
            <a:miter lim="800000"/>
            <a:headEnd/>
            <a:tailEnd/>
          </a:ln>
        </p:spPr>
        <p:txBody>
          <a:bodyPr/>
          <a:lstStyle/>
          <a:p>
            <a:pPr eaLnBrk="1" hangingPunct="1">
              <a:lnSpc>
                <a:spcPct val="95000"/>
              </a:lnSpc>
              <a:spcBef>
                <a:spcPct val="15000"/>
              </a:spcBef>
            </a:pPr>
            <a:r>
              <a:rPr lang="mk-MK" sz="1500" b="1" dirty="0" err="1" smtClean="0">
                <a:solidFill>
                  <a:schemeClr val="bg1"/>
                </a:solidFill>
              </a:rPr>
              <a:t>Мониторирање</a:t>
            </a:r>
            <a:r>
              <a:rPr lang="mk-MK" sz="1500" b="1" dirty="0" smtClean="0">
                <a:solidFill>
                  <a:schemeClr val="bg1"/>
                </a:solidFill>
              </a:rPr>
              <a:t> на спонтани пријави</a:t>
            </a:r>
            <a:endParaRPr lang="en-GB" sz="1800" dirty="0">
              <a:solidFill>
                <a:schemeClr val="bg1"/>
              </a:solidFill>
              <a:latin typeface="Arial Black" pitchFamily="34" charset="0"/>
            </a:endParaRPr>
          </a:p>
        </p:txBody>
      </p:sp>
      <p:sp>
        <p:nvSpPr>
          <p:cNvPr id="15369" name="Freeform 12"/>
          <p:cNvSpPr>
            <a:spLocks/>
          </p:cNvSpPr>
          <p:nvPr/>
        </p:nvSpPr>
        <p:spPr bwMode="auto">
          <a:xfrm>
            <a:off x="525463" y="282575"/>
            <a:ext cx="741362" cy="673100"/>
          </a:xfrm>
          <a:custGeom>
            <a:avLst/>
            <a:gdLst>
              <a:gd name="T0" fmla="*/ 752 w 1657"/>
              <a:gd name="T1" fmla="*/ 1792 h 1810"/>
              <a:gd name="T2" fmla="*/ 682 w 1657"/>
              <a:gd name="T3" fmla="*/ 1732 h 1810"/>
              <a:gd name="T4" fmla="*/ 644 w 1657"/>
              <a:gd name="T5" fmla="*/ 1639 h 1810"/>
              <a:gd name="T6" fmla="*/ 659 w 1657"/>
              <a:gd name="T7" fmla="*/ 1533 h 1810"/>
              <a:gd name="T8" fmla="*/ 669 w 1657"/>
              <a:gd name="T9" fmla="*/ 1470 h 1810"/>
              <a:gd name="T10" fmla="*/ 642 w 1657"/>
              <a:gd name="T11" fmla="*/ 1415 h 1810"/>
              <a:gd name="T12" fmla="*/ 556 w 1657"/>
              <a:gd name="T13" fmla="*/ 1372 h 1810"/>
              <a:gd name="T14" fmla="*/ 415 w 1657"/>
              <a:gd name="T15" fmla="*/ 1347 h 1810"/>
              <a:gd name="T16" fmla="*/ 382 w 1657"/>
              <a:gd name="T17" fmla="*/ 1304 h 1810"/>
              <a:gd name="T18" fmla="*/ 372 w 1657"/>
              <a:gd name="T19" fmla="*/ 1206 h 1810"/>
              <a:gd name="T20" fmla="*/ 352 w 1657"/>
              <a:gd name="T21" fmla="*/ 1150 h 1810"/>
              <a:gd name="T22" fmla="*/ 266 w 1657"/>
              <a:gd name="T23" fmla="*/ 1117 h 1810"/>
              <a:gd name="T24" fmla="*/ 148 w 1657"/>
              <a:gd name="T25" fmla="*/ 1123 h 1810"/>
              <a:gd name="T26" fmla="*/ 60 w 1657"/>
              <a:gd name="T27" fmla="*/ 1115 h 1810"/>
              <a:gd name="T28" fmla="*/ 7 w 1657"/>
              <a:gd name="T29" fmla="*/ 1050 h 1810"/>
              <a:gd name="T30" fmla="*/ 0 w 1657"/>
              <a:gd name="T31" fmla="*/ 909 h 1810"/>
              <a:gd name="T32" fmla="*/ 7 w 1657"/>
              <a:gd name="T33" fmla="*/ 765 h 1810"/>
              <a:gd name="T34" fmla="*/ 60 w 1657"/>
              <a:gd name="T35" fmla="*/ 700 h 1810"/>
              <a:gd name="T36" fmla="*/ 148 w 1657"/>
              <a:gd name="T37" fmla="*/ 695 h 1810"/>
              <a:gd name="T38" fmla="*/ 266 w 1657"/>
              <a:gd name="T39" fmla="*/ 697 h 1810"/>
              <a:gd name="T40" fmla="*/ 352 w 1657"/>
              <a:gd name="T41" fmla="*/ 667 h 1810"/>
              <a:gd name="T42" fmla="*/ 372 w 1657"/>
              <a:gd name="T43" fmla="*/ 611 h 1810"/>
              <a:gd name="T44" fmla="*/ 382 w 1657"/>
              <a:gd name="T45" fmla="*/ 511 h 1810"/>
              <a:gd name="T46" fmla="*/ 415 w 1657"/>
              <a:gd name="T47" fmla="*/ 468 h 1810"/>
              <a:gd name="T48" fmla="*/ 556 w 1657"/>
              <a:gd name="T49" fmla="*/ 445 h 1810"/>
              <a:gd name="T50" fmla="*/ 642 w 1657"/>
              <a:gd name="T51" fmla="*/ 400 h 1810"/>
              <a:gd name="T52" fmla="*/ 669 w 1657"/>
              <a:gd name="T53" fmla="*/ 345 h 1810"/>
              <a:gd name="T54" fmla="*/ 659 w 1657"/>
              <a:gd name="T55" fmla="*/ 282 h 1810"/>
              <a:gd name="T56" fmla="*/ 644 w 1657"/>
              <a:gd name="T57" fmla="*/ 176 h 1810"/>
              <a:gd name="T58" fmla="*/ 682 w 1657"/>
              <a:gd name="T59" fmla="*/ 80 h 1810"/>
              <a:gd name="T60" fmla="*/ 752 w 1657"/>
              <a:gd name="T61" fmla="*/ 20 h 1810"/>
              <a:gd name="T62" fmla="*/ 851 w 1657"/>
              <a:gd name="T63" fmla="*/ 2 h 1810"/>
              <a:gd name="T64" fmla="*/ 946 w 1657"/>
              <a:gd name="T65" fmla="*/ 50 h 1810"/>
              <a:gd name="T66" fmla="*/ 997 w 1657"/>
              <a:gd name="T67" fmla="*/ 121 h 1810"/>
              <a:gd name="T68" fmla="*/ 1009 w 1657"/>
              <a:gd name="T69" fmla="*/ 229 h 1810"/>
              <a:gd name="T70" fmla="*/ 987 w 1657"/>
              <a:gd name="T71" fmla="*/ 309 h 1810"/>
              <a:gd name="T72" fmla="*/ 997 w 1657"/>
              <a:gd name="T73" fmla="*/ 377 h 1810"/>
              <a:gd name="T74" fmla="*/ 1042 w 1657"/>
              <a:gd name="T75" fmla="*/ 423 h 1810"/>
              <a:gd name="T76" fmla="*/ 1201 w 1657"/>
              <a:gd name="T77" fmla="*/ 458 h 1810"/>
              <a:gd name="T78" fmla="*/ 1259 w 1657"/>
              <a:gd name="T79" fmla="*/ 486 h 1810"/>
              <a:gd name="T80" fmla="*/ 1284 w 1657"/>
              <a:gd name="T81" fmla="*/ 559 h 1810"/>
              <a:gd name="T82" fmla="*/ 1291 w 1657"/>
              <a:gd name="T83" fmla="*/ 649 h 1810"/>
              <a:gd name="T84" fmla="*/ 1322 w 1657"/>
              <a:gd name="T85" fmla="*/ 679 h 1810"/>
              <a:gd name="T86" fmla="*/ 1445 w 1657"/>
              <a:gd name="T87" fmla="*/ 702 h 1810"/>
              <a:gd name="T88" fmla="*/ 1558 w 1657"/>
              <a:gd name="T89" fmla="*/ 689 h 1810"/>
              <a:gd name="T90" fmla="*/ 1626 w 1657"/>
              <a:gd name="T91" fmla="*/ 725 h 1810"/>
              <a:gd name="T92" fmla="*/ 1657 w 1657"/>
              <a:gd name="T93" fmla="*/ 848 h 1810"/>
              <a:gd name="T94" fmla="*/ 1657 w 1657"/>
              <a:gd name="T95" fmla="*/ 966 h 1810"/>
              <a:gd name="T96" fmla="*/ 1626 w 1657"/>
              <a:gd name="T97" fmla="*/ 1092 h 1810"/>
              <a:gd name="T98" fmla="*/ 1558 w 1657"/>
              <a:gd name="T99" fmla="*/ 1125 h 1810"/>
              <a:gd name="T100" fmla="*/ 1445 w 1657"/>
              <a:gd name="T101" fmla="*/ 1115 h 1810"/>
              <a:gd name="T102" fmla="*/ 1322 w 1657"/>
              <a:gd name="T103" fmla="*/ 1138 h 1810"/>
              <a:gd name="T104" fmla="*/ 1291 w 1657"/>
              <a:gd name="T105" fmla="*/ 1165 h 1810"/>
              <a:gd name="T106" fmla="*/ 1284 w 1657"/>
              <a:gd name="T107" fmla="*/ 1256 h 1810"/>
              <a:gd name="T108" fmla="*/ 1259 w 1657"/>
              <a:gd name="T109" fmla="*/ 1331 h 1810"/>
              <a:gd name="T110" fmla="*/ 1201 w 1657"/>
              <a:gd name="T111" fmla="*/ 1359 h 1810"/>
              <a:gd name="T112" fmla="*/ 1042 w 1657"/>
              <a:gd name="T113" fmla="*/ 1394 h 1810"/>
              <a:gd name="T114" fmla="*/ 997 w 1657"/>
              <a:gd name="T115" fmla="*/ 1437 h 1810"/>
              <a:gd name="T116" fmla="*/ 987 w 1657"/>
              <a:gd name="T117" fmla="*/ 1508 h 1810"/>
              <a:gd name="T118" fmla="*/ 1009 w 1657"/>
              <a:gd name="T119" fmla="*/ 1586 h 1810"/>
              <a:gd name="T120" fmla="*/ 997 w 1657"/>
              <a:gd name="T121" fmla="*/ 1689 h 1810"/>
              <a:gd name="T122" fmla="*/ 946 w 1657"/>
              <a:gd name="T123" fmla="*/ 1762 h 1810"/>
              <a:gd name="T124" fmla="*/ 851 w 1657"/>
              <a:gd name="T125" fmla="*/ 1807 h 181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57"/>
              <a:gd name="T190" fmla="*/ 0 h 1810"/>
              <a:gd name="T191" fmla="*/ 1657 w 1657"/>
              <a:gd name="T192" fmla="*/ 1810 h 181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57" h="1810">
                <a:moveTo>
                  <a:pt x="828" y="1810"/>
                </a:moveTo>
                <a:lnTo>
                  <a:pt x="805" y="1807"/>
                </a:lnTo>
                <a:lnTo>
                  <a:pt x="783" y="1802"/>
                </a:lnTo>
                <a:lnTo>
                  <a:pt x="752" y="1792"/>
                </a:lnTo>
                <a:lnTo>
                  <a:pt x="725" y="1775"/>
                </a:lnTo>
                <a:lnTo>
                  <a:pt x="710" y="1762"/>
                </a:lnTo>
                <a:lnTo>
                  <a:pt x="695" y="1747"/>
                </a:lnTo>
                <a:lnTo>
                  <a:pt x="682" y="1732"/>
                </a:lnTo>
                <a:lnTo>
                  <a:pt x="669" y="1712"/>
                </a:lnTo>
                <a:lnTo>
                  <a:pt x="659" y="1689"/>
                </a:lnTo>
                <a:lnTo>
                  <a:pt x="652" y="1664"/>
                </a:lnTo>
                <a:lnTo>
                  <a:pt x="644" y="1639"/>
                </a:lnTo>
                <a:lnTo>
                  <a:pt x="644" y="1611"/>
                </a:lnTo>
                <a:lnTo>
                  <a:pt x="644" y="1586"/>
                </a:lnTo>
                <a:lnTo>
                  <a:pt x="649" y="1566"/>
                </a:lnTo>
                <a:lnTo>
                  <a:pt x="659" y="1533"/>
                </a:lnTo>
                <a:lnTo>
                  <a:pt x="664" y="1523"/>
                </a:lnTo>
                <a:lnTo>
                  <a:pt x="667" y="1508"/>
                </a:lnTo>
                <a:lnTo>
                  <a:pt x="669" y="1490"/>
                </a:lnTo>
                <a:lnTo>
                  <a:pt x="669" y="1470"/>
                </a:lnTo>
                <a:lnTo>
                  <a:pt x="664" y="1450"/>
                </a:lnTo>
                <a:lnTo>
                  <a:pt x="659" y="1437"/>
                </a:lnTo>
                <a:lnTo>
                  <a:pt x="652" y="1427"/>
                </a:lnTo>
                <a:lnTo>
                  <a:pt x="642" y="1415"/>
                </a:lnTo>
                <a:lnTo>
                  <a:pt x="629" y="1404"/>
                </a:lnTo>
                <a:lnTo>
                  <a:pt x="614" y="1394"/>
                </a:lnTo>
                <a:lnTo>
                  <a:pt x="596" y="1384"/>
                </a:lnTo>
                <a:lnTo>
                  <a:pt x="556" y="1372"/>
                </a:lnTo>
                <a:lnTo>
                  <a:pt x="521" y="1364"/>
                </a:lnTo>
                <a:lnTo>
                  <a:pt x="455" y="1359"/>
                </a:lnTo>
                <a:lnTo>
                  <a:pt x="428" y="1352"/>
                </a:lnTo>
                <a:lnTo>
                  <a:pt x="415" y="1347"/>
                </a:lnTo>
                <a:lnTo>
                  <a:pt x="405" y="1339"/>
                </a:lnTo>
                <a:lnTo>
                  <a:pt x="395" y="1331"/>
                </a:lnTo>
                <a:lnTo>
                  <a:pt x="387" y="1319"/>
                </a:lnTo>
                <a:lnTo>
                  <a:pt x="382" y="1304"/>
                </a:lnTo>
                <a:lnTo>
                  <a:pt x="377" y="1286"/>
                </a:lnTo>
                <a:lnTo>
                  <a:pt x="372" y="1256"/>
                </a:lnTo>
                <a:lnTo>
                  <a:pt x="372" y="1228"/>
                </a:lnTo>
                <a:lnTo>
                  <a:pt x="372" y="1206"/>
                </a:lnTo>
                <a:lnTo>
                  <a:pt x="370" y="1183"/>
                </a:lnTo>
                <a:lnTo>
                  <a:pt x="365" y="1165"/>
                </a:lnTo>
                <a:lnTo>
                  <a:pt x="360" y="1158"/>
                </a:lnTo>
                <a:lnTo>
                  <a:pt x="352" y="1150"/>
                </a:lnTo>
                <a:lnTo>
                  <a:pt x="345" y="1143"/>
                </a:lnTo>
                <a:lnTo>
                  <a:pt x="332" y="1138"/>
                </a:lnTo>
                <a:lnTo>
                  <a:pt x="302" y="1125"/>
                </a:lnTo>
                <a:lnTo>
                  <a:pt x="266" y="1117"/>
                </a:lnTo>
                <a:lnTo>
                  <a:pt x="236" y="1115"/>
                </a:lnTo>
                <a:lnTo>
                  <a:pt x="209" y="1115"/>
                </a:lnTo>
                <a:lnTo>
                  <a:pt x="188" y="1115"/>
                </a:lnTo>
                <a:lnTo>
                  <a:pt x="148" y="1123"/>
                </a:lnTo>
                <a:lnTo>
                  <a:pt x="115" y="1125"/>
                </a:lnTo>
                <a:lnTo>
                  <a:pt x="95" y="1125"/>
                </a:lnTo>
                <a:lnTo>
                  <a:pt x="78" y="1123"/>
                </a:lnTo>
                <a:lnTo>
                  <a:pt x="60" y="1115"/>
                </a:lnTo>
                <a:lnTo>
                  <a:pt x="45" y="1105"/>
                </a:lnTo>
                <a:lnTo>
                  <a:pt x="30" y="1092"/>
                </a:lnTo>
                <a:lnTo>
                  <a:pt x="17" y="1075"/>
                </a:lnTo>
                <a:lnTo>
                  <a:pt x="7" y="1050"/>
                </a:lnTo>
                <a:lnTo>
                  <a:pt x="2" y="1022"/>
                </a:lnTo>
                <a:lnTo>
                  <a:pt x="0" y="966"/>
                </a:lnTo>
                <a:lnTo>
                  <a:pt x="0" y="934"/>
                </a:lnTo>
                <a:lnTo>
                  <a:pt x="0" y="909"/>
                </a:lnTo>
                <a:lnTo>
                  <a:pt x="0" y="883"/>
                </a:lnTo>
                <a:lnTo>
                  <a:pt x="0" y="848"/>
                </a:lnTo>
                <a:lnTo>
                  <a:pt x="2" y="795"/>
                </a:lnTo>
                <a:lnTo>
                  <a:pt x="7" y="765"/>
                </a:lnTo>
                <a:lnTo>
                  <a:pt x="17" y="742"/>
                </a:lnTo>
                <a:lnTo>
                  <a:pt x="30" y="725"/>
                </a:lnTo>
                <a:lnTo>
                  <a:pt x="45" y="710"/>
                </a:lnTo>
                <a:lnTo>
                  <a:pt x="60" y="700"/>
                </a:lnTo>
                <a:lnTo>
                  <a:pt x="78" y="695"/>
                </a:lnTo>
                <a:lnTo>
                  <a:pt x="95" y="689"/>
                </a:lnTo>
                <a:lnTo>
                  <a:pt x="115" y="689"/>
                </a:lnTo>
                <a:lnTo>
                  <a:pt x="148" y="695"/>
                </a:lnTo>
                <a:lnTo>
                  <a:pt x="188" y="700"/>
                </a:lnTo>
                <a:lnTo>
                  <a:pt x="209" y="702"/>
                </a:lnTo>
                <a:lnTo>
                  <a:pt x="236" y="702"/>
                </a:lnTo>
                <a:lnTo>
                  <a:pt x="266" y="697"/>
                </a:lnTo>
                <a:lnTo>
                  <a:pt x="302" y="689"/>
                </a:lnTo>
                <a:lnTo>
                  <a:pt x="332" y="679"/>
                </a:lnTo>
                <a:lnTo>
                  <a:pt x="345" y="672"/>
                </a:lnTo>
                <a:lnTo>
                  <a:pt x="352" y="667"/>
                </a:lnTo>
                <a:lnTo>
                  <a:pt x="360" y="659"/>
                </a:lnTo>
                <a:lnTo>
                  <a:pt x="365" y="649"/>
                </a:lnTo>
                <a:lnTo>
                  <a:pt x="370" y="632"/>
                </a:lnTo>
                <a:lnTo>
                  <a:pt x="372" y="611"/>
                </a:lnTo>
                <a:lnTo>
                  <a:pt x="372" y="586"/>
                </a:lnTo>
                <a:lnTo>
                  <a:pt x="372" y="559"/>
                </a:lnTo>
                <a:lnTo>
                  <a:pt x="377" y="528"/>
                </a:lnTo>
                <a:lnTo>
                  <a:pt x="382" y="511"/>
                </a:lnTo>
                <a:lnTo>
                  <a:pt x="387" y="496"/>
                </a:lnTo>
                <a:lnTo>
                  <a:pt x="395" y="486"/>
                </a:lnTo>
                <a:lnTo>
                  <a:pt x="405" y="475"/>
                </a:lnTo>
                <a:lnTo>
                  <a:pt x="415" y="468"/>
                </a:lnTo>
                <a:lnTo>
                  <a:pt x="428" y="463"/>
                </a:lnTo>
                <a:lnTo>
                  <a:pt x="455" y="458"/>
                </a:lnTo>
                <a:lnTo>
                  <a:pt x="521" y="450"/>
                </a:lnTo>
                <a:lnTo>
                  <a:pt x="556" y="445"/>
                </a:lnTo>
                <a:lnTo>
                  <a:pt x="596" y="430"/>
                </a:lnTo>
                <a:lnTo>
                  <a:pt x="614" y="423"/>
                </a:lnTo>
                <a:lnTo>
                  <a:pt x="629" y="413"/>
                </a:lnTo>
                <a:lnTo>
                  <a:pt x="642" y="400"/>
                </a:lnTo>
                <a:lnTo>
                  <a:pt x="652" y="390"/>
                </a:lnTo>
                <a:lnTo>
                  <a:pt x="659" y="377"/>
                </a:lnTo>
                <a:lnTo>
                  <a:pt x="664" y="367"/>
                </a:lnTo>
                <a:lnTo>
                  <a:pt x="669" y="345"/>
                </a:lnTo>
                <a:lnTo>
                  <a:pt x="669" y="324"/>
                </a:lnTo>
                <a:lnTo>
                  <a:pt x="667" y="309"/>
                </a:lnTo>
                <a:lnTo>
                  <a:pt x="664" y="294"/>
                </a:lnTo>
                <a:lnTo>
                  <a:pt x="659" y="282"/>
                </a:lnTo>
                <a:lnTo>
                  <a:pt x="649" y="251"/>
                </a:lnTo>
                <a:lnTo>
                  <a:pt x="644" y="229"/>
                </a:lnTo>
                <a:lnTo>
                  <a:pt x="644" y="204"/>
                </a:lnTo>
                <a:lnTo>
                  <a:pt x="644" y="176"/>
                </a:lnTo>
                <a:lnTo>
                  <a:pt x="652" y="146"/>
                </a:lnTo>
                <a:lnTo>
                  <a:pt x="659" y="121"/>
                </a:lnTo>
                <a:lnTo>
                  <a:pt x="669" y="98"/>
                </a:lnTo>
                <a:lnTo>
                  <a:pt x="682" y="80"/>
                </a:lnTo>
                <a:lnTo>
                  <a:pt x="695" y="63"/>
                </a:lnTo>
                <a:lnTo>
                  <a:pt x="710" y="50"/>
                </a:lnTo>
                <a:lnTo>
                  <a:pt x="725" y="37"/>
                </a:lnTo>
                <a:lnTo>
                  <a:pt x="752" y="20"/>
                </a:lnTo>
                <a:lnTo>
                  <a:pt x="783" y="10"/>
                </a:lnTo>
                <a:lnTo>
                  <a:pt x="805" y="2"/>
                </a:lnTo>
                <a:lnTo>
                  <a:pt x="828" y="0"/>
                </a:lnTo>
                <a:lnTo>
                  <a:pt x="851" y="2"/>
                </a:lnTo>
                <a:lnTo>
                  <a:pt x="873" y="10"/>
                </a:lnTo>
                <a:lnTo>
                  <a:pt x="901" y="20"/>
                </a:lnTo>
                <a:lnTo>
                  <a:pt x="931" y="37"/>
                </a:lnTo>
                <a:lnTo>
                  <a:pt x="946" y="50"/>
                </a:lnTo>
                <a:lnTo>
                  <a:pt x="962" y="63"/>
                </a:lnTo>
                <a:lnTo>
                  <a:pt x="974" y="80"/>
                </a:lnTo>
                <a:lnTo>
                  <a:pt x="987" y="98"/>
                </a:lnTo>
                <a:lnTo>
                  <a:pt x="997" y="121"/>
                </a:lnTo>
                <a:lnTo>
                  <a:pt x="1004" y="146"/>
                </a:lnTo>
                <a:lnTo>
                  <a:pt x="1012" y="176"/>
                </a:lnTo>
                <a:lnTo>
                  <a:pt x="1012" y="204"/>
                </a:lnTo>
                <a:lnTo>
                  <a:pt x="1009" y="229"/>
                </a:lnTo>
                <a:lnTo>
                  <a:pt x="1007" y="251"/>
                </a:lnTo>
                <a:lnTo>
                  <a:pt x="997" y="282"/>
                </a:lnTo>
                <a:lnTo>
                  <a:pt x="992" y="294"/>
                </a:lnTo>
                <a:lnTo>
                  <a:pt x="987" y="309"/>
                </a:lnTo>
                <a:lnTo>
                  <a:pt x="984" y="324"/>
                </a:lnTo>
                <a:lnTo>
                  <a:pt x="987" y="345"/>
                </a:lnTo>
                <a:lnTo>
                  <a:pt x="992" y="367"/>
                </a:lnTo>
                <a:lnTo>
                  <a:pt x="997" y="377"/>
                </a:lnTo>
                <a:lnTo>
                  <a:pt x="1004" y="390"/>
                </a:lnTo>
                <a:lnTo>
                  <a:pt x="1014" y="400"/>
                </a:lnTo>
                <a:lnTo>
                  <a:pt x="1027" y="413"/>
                </a:lnTo>
                <a:lnTo>
                  <a:pt x="1042" y="423"/>
                </a:lnTo>
                <a:lnTo>
                  <a:pt x="1060" y="430"/>
                </a:lnTo>
                <a:lnTo>
                  <a:pt x="1097" y="445"/>
                </a:lnTo>
                <a:lnTo>
                  <a:pt x="1135" y="450"/>
                </a:lnTo>
                <a:lnTo>
                  <a:pt x="1201" y="458"/>
                </a:lnTo>
                <a:lnTo>
                  <a:pt x="1228" y="463"/>
                </a:lnTo>
                <a:lnTo>
                  <a:pt x="1239" y="468"/>
                </a:lnTo>
                <a:lnTo>
                  <a:pt x="1251" y="475"/>
                </a:lnTo>
                <a:lnTo>
                  <a:pt x="1259" y="486"/>
                </a:lnTo>
                <a:lnTo>
                  <a:pt x="1266" y="496"/>
                </a:lnTo>
                <a:lnTo>
                  <a:pt x="1274" y="511"/>
                </a:lnTo>
                <a:lnTo>
                  <a:pt x="1279" y="528"/>
                </a:lnTo>
                <a:lnTo>
                  <a:pt x="1284" y="559"/>
                </a:lnTo>
                <a:lnTo>
                  <a:pt x="1284" y="586"/>
                </a:lnTo>
                <a:lnTo>
                  <a:pt x="1284" y="611"/>
                </a:lnTo>
                <a:lnTo>
                  <a:pt x="1284" y="632"/>
                </a:lnTo>
                <a:lnTo>
                  <a:pt x="1291" y="649"/>
                </a:lnTo>
                <a:lnTo>
                  <a:pt x="1296" y="659"/>
                </a:lnTo>
                <a:lnTo>
                  <a:pt x="1301" y="667"/>
                </a:lnTo>
                <a:lnTo>
                  <a:pt x="1312" y="672"/>
                </a:lnTo>
                <a:lnTo>
                  <a:pt x="1322" y="679"/>
                </a:lnTo>
                <a:lnTo>
                  <a:pt x="1354" y="689"/>
                </a:lnTo>
                <a:lnTo>
                  <a:pt x="1390" y="697"/>
                </a:lnTo>
                <a:lnTo>
                  <a:pt x="1420" y="702"/>
                </a:lnTo>
                <a:lnTo>
                  <a:pt x="1445" y="702"/>
                </a:lnTo>
                <a:lnTo>
                  <a:pt x="1468" y="700"/>
                </a:lnTo>
                <a:lnTo>
                  <a:pt x="1505" y="695"/>
                </a:lnTo>
                <a:lnTo>
                  <a:pt x="1541" y="689"/>
                </a:lnTo>
                <a:lnTo>
                  <a:pt x="1558" y="689"/>
                </a:lnTo>
                <a:lnTo>
                  <a:pt x="1576" y="695"/>
                </a:lnTo>
                <a:lnTo>
                  <a:pt x="1596" y="700"/>
                </a:lnTo>
                <a:lnTo>
                  <a:pt x="1611" y="710"/>
                </a:lnTo>
                <a:lnTo>
                  <a:pt x="1626" y="725"/>
                </a:lnTo>
                <a:lnTo>
                  <a:pt x="1639" y="742"/>
                </a:lnTo>
                <a:lnTo>
                  <a:pt x="1646" y="765"/>
                </a:lnTo>
                <a:lnTo>
                  <a:pt x="1652" y="795"/>
                </a:lnTo>
                <a:lnTo>
                  <a:pt x="1657" y="848"/>
                </a:lnTo>
                <a:lnTo>
                  <a:pt x="1657" y="883"/>
                </a:lnTo>
                <a:lnTo>
                  <a:pt x="1657" y="909"/>
                </a:lnTo>
                <a:lnTo>
                  <a:pt x="1657" y="934"/>
                </a:lnTo>
                <a:lnTo>
                  <a:pt x="1657" y="966"/>
                </a:lnTo>
                <a:lnTo>
                  <a:pt x="1652" y="1022"/>
                </a:lnTo>
                <a:lnTo>
                  <a:pt x="1646" y="1050"/>
                </a:lnTo>
                <a:lnTo>
                  <a:pt x="1639" y="1075"/>
                </a:lnTo>
                <a:lnTo>
                  <a:pt x="1626" y="1092"/>
                </a:lnTo>
                <a:lnTo>
                  <a:pt x="1611" y="1105"/>
                </a:lnTo>
                <a:lnTo>
                  <a:pt x="1596" y="1115"/>
                </a:lnTo>
                <a:lnTo>
                  <a:pt x="1576" y="1123"/>
                </a:lnTo>
                <a:lnTo>
                  <a:pt x="1558" y="1125"/>
                </a:lnTo>
                <a:lnTo>
                  <a:pt x="1541" y="1125"/>
                </a:lnTo>
                <a:lnTo>
                  <a:pt x="1505" y="1123"/>
                </a:lnTo>
                <a:lnTo>
                  <a:pt x="1468" y="1115"/>
                </a:lnTo>
                <a:lnTo>
                  <a:pt x="1445" y="1115"/>
                </a:lnTo>
                <a:lnTo>
                  <a:pt x="1420" y="1115"/>
                </a:lnTo>
                <a:lnTo>
                  <a:pt x="1390" y="1117"/>
                </a:lnTo>
                <a:lnTo>
                  <a:pt x="1354" y="1125"/>
                </a:lnTo>
                <a:lnTo>
                  <a:pt x="1322" y="1138"/>
                </a:lnTo>
                <a:lnTo>
                  <a:pt x="1312" y="1143"/>
                </a:lnTo>
                <a:lnTo>
                  <a:pt x="1301" y="1150"/>
                </a:lnTo>
                <a:lnTo>
                  <a:pt x="1296" y="1158"/>
                </a:lnTo>
                <a:lnTo>
                  <a:pt x="1291" y="1165"/>
                </a:lnTo>
                <a:lnTo>
                  <a:pt x="1284" y="1183"/>
                </a:lnTo>
                <a:lnTo>
                  <a:pt x="1284" y="1206"/>
                </a:lnTo>
                <a:lnTo>
                  <a:pt x="1284" y="1228"/>
                </a:lnTo>
                <a:lnTo>
                  <a:pt x="1284" y="1256"/>
                </a:lnTo>
                <a:lnTo>
                  <a:pt x="1279" y="1286"/>
                </a:lnTo>
                <a:lnTo>
                  <a:pt x="1274" y="1304"/>
                </a:lnTo>
                <a:lnTo>
                  <a:pt x="1266" y="1319"/>
                </a:lnTo>
                <a:lnTo>
                  <a:pt x="1259" y="1331"/>
                </a:lnTo>
                <a:lnTo>
                  <a:pt x="1251" y="1339"/>
                </a:lnTo>
                <a:lnTo>
                  <a:pt x="1239" y="1347"/>
                </a:lnTo>
                <a:lnTo>
                  <a:pt x="1228" y="1352"/>
                </a:lnTo>
                <a:lnTo>
                  <a:pt x="1201" y="1359"/>
                </a:lnTo>
                <a:lnTo>
                  <a:pt x="1135" y="1364"/>
                </a:lnTo>
                <a:lnTo>
                  <a:pt x="1097" y="1372"/>
                </a:lnTo>
                <a:lnTo>
                  <a:pt x="1060" y="1384"/>
                </a:lnTo>
                <a:lnTo>
                  <a:pt x="1042" y="1394"/>
                </a:lnTo>
                <a:lnTo>
                  <a:pt x="1027" y="1404"/>
                </a:lnTo>
                <a:lnTo>
                  <a:pt x="1014" y="1415"/>
                </a:lnTo>
                <a:lnTo>
                  <a:pt x="1004" y="1427"/>
                </a:lnTo>
                <a:lnTo>
                  <a:pt x="997" y="1437"/>
                </a:lnTo>
                <a:lnTo>
                  <a:pt x="992" y="1450"/>
                </a:lnTo>
                <a:lnTo>
                  <a:pt x="987" y="1470"/>
                </a:lnTo>
                <a:lnTo>
                  <a:pt x="984" y="1490"/>
                </a:lnTo>
                <a:lnTo>
                  <a:pt x="987" y="1508"/>
                </a:lnTo>
                <a:lnTo>
                  <a:pt x="992" y="1523"/>
                </a:lnTo>
                <a:lnTo>
                  <a:pt x="997" y="1533"/>
                </a:lnTo>
                <a:lnTo>
                  <a:pt x="1007" y="1566"/>
                </a:lnTo>
                <a:lnTo>
                  <a:pt x="1009" y="1586"/>
                </a:lnTo>
                <a:lnTo>
                  <a:pt x="1012" y="1611"/>
                </a:lnTo>
                <a:lnTo>
                  <a:pt x="1012" y="1639"/>
                </a:lnTo>
                <a:lnTo>
                  <a:pt x="1004" y="1664"/>
                </a:lnTo>
                <a:lnTo>
                  <a:pt x="997" y="1689"/>
                </a:lnTo>
                <a:lnTo>
                  <a:pt x="987" y="1712"/>
                </a:lnTo>
                <a:lnTo>
                  <a:pt x="974" y="1732"/>
                </a:lnTo>
                <a:lnTo>
                  <a:pt x="962" y="1747"/>
                </a:lnTo>
                <a:lnTo>
                  <a:pt x="946" y="1762"/>
                </a:lnTo>
                <a:lnTo>
                  <a:pt x="931" y="1775"/>
                </a:lnTo>
                <a:lnTo>
                  <a:pt x="901" y="1792"/>
                </a:lnTo>
                <a:lnTo>
                  <a:pt x="873" y="1802"/>
                </a:lnTo>
                <a:lnTo>
                  <a:pt x="851" y="1807"/>
                </a:lnTo>
                <a:lnTo>
                  <a:pt x="831" y="1810"/>
                </a:lnTo>
                <a:lnTo>
                  <a:pt x="828" y="1810"/>
                </a:lnTo>
                <a:close/>
              </a:path>
            </a:pathLst>
          </a:custGeom>
          <a:solidFill>
            <a:srgbClr val="17286F"/>
          </a:solidFill>
          <a:ln w="12700">
            <a:solidFill>
              <a:schemeClr val="tx1"/>
            </a:solidFill>
            <a:round/>
            <a:headEnd/>
            <a:tailEnd/>
          </a:ln>
        </p:spPr>
        <p:txBody>
          <a:bodyPr/>
          <a:lstStyle/>
          <a:p>
            <a:endParaRPr lang="mk-MK"/>
          </a:p>
        </p:txBody>
      </p:sp>
      <p:sp>
        <p:nvSpPr>
          <p:cNvPr id="15370" name="Rectangle 13"/>
          <p:cNvSpPr>
            <a:spLocks noChangeArrowheads="1"/>
          </p:cNvSpPr>
          <p:nvPr/>
        </p:nvSpPr>
        <p:spPr bwMode="auto">
          <a:xfrm>
            <a:off x="1508125" y="468313"/>
            <a:ext cx="6046788" cy="623887"/>
          </a:xfrm>
          <a:prstGeom prst="rect">
            <a:avLst/>
          </a:prstGeom>
          <a:noFill/>
          <a:ln w="9525">
            <a:noFill/>
            <a:miter lim="800000"/>
            <a:headEnd/>
            <a:tailEnd/>
          </a:ln>
        </p:spPr>
        <p:txBody>
          <a:bodyPr anchor="ctr"/>
          <a:lstStyle/>
          <a:p>
            <a:pPr eaLnBrk="1" hangingPunct="1"/>
            <a:r>
              <a:rPr lang="mk-MK" sz="2400" dirty="0" smtClean="0">
                <a:solidFill>
                  <a:srgbClr val="17286F"/>
                </a:solidFill>
                <a:latin typeface="Arial Black" pitchFamily="34" charset="0"/>
              </a:rPr>
              <a:t>Контролата и </a:t>
            </a:r>
            <a:r>
              <a:rPr lang="mk-MK" sz="2400" dirty="0" err="1" smtClean="0">
                <a:solidFill>
                  <a:srgbClr val="17286F"/>
                </a:solidFill>
                <a:latin typeface="Arial Black" pitchFamily="34" charset="0"/>
              </a:rPr>
              <a:t>мониторирањето</a:t>
            </a:r>
            <a:r>
              <a:rPr lang="mk-MK" sz="2400" dirty="0" smtClean="0">
                <a:solidFill>
                  <a:srgbClr val="17286F"/>
                </a:solidFill>
                <a:latin typeface="Arial Black" pitchFamily="34" charset="0"/>
              </a:rPr>
              <a:t> на безбедноста продолжува по одобрувањето</a:t>
            </a:r>
            <a:endParaRPr lang="en-GB" sz="2400" dirty="0">
              <a:solidFill>
                <a:srgbClr val="17286F"/>
              </a:solidFill>
              <a:latin typeface="Arial Black" pitchFamily="34" charset="0"/>
            </a:endParaRPr>
          </a:p>
        </p:txBody>
      </p:sp>
      <p:pic>
        <p:nvPicPr>
          <p:cNvPr id="15371" name="Picture 14" descr="RondNumero"/>
          <p:cNvPicPr>
            <a:picLocks noChangeAspect="1" noChangeArrowheads="1"/>
          </p:cNvPicPr>
          <p:nvPr/>
        </p:nvPicPr>
        <p:blipFill>
          <a:blip r:embed="rId3" cstate="print"/>
          <a:srcRect l="75026" r="7146"/>
          <a:stretch>
            <a:fillRect/>
          </a:stretch>
        </p:blipFill>
        <p:spPr bwMode="auto">
          <a:xfrm>
            <a:off x="739775" y="461963"/>
            <a:ext cx="314325" cy="314325"/>
          </a:xfrm>
          <a:prstGeom prst="rect">
            <a:avLst/>
          </a:prstGeom>
          <a:noFill/>
          <a:ln w="9525">
            <a:noFill/>
            <a:miter lim="800000"/>
            <a:headEnd/>
            <a:tailEnd/>
          </a:ln>
        </p:spPr>
      </p:pic>
      <p:sp>
        <p:nvSpPr>
          <p:cNvPr id="15372" name="Text Box 15"/>
          <p:cNvSpPr txBox="1">
            <a:spLocks noChangeArrowheads="1"/>
          </p:cNvSpPr>
          <p:nvPr/>
        </p:nvSpPr>
        <p:spPr bwMode="auto">
          <a:xfrm>
            <a:off x="417513" y="977900"/>
            <a:ext cx="1090612" cy="461665"/>
          </a:xfrm>
          <a:prstGeom prst="rect">
            <a:avLst/>
          </a:prstGeom>
          <a:noFill/>
          <a:ln w="9525">
            <a:noFill/>
            <a:miter lim="800000"/>
            <a:headEnd/>
            <a:tailEnd/>
          </a:ln>
        </p:spPr>
        <p:txBody>
          <a:bodyPr>
            <a:spAutoFit/>
          </a:bodyPr>
          <a:lstStyle/>
          <a:p>
            <a:pPr algn="ctr">
              <a:spcBef>
                <a:spcPct val="50000"/>
              </a:spcBef>
            </a:pPr>
            <a:r>
              <a:rPr lang="mk-MK" sz="800" b="1" dirty="0">
                <a:solidFill>
                  <a:schemeClr val="accent1">
                    <a:lumMod val="75000"/>
                  </a:schemeClr>
                </a:solidFill>
              </a:rPr>
              <a:t>К</a:t>
            </a:r>
            <a:r>
              <a:rPr lang="mk-MK" sz="800" b="1" dirty="0" smtClean="0">
                <a:solidFill>
                  <a:schemeClr val="accent1">
                    <a:lumMod val="75000"/>
                  </a:schemeClr>
                </a:solidFill>
              </a:rPr>
              <a:t>онтрола и </a:t>
            </a:r>
            <a:r>
              <a:rPr lang="mk-MK" sz="800" b="1" dirty="0" err="1" smtClean="0">
                <a:solidFill>
                  <a:schemeClr val="accent1">
                    <a:lumMod val="75000"/>
                  </a:schemeClr>
                </a:solidFill>
              </a:rPr>
              <a:t>мониторирање</a:t>
            </a:r>
            <a:r>
              <a:rPr lang="mk-MK" sz="800" b="1" dirty="0" smtClean="0">
                <a:solidFill>
                  <a:schemeClr val="accent1">
                    <a:lumMod val="75000"/>
                  </a:schemeClr>
                </a:solidFill>
              </a:rPr>
              <a:t> на несаканите ефекти</a:t>
            </a:r>
            <a:endParaRPr lang="fr-FR" sz="800" b="1" dirty="0">
              <a:solidFill>
                <a:schemeClr val="accent1">
                  <a:lumMod val="75000"/>
                </a:schemeClr>
              </a:solidFill>
            </a:endParaRPr>
          </a:p>
        </p:txBody>
      </p:sp>
      <p:sp>
        <p:nvSpPr>
          <p:cNvPr id="15373" name="Line 16"/>
          <p:cNvSpPr>
            <a:spLocks noChangeShapeType="1"/>
          </p:cNvSpPr>
          <p:nvPr/>
        </p:nvSpPr>
        <p:spPr bwMode="auto">
          <a:xfrm>
            <a:off x="1446213" y="449263"/>
            <a:ext cx="0" cy="887412"/>
          </a:xfrm>
          <a:prstGeom prst="line">
            <a:avLst/>
          </a:prstGeom>
          <a:noFill/>
          <a:ln w="6350">
            <a:solidFill>
              <a:schemeClr val="tx1"/>
            </a:solidFill>
            <a:round/>
            <a:headEnd/>
            <a:tailEnd/>
          </a:ln>
        </p:spPr>
        <p:txBody>
          <a:bodyPr wrap="none" anchor="ctr"/>
          <a:lstStyle/>
          <a:p>
            <a:endParaRPr lang="mk-MK"/>
          </a:p>
        </p:txBody>
      </p:sp>
      <p:sp>
        <p:nvSpPr>
          <p:cNvPr id="15374" name="Text Box 17"/>
          <p:cNvSpPr txBox="1">
            <a:spLocks noChangeArrowheads="1"/>
          </p:cNvSpPr>
          <p:nvPr/>
        </p:nvSpPr>
        <p:spPr bwMode="auto">
          <a:xfrm>
            <a:off x="738188" y="5899150"/>
            <a:ext cx="5791200" cy="496888"/>
          </a:xfrm>
          <a:prstGeom prst="rect">
            <a:avLst/>
          </a:prstGeom>
          <a:noFill/>
          <a:ln w="25400">
            <a:noFill/>
            <a:miter lim="800000"/>
            <a:headEnd/>
            <a:tailEnd/>
          </a:ln>
        </p:spPr>
        <p:txBody>
          <a:bodyPr>
            <a:spAutoFit/>
          </a:bodyPr>
          <a:lstStyle/>
          <a:p>
            <a:pPr eaLnBrk="1" hangingPunct="1">
              <a:lnSpc>
                <a:spcPct val="110000"/>
              </a:lnSpc>
            </a:pPr>
            <a:r>
              <a:rPr lang="en-US" sz="800">
                <a:solidFill>
                  <a:schemeClr val="bg2"/>
                </a:solidFill>
              </a:rPr>
              <a:t>(1) Adapted from NHS http://www.immunisation.nhs.uk/About_Immunisation/Safety/Clinical_trials – accessed June 26 2009         </a:t>
            </a:r>
          </a:p>
          <a:p>
            <a:pPr eaLnBrk="1" hangingPunct="1">
              <a:lnSpc>
                <a:spcPct val="110000"/>
              </a:lnSpc>
            </a:pPr>
            <a:r>
              <a:rPr lang="fr-FR" sz="800">
                <a:solidFill>
                  <a:schemeClr val="bg2"/>
                </a:solidFill>
              </a:rPr>
              <a:t>(2) UK Department of Health. Greenbook Chapter 9, 2006. </a:t>
            </a:r>
            <a:r>
              <a:rPr lang="fr-FR" sz="800">
                <a:solidFill>
                  <a:schemeClr val="bg2"/>
                </a:solidFill>
                <a:hlinkClick r:id="rId4"/>
              </a:rPr>
              <a:t>http://www.dh.gov.uk/PolicyAndGuidance/HealthAndSocialCareTopics/Greenbook/fs/en Accessed October 2006</a:t>
            </a:r>
            <a:r>
              <a:rPr lang="fr-FR" sz="800">
                <a:solidFill>
                  <a:schemeClr val="bg2"/>
                </a:solidFill>
              </a:rPr>
              <a:t> </a:t>
            </a:r>
          </a:p>
        </p:txBody>
      </p:sp>
      <p:sp>
        <p:nvSpPr>
          <p:cNvPr id="15375" name="AutoShape 30"/>
          <p:cNvSpPr>
            <a:spLocks/>
          </p:cNvSpPr>
          <p:nvPr/>
        </p:nvSpPr>
        <p:spPr bwMode="auto">
          <a:xfrm>
            <a:off x="7445375" y="1930400"/>
            <a:ext cx="436563" cy="3643313"/>
          </a:xfrm>
          <a:prstGeom prst="rightBrace">
            <a:avLst>
              <a:gd name="adj1" fmla="val 69545"/>
              <a:gd name="adj2" fmla="val 50412"/>
            </a:avLst>
          </a:prstGeom>
          <a:noFill/>
          <a:ln w="25400">
            <a:solidFill>
              <a:schemeClr val="accent2"/>
            </a:solidFill>
            <a:round/>
            <a:headEnd/>
            <a:tailEnd/>
          </a:ln>
        </p:spPr>
        <p:txBody>
          <a:bodyPr wrap="none" anchor="ctr"/>
          <a:lstStyle/>
          <a:p>
            <a:endParaRPr lang="en-US"/>
          </a:p>
        </p:txBody>
      </p:sp>
      <p:sp>
        <p:nvSpPr>
          <p:cNvPr id="15376" name="Text Box 32"/>
          <p:cNvSpPr txBox="1">
            <a:spLocks noChangeArrowheads="1"/>
          </p:cNvSpPr>
          <p:nvPr/>
        </p:nvSpPr>
        <p:spPr bwMode="auto">
          <a:xfrm>
            <a:off x="7596336" y="3212976"/>
            <a:ext cx="1784350" cy="784830"/>
          </a:xfrm>
          <a:prstGeom prst="rect">
            <a:avLst/>
          </a:prstGeom>
          <a:noFill/>
          <a:ln w="25400">
            <a:noFill/>
            <a:miter lim="800000"/>
            <a:headEnd/>
            <a:tailEnd/>
          </a:ln>
        </p:spPr>
        <p:txBody>
          <a:bodyPr wrap="square">
            <a:spAutoFit/>
          </a:bodyPr>
          <a:lstStyle/>
          <a:p>
            <a:pPr algn="ctr">
              <a:spcBef>
                <a:spcPct val="50000"/>
              </a:spcBef>
            </a:pPr>
            <a:r>
              <a:rPr lang="mk-MK" sz="1500" b="1" dirty="0" smtClean="0">
                <a:solidFill>
                  <a:srgbClr val="17286F"/>
                </a:solidFill>
              </a:rPr>
              <a:t>План за управување со ризиците</a:t>
            </a:r>
            <a:endParaRPr lang="fr-FR" sz="1500" b="1" dirty="0">
              <a:solidFill>
                <a:srgbClr val="17286F"/>
              </a:solidFill>
            </a:endParaRPr>
          </a:p>
        </p:txBody>
      </p:sp>
      <p:pic>
        <p:nvPicPr>
          <p:cNvPr id="15377" name="Picture 33" descr="Graph_Saofi_Vaccin-V2"/>
          <p:cNvPicPr>
            <a:picLocks noChangeAspect="1" noChangeArrowheads="1"/>
          </p:cNvPicPr>
          <p:nvPr/>
        </p:nvPicPr>
        <p:blipFill>
          <a:blip r:embed="rId5" cstate="print"/>
          <a:srcRect/>
          <a:stretch>
            <a:fillRect/>
          </a:stretch>
        </p:blipFill>
        <p:spPr bwMode="auto">
          <a:xfrm>
            <a:off x="60325" y="2774950"/>
            <a:ext cx="4956175" cy="1998663"/>
          </a:xfrm>
          <a:prstGeom prst="rect">
            <a:avLst/>
          </a:prstGeom>
          <a:noFill/>
          <a:ln w="9525">
            <a:noFill/>
            <a:miter lim="800000"/>
            <a:headEnd/>
            <a:tailEnd/>
          </a:ln>
        </p:spPr>
      </p:pic>
      <p:sp>
        <p:nvSpPr>
          <p:cNvPr id="15378" name="Line 9"/>
          <p:cNvSpPr>
            <a:spLocks noChangeShapeType="1"/>
          </p:cNvSpPr>
          <p:nvPr/>
        </p:nvSpPr>
        <p:spPr bwMode="auto">
          <a:xfrm flipH="1">
            <a:off x="4991100" y="1839913"/>
            <a:ext cx="0" cy="3644900"/>
          </a:xfrm>
          <a:prstGeom prst="line">
            <a:avLst/>
          </a:prstGeom>
          <a:noFill/>
          <a:ln w="25400">
            <a:solidFill>
              <a:srgbClr val="7466A6"/>
            </a:solidFill>
            <a:prstDash val="dash"/>
            <a:round/>
            <a:headEnd/>
            <a:tailEnd/>
          </a:ln>
        </p:spPr>
        <p:txBody>
          <a:bodyPr anchor="ctr">
            <a:spAutoFit/>
          </a:bodyPr>
          <a:lstStyle/>
          <a:p>
            <a:endParaRPr lang="mk-MK"/>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9250" name="Rectangle 2"/>
          <p:cNvSpPr>
            <a:spLocks noChangeArrowheads="1"/>
          </p:cNvSpPr>
          <p:nvPr/>
        </p:nvSpPr>
        <p:spPr bwMode="auto">
          <a:xfrm>
            <a:off x="395288" y="347663"/>
            <a:ext cx="8189912" cy="725487"/>
          </a:xfrm>
          <a:prstGeom prst="rect">
            <a:avLst/>
          </a:prstGeom>
          <a:noFill/>
          <a:ln w="9525">
            <a:noFill/>
            <a:miter lim="800000"/>
            <a:headEnd/>
            <a:tailEnd/>
          </a:ln>
        </p:spPr>
        <p:txBody>
          <a:bodyPr/>
          <a:lstStyle/>
          <a:p>
            <a:pPr eaLnBrk="1" hangingPunct="1"/>
            <a:r>
              <a:rPr lang="mk-MK" sz="2400" dirty="0" smtClean="0">
                <a:solidFill>
                  <a:srgbClr val="17286F"/>
                </a:solidFill>
                <a:latin typeface="Arial Black" pitchFamily="34" charset="0"/>
              </a:rPr>
              <a:t>Вредноста на вакцините</a:t>
            </a:r>
            <a:r>
              <a:rPr lang="en-GB" sz="2400" dirty="0" smtClean="0">
                <a:solidFill>
                  <a:srgbClr val="17286F"/>
                </a:solidFill>
                <a:latin typeface="Arial Black" pitchFamily="34" charset="0"/>
              </a:rPr>
              <a:t>: </a:t>
            </a:r>
            <a:r>
              <a:rPr lang="en-US" sz="2400" dirty="0" smtClean="0">
                <a:solidFill>
                  <a:srgbClr val="17286F"/>
                </a:solidFill>
                <a:latin typeface="Arial Black" pitchFamily="34" charset="0"/>
              </a:rPr>
              <a:t>‘</a:t>
            </a:r>
            <a:r>
              <a:rPr lang="mk-MK" sz="2400" dirty="0" smtClean="0">
                <a:solidFill>
                  <a:srgbClr val="17286F"/>
                </a:solidFill>
                <a:latin typeface="Arial Black" pitchFamily="34" charset="0"/>
              </a:rPr>
              <a:t>Најголема вредност во медицината</a:t>
            </a:r>
            <a:r>
              <a:rPr lang="en-US" sz="2400" dirty="0" smtClean="0">
                <a:solidFill>
                  <a:srgbClr val="17286F"/>
                </a:solidFill>
                <a:latin typeface="Arial Black" pitchFamily="34" charset="0"/>
              </a:rPr>
              <a:t>’</a:t>
            </a:r>
            <a:endParaRPr lang="en-GB" sz="2400" dirty="0">
              <a:solidFill>
                <a:srgbClr val="17286F"/>
              </a:solidFill>
              <a:latin typeface="Arial Black" pitchFamily="34" charset="0"/>
            </a:endParaRPr>
          </a:p>
        </p:txBody>
      </p:sp>
      <p:sp>
        <p:nvSpPr>
          <p:cNvPr id="949252" name="Line 96"/>
          <p:cNvSpPr>
            <a:spLocks noChangeShapeType="1"/>
          </p:cNvSpPr>
          <p:nvPr/>
        </p:nvSpPr>
        <p:spPr bwMode="auto">
          <a:xfrm>
            <a:off x="5791200" y="1385888"/>
            <a:ext cx="0" cy="3795712"/>
          </a:xfrm>
          <a:prstGeom prst="line">
            <a:avLst/>
          </a:prstGeom>
          <a:noFill/>
          <a:ln w="6350">
            <a:solidFill>
              <a:schemeClr val="tx1"/>
            </a:solidFill>
            <a:round/>
            <a:headEnd/>
            <a:tailEnd/>
          </a:ln>
        </p:spPr>
        <p:txBody>
          <a:bodyPr wrap="none" anchor="ctr"/>
          <a:lstStyle/>
          <a:p>
            <a:endParaRPr lang="mk-MK"/>
          </a:p>
        </p:txBody>
      </p:sp>
      <p:pic>
        <p:nvPicPr>
          <p:cNvPr id="949254" name="Picture 6" descr="pastille_transparente copie"/>
          <p:cNvPicPr>
            <a:picLocks noChangeAspect="1" noChangeArrowheads="1"/>
          </p:cNvPicPr>
          <p:nvPr/>
        </p:nvPicPr>
        <p:blipFill>
          <a:blip r:embed="rId3" cstate="print"/>
          <a:srcRect/>
          <a:stretch>
            <a:fillRect/>
          </a:stretch>
        </p:blipFill>
        <p:spPr bwMode="auto">
          <a:xfrm>
            <a:off x="760413" y="1498600"/>
            <a:ext cx="2335212" cy="2439988"/>
          </a:xfrm>
          <a:prstGeom prst="rect">
            <a:avLst/>
          </a:prstGeom>
          <a:noFill/>
        </p:spPr>
      </p:pic>
      <p:pic>
        <p:nvPicPr>
          <p:cNvPr id="949257" name="Picture 9" descr="pastille_transparente copie"/>
          <p:cNvPicPr>
            <a:picLocks noChangeAspect="1" noChangeArrowheads="1"/>
          </p:cNvPicPr>
          <p:nvPr/>
        </p:nvPicPr>
        <p:blipFill>
          <a:blip r:embed="rId4" cstate="print"/>
          <a:srcRect/>
          <a:stretch>
            <a:fillRect/>
          </a:stretch>
        </p:blipFill>
        <p:spPr bwMode="auto">
          <a:xfrm>
            <a:off x="2719388" y="1531938"/>
            <a:ext cx="2439987" cy="2335212"/>
          </a:xfrm>
          <a:prstGeom prst="rect">
            <a:avLst/>
          </a:prstGeom>
          <a:noFill/>
        </p:spPr>
      </p:pic>
      <p:pic>
        <p:nvPicPr>
          <p:cNvPr id="949260" name="Picture 12" descr="pastille_transparente copie"/>
          <p:cNvPicPr>
            <a:picLocks noChangeAspect="1" noChangeArrowheads="1"/>
          </p:cNvPicPr>
          <p:nvPr/>
        </p:nvPicPr>
        <p:blipFill>
          <a:blip r:embed="rId5" cstate="print"/>
          <a:srcRect/>
          <a:stretch>
            <a:fillRect/>
          </a:stretch>
        </p:blipFill>
        <p:spPr bwMode="auto">
          <a:xfrm>
            <a:off x="1814513" y="3260725"/>
            <a:ext cx="2339975" cy="2443163"/>
          </a:xfrm>
          <a:prstGeom prst="rect">
            <a:avLst/>
          </a:prstGeom>
          <a:noFill/>
        </p:spPr>
      </p:pic>
      <p:sp>
        <p:nvSpPr>
          <p:cNvPr id="949261" name="Rectangle 13"/>
          <p:cNvSpPr>
            <a:spLocks noChangeArrowheads="1"/>
          </p:cNvSpPr>
          <p:nvPr/>
        </p:nvSpPr>
        <p:spPr bwMode="auto">
          <a:xfrm>
            <a:off x="2130425" y="4049713"/>
            <a:ext cx="1735138" cy="1169551"/>
          </a:xfrm>
          <a:prstGeom prst="rect">
            <a:avLst/>
          </a:prstGeom>
          <a:noFill/>
          <a:ln w="25400">
            <a:noFill/>
            <a:miter lim="800000"/>
            <a:headEnd/>
            <a:tailEnd/>
          </a:ln>
          <a:effectLst/>
        </p:spPr>
        <p:txBody>
          <a:bodyPr>
            <a:spAutoFit/>
          </a:bodyPr>
          <a:lstStyle/>
          <a:p>
            <a:pPr algn="ctr">
              <a:spcBef>
                <a:spcPct val="50000"/>
              </a:spcBef>
            </a:pPr>
            <a:r>
              <a:rPr lang="mk-MK" sz="1600" b="1" dirty="0" smtClean="0">
                <a:solidFill>
                  <a:srgbClr val="17286F"/>
                </a:solidFill>
              </a:rPr>
              <a:t>Економска</a:t>
            </a:r>
            <a:r>
              <a:rPr lang="fr-FR" sz="1600" b="1" dirty="0">
                <a:solidFill>
                  <a:srgbClr val="17286F"/>
                </a:solidFill>
              </a:rPr>
              <a:t/>
            </a:r>
            <a:br>
              <a:rPr lang="fr-FR" sz="1600" b="1" dirty="0">
                <a:solidFill>
                  <a:srgbClr val="17286F"/>
                </a:solidFill>
              </a:rPr>
            </a:br>
            <a:r>
              <a:rPr lang="en-GB" sz="1200" dirty="0">
                <a:solidFill>
                  <a:srgbClr val="000066"/>
                </a:solidFill>
              </a:rPr>
              <a:t>Decreased permanent disabilities</a:t>
            </a:r>
          </a:p>
          <a:p>
            <a:pPr algn="ctr">
              <a:spcBef>
                <a:spcPct val="50000"/>
              </a:spcBef>
            </a:pPr>
            <a:r>
              <a:rPr lang="en-GB" sz="1200" dirty="0">
                <a:solidFill>
                  <a:srgbClr val="000066"/>
                </a:solidFill>
              </a:rPr>
              <a:t>Decreased loss </a:t>
            </a:r>
            <a:br>
              <a:rPr lang="en-GB" sz="1200" dirty="0">
                <a:solidFill>
                  <a:srgbClr val="000066"/>
                </a:solidFill>
              </a:rPr>
            </a:br>
            <a:r>
              <a:rPr lang="en-GB" sz="1200" dirty="0">
                <a:solidFill>
                  <a:srgbClr val="000066"/>
                </a:solidFill>
              </a:rPr>
              <a:t>of productivity</a:t>
            </a:r>
            <a:endParaRPr lang="en-GB" sz="1600" b="1" dirty="0">
              <a:solidFill>
                <a:srgbClr val="17286F"/>
              </a:solidFill>
            </a:endParaRPr>
          </a:p>
        </p:txBody>
      </p:sp>
      <p:sp>
        <p:nvSpPr>
          <p:cNvPr id="949255" name="Rectangle 7"/>
          <p:cNvSpPr>
            <a:spLocks noChangeArrowheads="1"/>
          </p:cNvSpPr>
          <p:nvPr/>
        </p:nvSpPr>
        <p:spPr bwMode="auto">
          <a:xfrm>
            <a:off x="1028700" y="1746250"/>
            <a:ext cx="1773238" cy="1631216"/>
          </a:xfrm>
          <a:prstGeom prst="rect">
            <a:avLst/>
          </a:prstGeom>
          <a:noFill/>
          <a:ln w="25400">
            <a:noFill/>
            <a:miter lim="800000"/>
            <a:headEnd/>
            <a:tailEnd/>
          </a:ln>
          <a:effectLst/>
        </p:spPr>
        <p:txBody>
          <a:bodyPr>
            <a:spAutoFit/>
          </a:bodyPr>
          <a:lstStyle/>
          <a:p>
            <a:r>
              <a:rPr lang="mk-MK" sz="1600" b="1" dirty="0" smtClean="0">
                <a:solidFill>
                  <a:srgbClr val="17286F"/>
                </a:solidFill>
              </a:rPr>
              <a:t>Индивидуална</a:t>
            </a:r>
            <a:r>
              <a:rPr lang="en-CA" sz="2000" b="1" dirty="0">
                <a:solidFill>
                  <a:srgbClr val="17286F"/>
                </a:solidFill>
              </a:rPr>
              <a:t/>
            </a:r>
            <a:br>
              <a:rPr lang="en-CA" sz="2000" b="1" dirty="0">
                <a:solidFill>
                  <a:srgbClr val="17286F"/>
                </a:solidFill>
              </a:rPr>
            </a:br>
            <a:r>
              <a:rPr lang="en-US" sz="1200" dirty="0" smtClean="0">
                <a:solidFill>
                  <a:srgbClr val="17286F"/>
                </a:solidFill>
              </a:rPr>
              <a:t>3 </a:t>
            </a:r>
            <a:r>
              <a:rPr lang="mk-MK" sz="1200" dirty="0" smtClean="0">
                <a:solidFill>
                  <a:srgbClr val="17286F"/>
                </a:solidFill>
              </a:rPr>
              <a:t>милиони смртни случаи се превенирани</a:t>
            </a:r>
            <a:r>
              <a:rPr lang="en-US" sz="1200" dirty="0" smtClean="0">
                <a:solidFill>
                  <a:srgbClr val="17286F"/>
                </a:solidFill>
              </a:rPr>
              <a:t> </a:t>
            </a:r>
            <a:endParaRPr lang="en-US" sz="1200" dirty="0">
              <a:solidFill>
                <a:srgbClr val="17286F"/>
              </a:solidFill>
            </a:endParaRPr>
          </a:p>
          <a:p>
            <a:pPr>
              <a:spcBef>
                <a:spcPct val="50000"/>
              </a:spcBef>
            </a:pPr>
            <a:r>
              <a:rPr lang="en-US" sz="1200" dirty="0">
                <a:solidFill>
                  <a:srgbClr val="17286F"/>
                </a:solidFill>
              </a:rPr>
              <a:t>400 </a:t>
            </a:r>
            <a:r>
              <a:rPr lang="mk-MK" sz="1200" dirty="0" smtClean="0">
                <a:solidFill>
                  <a:srgbClr val="17286F"/>
                </a:solidFill>
              </a:rPr>
              <a:t>милиони животи годишно се спасени</a:t>
            </a:r>
            <a:r>
              <a:rPr lang="en-US" sz="1200" dirty="0" smtClean="0">
                <a:solidFill>
                  <a:srgbClr val="17286F"/>
                </a:solidFill>
              </a:rPr>
              <a:t> </a:t>
            </a:r>
            <a:endParaRPr lang="en-US" sz="1200" dirty="0">
              <a:solidFill>
                <a:srgbClr val="17286F"/>
              </a:solidFill>
            </a:endParaRPr>
          </a:p>
          <a:p>
            <a:pPr>
              <a:spcBef>
                <a:spcPct val="50000"/>
              </a:spcBef>
            </a:pPr>
            <a:r>
              <a:rPr lang="en-US" sz="1200" dirty="0">
                <a:solidFill>
                  <a:srgbClr val="17286F"/>
                </a:solidFill>
              </a:rPr>
              <a:t>750,000 </a:t>
            </a:r>
            <a:r>
              <a:rPr lang="mk-MK" sz="1200" dirty="0" smtClean="0">
                <a:solidFill>
                  <a:srgbClr val="17286F"/>
                </a:solidFill>
              </a:rPr>
              <a:t>деца се спасени од инвалидитет</a:t>
            </a:r>
            <a:endParaRPr lang="en-CA" sz="1200" b="1" dirty="0">
              <a:solidFill>
                <a:srgbClr val="17286F"/>
              </a:solidFill>
            </a:endParaRPr>
          </a:p>
        </p:txBody>
      </p:sp>
      <p:sp>
        <p:nvSpPr>
          <p:cNvPr id="949258" name="Rectangle 10"/>
          <p:cNvSpPr>
            <a:spLocks noChangeArrowheads="1"/>
          </p:cNvSpPr>
          <p:nvPr/>
        </p:nvSpPr>
        <p:spPr bwMode="auto">
          <a:xfrm>
            <a:off x="3048000" y="1746250"/>
            <a:ext cx="1849438" cy="1815882"/>
          </a:xfrm>
          <a:prstGeom prst="rect">
            <a:avLst/>
          </a:prstGeom>
          <a:noFill/>
          <a:ln w="25400">
            <a:noFill/>
            <a:miter lim="800000"/>
            <a:headEnd/>
            <a:tailEnd/>
          </a:ln>
          <a:effectLst/>
        </p:spPr>
        <p:txBody>
          <a:bodyPr>
            <a:spAutoFit/>
          </a:bodyPr>
          <a:lstStyle/>
          <a:p>
            <a:pPr algn="r"/>
            <a:r>
              <a:rPr lang="mk-MK" sz="1600" b="1" dirty="0" smtClean="0">
                <a:solidFill>
                  <a:srgbClr val="17286F"/>
                </a:solidFill>
              </a:rPr>
              <a:t>Општествена</a:t>
            </a:r>
            <a:r>
              <a:rPr lang="en-GB" sz="1200" dirty="0">
                <a:solidFill>
                  <a:srgbClr val="17286F"/>
                </a:solidFill>
              </a:rPr>
              <a:t/>
            </a:r>
            <a:br>
              <a:rPr lang="en-GB" sz="1200" dirty="0">
                <a:solidFill>
                  <a:srgbClr val="17286F"/>
                </a:solidFill>
              </a:rPr>
            </a:br>
            <a:r>
              <a:rPr lang="en-GB" sz="1200" dirty="0" smtClean="0">
                <a:solidFill>
                  <a:srgbClr val="17286F"/>
                </a:solidFill>
              </a:rPr>
              <a:t>“</a:t>
            </a:r>
            <a:r>
              <a:rPr lang="mk-MK" sz="1200" dirty="0" smtClean="0">
                <a:solidFill>
                  <a:srgbClr val="17286F"/>
                </a:solidFill>
              </a:rPr>
              <a:t>Со исклучок на чистата вода за пиење, вакцините се нај ефективната интервенција за намалување и превенирање на инфективните болести</a:t>
            </a:r>
            <a:r>
              <a:rPr lang="en-GB" sz="1200" dirty="0" smtClean="0">
                <a:solidFill>
                  <a:srgbClr val="17286F"/>
                </a:solidFill>
              </a:rPr>
              <a:t>”</a:t>
            </a:r>
            <a:endParaRPr lang="en-CA" sz="1200" dirty="0">
              <a:solidFill>
                <a:srgbClr val="17286F"/>
              </a:solidFill>
            </a:endParaRPr>
          </a:p>
        </p:txBody>
      </p:sp>
      <p:sp>
        <p:nvSpPr>
          <p:cNvPr id="949263" name="Rectangle 3"/>
          <p:cNvSpPr>
            <a:spLocks noChangeArrowheads="1"/>
          </p:cNvSpPr>
          <p:nvPr/>
        </p:nvSpPr>
        <p:spPr bwMode="auto">
          <a:xfrm>
            <a:off x="5867400" y="1328738"/>
            <a:ext cx="2590800" cy="3852862"/>
          </a:xfrm>
          <a:prstGeom prst="rect">
            <a:avLst/>
          </a:prstGeom>
          <a:noFill/>
          <a:ln w="9525">
            <a:noFill/>
            <a:miter lim="800000"/>
            <a:headEnd/>
            <a:tailEnd/>
          </a:ln>
        </p:spPr>
        <p:txBody>
          <a:bodyPr/>
          <a:lstStyle/>
          <a:p>
            <a:pPr indent="152400">
              <a:spcAft>
                <a:spcPct val="50000"/>
              </a:spcAft>
              <a:buFontTx/>
              <a:buBlip>
                <a:blip r:embed="rId6"/>
              </a:buBlip>
              <a:tabLst>
                <a:tab pos="152400" algn="l"/>
              </a:tabLst>
            </a:pPr>
            <a:r>
              <a:rPr lang="mk-MK" sz="1200" b="1" dirty="0" smtClean="0">
                <a:solidFill>
                  <a:srgbClr val="17286F"/>
                </a:solidFill>
              </a:rPr>
              <a:t>Големи сипаници</a:t>
            </a:r>
            <a:r>
              <a:rPr lang="en-US" sz="1200" b="1" dirty="0">
                <a:solidFill>
                  <a:srgbClr val="17286F"/>
                </a:solidFill>
              </a:rPr>
              <a:t/>
            </a:r>
            <a:br>
              <a:rPr lang="en-US" sz="1200" b="1" dirty="0">
                <a:solidFill>
                  <a:srgbClr val="17286F"/>
                </a:solidFill>
              </a:rPr>
            </a:br>
            <a:r>
              <a:rPr lang="en-US" sz="1200" b="1" dirty="0">
                <a:solidFill>
                  <a:srgbClr val="17286F"/>
                </a:solidFill>
              </a:rPr>
              <a:t>	</a:t>
            </a:r>
            <a:r>
              <a:rPr lang="mk-MK" sz="1200" dirty="0" err="1" smtClean="0">
                <a:solidFill>
                  <a:srgbClr val="17286F"/>
                </a:solidFill>
              </a:rPr>
              <a:t>Ерадицирани</a:t>
            </a:r>
            <a:endParaRPr lang="en-US" sz="1200" dirty="0" smtClean="0">
              <a:solidFill>
                <a:srgbClr val="17286F"/>
              </a:solidFill>
            </a:endParaRPr>
          </a:p>
          <a:p>
            <a:pPr indent="152400">
              <a:spcAft>
                <a:spcPct val="50000"/>
              </a:spcAft>
              <a:buFontTx/>
              <a:buBlip>
                <a:blip r:embed="rId6"/>
              </a:buBlip>
              <a:tabLst>
                <a:tab pos="152400" algn="l"/>
              </a:tabLst>
            </a:pPr>
            <a:r>
              <a:rPr lang="mk-MK" sz="1200" b="1" dirty="0" err="1" smtClean="0">
                <a:solidFill>
                  <a:srgbClr val="17286F"/>
                </a:solidFill>
              </a:rPr>
              <a:t>Полио</a:t>
            </a:r>
            <a:r>
              <a:rPr lang="en-US" sz="1200" b="1" dirty="0" smtClean="0">
                <a:solidFill>
                  <a:srgbClr val="17286F"/>
                </a:solidFill>
              </a:rPr>
              <a:t/>
            </a:r>
            <a:br>
              <a:rPr lang="en-US" sz="1200" b="1" dirty="0" smtClean="0">
                <a:solidFill>
                  <a:srgbClr val="17286F"/>
                </a:solidFill>
              </a:rPr>
            </a:br>
            <a:r>
              <a:rPr lang="en-US" sz="1200" b="1" dirty="0" smtClean="0">
                <a:solidFill>
                  <a:srgbClr val="17286F"/>
                </a:solidFill>
              </a:rPr>
              <a:t>	</a:t>
            </a:r>
            <a:r>
              <a:rPr lang="mk-MK" sz="1200" dirty="0" smtClean="0">
                <a:solidFill>
                  <a:srgbClr val="17286F"/>
                </a:solidFill>
              </a:rPr>
              <a:t>Светската </a:t>
            </a:r>
            <a:r>
              <a:rPr lang="mk-MK" sz="1200" dirty="0" err="1" smtClean="0">
                <a:solidFill>
                  <a:srgbClr val="17286F"/>
                </a:solidFill>
              </a:rPr>
              <a:t>инциденца</a:t>
            </a:r>
            <a:r>
              <a:rPr lang="mk-MK" sz="1200" dirty="0" smtClean="0">
                <a:solidFill>
                  <a:srgbClr val="17286F"/>
                </a:solidFill>
              </a:rPr>
              <a:t> намалена за  99%</a:t>
            </a:r>
          </a:p>
          <a:p>
            <a:pPr indent="152400">
              <a:spcAft>
                <a:spcPct val="50000"/>
              </a:spcAft>
              <a:buFontTx/>
              <a:buBlip>
                <a:blip r:embed="rId6"/>
              </a:buBlip>
              <a:tabLst>
                <a:tab pos="152400" algn="l"/>
              </a:tabLst>
            </a:pPr>
            <a:r>
              <a:rPr lang="en-GB" sz="1200" b="1" dirty="0" smtClean="0">
                <a:solidFill>
                  <a:srgbClr val="17286F"/>
                </a:solidFill>
              </a:rPr>
              <a:t>Tetanus</a:t>
            </a:r>
            <a:r>
              <a:rPr lang="en-GB" sz="1200" b="1" dirty="0">
                <a:solidFill>
                  <a:srgbClr val="17286F"/>
                </a:solidFill>
              </a:rPr>
              <a:t>, diphtheria,</a:t>
            </a:r>
            <a:br>
              <a:rPr lang="en-GB" sz="1200" b="1" dirty="0">
                <a:solidFill>
                  <a:srgbClr val="17286F"/>
                </a:solidFill>
              </a:rPr>
            </a:br>
            <a:r>
              <a:rPr lang="en-GB" sz="1200" b="1" dirty="0">
                <a:solidFill>
                  <a:srgbClr val="17286F"/>
                </a:solidFill>
              </a:rPr>
              <a:t>    rubella, meningitis </a:t>
            </a:r>
            <a:br>
              <a:rPr lang="en-GB" sz="1200" b="1" dirty="0">
                <a:solidFill>
                  <a:srgbClr val="17286F"/>
                </a:solidFill>
              </a:rPr>
            </a:br>
            <a:r>
              <a:rPr lang="en-GB" sz="1200" b="1" dirty="0">
                <a:solidFill>
                  <a:srgbClr val="17286F"/>
                </a:solidFill>
              </a:rPr>
              <a:t>	</a:t>
            </a:r>
            <a:r>
              <a:rPr lang="mk-MK" sz="1200" b="1" dirty="0" smtClean="0">
                <a:solidFill>
                  <a:srgbClr val="17286F"/>
                </a:solidFill>
              </a:rPr>
              <a:t>и рак на црн </a:t>
            </a:r>
            <a:r>
              <a:rPr lang="mk-MK" sz="1200" b="1" dirty="0" err="1" smtClean="0">
                <a:solidFill>
                  <a:srgbClr val="17286F"/>
                </a:solidFill>
              </a:rPr>
              <a:t>дроп</a:t>
            </a:r>
            <a:r>
              <a:rPr lang="en-GB" sz="1200" b="1" dirty="0" smtClean="0">
                <a:solidFill>
                  <a:srgbClr val="17286F"/>
                </a:solidFill>
              </a:rPr>
              <a:t> </a:t>
            </a:r>
            <a:r>
              <a:rPr lang="en-GB" sz="1200" b="1" dirty="0">
                <a:solidFill>
                  <a:srgbClr val="17286F"/>
                </a:solidFill>
              </a:rPr>
              <a:t/>
            </a:r>
            <a:br>
              <a:rPr lang="en-GB" sz="1200" b="1" dirty="0">
                <a:solidFill>
                  <a:srgbClr val="17286F"/>
                </a:solidFill>
              </a:rPr>
            </a:br>
            <a:r>
              <a:rPr lang="en-GB" sz="1200" b="1" dirty="0">
                <a:solidFill>
                  <a:srgbClr val="17286F"/>
                </a:solidFill>
              </a:rPr>
              <a:t>	</a:t>
            </a:r>
            <a:r>
              <a:rPr lang="en-GB" sz="1200" b="1" dirty="0" smtClean="0">
                <a:solidFill>
                  <a:srgbClr val="17286F"/>
                </a:solidFill>
              </a:rPr>
              <a:t>(</a:t>
            </a:r>
            <a:r>
              <a:rPr lang="mk-MK" sz="1200" b="1" dirty="0" smtClean="0">
                <a:solidFill>
                  <a:srgbClr val="17286F"/>
                </a:solidFill>
              </a:rPr>
              <a:t>последица од </a:t>
            </a:r>
            <a:r>
              <a:rPr lang="en-GB" sz="1200" b="1" dirty="0" smtClean="0">
                <a:solidFill>
                  <a:srgbClr val="17286F"/>
                </a:solidFill>
              </a:rPr>
              <a:t>hepatitis </a:t>
            </a:r>
            <a:r>
              <a:rPr lang="en-GB" sz="1200" b="1" dirty="0">
                <a:solidFill>
                  <a:srgbClr val="17286F"/>
                </a:solidFill>
              </a:rPr>
              <a:t>B) </a:t>
            </a:r>
            <a:br>
              <a:rPr lang="en-GB" sz="1200" b="1" dirty="0">
                <a:solidFill>
                  <a:srgbClr val="17286F"/>
                </a:solidFill>
              </a:rPr>
            </a:br>
            <a:r>
              <a:rPr lang="en-GB" sz="1200" b="1" dirty="0">
                <a:solidFill>
                  <a:srgbClr val="17286F"/>
                </a:solidFill>
              </a:rPr>
              <a:t>	</a:t>
            </a:r>
            <a:r>
              <a:rPr lang="mk-MK" sz="1200" dirty="0" smtClean="0">
                <a:solidFill>
                  <a:srgbClr val="17286F"/>
                </a:solidFill>
              </a:rPr>
              <a:t>Драматична редукција</a:t>
            </a:r>
            <a:endParaRPr lang="en-US" sz="1200" b="1" dirty="0">
              <a:solidFill>
                <a:srgbClr val="17286F"/>
              </a:solidFill>
            </a:endParaRPr>
          </a:p>
          <a:p>
            <a:pPr indent="152400">
              <a:buFontTx/>
              <a:buBlip>
                <a:blip r:embed="rId6"/>
              </a:buBlip>
              <a:tabLst>
                <a:tab pos="152400" algn="l"/>
              </a:tabLst>
            </a:pPr>
            <a:r>
              <a:rPr lang="en-US" sz="1200" b="1" i="1" dirty="0" err="1">
                <a:solidFill>
                  <a:srgbClr val="17286F"/>
                </a:solidFill>
              </a:rPr>
              <a:t>Haemophilius</a:t>
            </a:r>
            <a:r>
              <a:rPr lang="en-US" sz="1200" b="1" i="1" dirty="0">
                <a:solidFill>
                  <a:srgbClr val="17286F"/>
                </a:solidFill>
              </a:rPr>
              <a:t> Influenza</a:t>
            </a:r>
            <a:r>
              <a:rPr lang="en-US" sz="1200" b="1" dirty="0">
                <a:solidFill>
                  <a:srgbClr val="17286F"/>
                </a:solidFill>
              </a:rPr>
              <a:t> type b</a:t>
            </a:r>
          </a:p>
          <a:p>
            <a:pPr indent="152400">
              <a:spcAft>
                <a:spcPct val="50000"/>
              </a:spcAft>
              <a:tabLst>
                <a:tab pos="152400" algn="l"/>
              </a:tabLst>
            </a:pPr>
            <a:r>
              <a:rPr lang="mk-MK" sz="1200" dirty="0" smtClean="0">
                <a:solidFill>
                  <a:srgbClr val="17286F"/>
                </a:solidFill>
              </a:rPr>
              <a:t>Намалена </a:t>
            </a:r>
            <a:r>
              <a:rPr lang="mk-MK" sz="1200" dirty="0" err="1" smtClean="0">
                <a:solidFill>
                  <a:srgbClr val="17286F"/>
                </a:solidFill>
              </a:rPr>
              <a:t>инциденца</a:t>
            </a:r>
            <a:r>
              <a:rPr lang="en-US" sz="1200" dirty="0" smtClean="0">
                <a:solidFill>
                  <a:srgbClr val="17286F"/>
                </a:solidFill>
              </a:rPr>
              <a:t> </a:t>
            </a:r>
            <a:r>
              <a:rPr lang="en-US" sz="1200" dirty="0">
                <a:solidFill>
                  <a:srgbClr val="17286F"/>
                </a:solidFill>
              </a:rPr>
              <a:t/>
            </a:r>
            <a:br>
              <a:rPr lang="en-US" sz="1200" dirty="0">
                <a:solidFill>
                  <a:srgbClr val="17286F"/>
                </a:solidFill>
              </a:rPr>
            </a:br>
            <a:r>
              <a:rPr lang="en-US" sz="1200" dirty="0">
                <a:solidFill>
                  <a:srgbClr val="17286F"/>
                </a:solidFill>
              </a:rPr>
              <a:t>	</a:t>
            </a:r>
            <a:r>
              <a:rPr lang="mk-MK" sz="1200" dirty="0" smtClean="0">
                <a:solidFill>
                  <a:srgbClr val="17286F"/>
                </a:solidFill>
              </a:rPr>
              <a:t>во </a:t>
            </a:r>
            <a:r>
              <a:rPr lang="mk-MK" sz="1200" dirty="0">
                <a:solidFill>
                  <a:srgbClr val="17286F"/>
                </a:solidFill>
              </a:rPr>
              <a:t>Е</a:t>
            </a:r>
            <a:r>
              <a:rPr lang="mk-MK" sz="1200" dirty="0" smtClean="0">
                <a:solidFill>
                  <a:srgbClr val="17286F"/>
                </a:solidFill>
              </a:rPr>
              <a:t>вропа за преку 90%</a:t>
            </a:r>
            <a:endParaRPr lang="en-US" sz="1200" dirty="0">
              <a:solidFill>
                <a:srgbClr val="17286F"/>
              </a:solidFill>
            </a:endParaRPr>
          </a:p>
          <a:p>
            <a:pPr indent="152400">
              <a:buFontTx/>
              <a:buBlip>
                <a:blip r:embed="rId6"/>
              </a:buBlip>
              <a:tabLst>
                <a:tab pos="152400" algn="l"/>
              </a:tabLst>
            </a:pPr>
            <a:r>
              <a:rPr lang="mk-MK" sz="1200" b="1" dirty="0">
                <a:solidFill>
                  <a:srgbClr val="17286F"/>
                </a:solidFill>
              </a:rPr>
              <a:t>М</a:t>
            </a:r>
            <a:r>
              <a:rPr lang="mk-MK" sz="1200" b="1" dirty="0" smtClean="0">
                <a:solidFill>
                  <a:srgbClr val="17286F"/>
                </a:solidFill>
              </a:rPr>
              <a:t>орбили</a:t>
            </a:r>
            <a:endParaRPr lang="en-US" sz="1200" b="1" dirty="0">
              <a:solidFill>
                <a:srgbClr val="17286F"/>
              </a:solidFill>
            </a:endParaRPr>
          </a:p>
          <a:p>
            <a:pPr indent="152400">
              <a:tabLst>
                <a:tab pos="152400" algn="l"/>
              </a:tabLst>
            </a:pPr>
            <a:r>
              <a:rPr lang="mk-MK" sz="1200" dirty="0" smtClean="0">
                <a:solidFill>
                  <a:srgbClr val="17286F"/>
                </a:solidFill>
              </a:rPr>
              <a:t>Под контрола </a:t>
            </a:r>
            <a:r>
              <a:rPr lang="en-US" sz="1200" dirty="0" smtClean="0">
                <a:solidFill>
                  <a:srgbClr val="17286F"/>
                </a:solidFill>
              </a:rPr>
              <a:t>(</a:t>
            </a:r>
            <a:r>
              <a:rPr lang="mk-MK" sz="1200" dirty="0" smtClean="0">
                <a:solidFill>
                  <a:srgbClr val="17286F"/>
                </a:solidFill>
              </a:rPr>
              <a:t>во САД и делови на Европа</a:t>
            </a:r>
            <a:r>
              <a:rPr lang="en-GB" sz="1200" dirty="0" smtClean="0">
                <a:solidFill>
                  <a:srgbClr val="17286F"/>
                </a:solidFill>
              </a:rPr>
              <a:t>)</a:t>
            </a:r>
            <a:r>
              <a:rPr lang="en-US" sz="1200" dirty="0" smtClean="0">
                <a:solidFill>
                  <a:srgbClr val="17286F"/>
                </a:solidFill>
              </a:rPr>
              <a:t> </a:t>
            </a:r>
            <a:r>
              <a:rPr lang="mk-MK" sz="1200" dirty="0" smtClean="0">
                <a:solidFill>
                  <a:srgbClr val="17286F"/>
                </a:solidFill>
              </a:rPr>
              <a:t>Драматична редукција</a:t>
            </a:r>
            <a:r>
              <a:rPr lang="en-GB" sz="1200" dirty="0" smtClean="0">
                <a:solidFill>
                  <a:srgbClr val="17286F"/>
                </a:solidFill>
              </a:rPr>
              <a:t> </a:t>
            </a:r>
            <a:r>
              <a:rPr lang="en-GB" sz="1200" dirty="0">
                <a:solidFill>
                  <a:srgbClr val="17286F"/>
                </a:solidFill>
              </a:rPr>
              <a:t/>
            </a:r>
            <a:br>
              <a:rPr lang="en-GB" sz="1200" dirty="0">
                <a:solidFill>
                  <a:srgbClr val="17286F"/>
                </a:solidFill>
              </a:rPr>
            </a:br>
            <a:r>
              <a:rPr lang="en-GB" sz="1200" dirty="0">
                <a:solidFill>
                  <a:srgbClr val="17286F"/>
                </a:solidFill>
              </a:rPr>
              <a:t>	</a:t>
            </a:r>
            <a:r>
              <a:rPr lang="en-GB" sz="1200" dirty="0" smtClean="0">
                <a:solidFill>
                  <a:srgbClr val="17286F"/>
                </a:solidFill>
              </a:rPr>
              <a:t>(</a:t>
            </a:r>
            <a:r>
              <a:rPr lang="mk-MK" sz="1200" dirty="0" smtClean="0">
                <a:solidFill>
                  <a:srgbClr val="17286F"/>
                </a:solidFill>
              </a:rPr>
              <a:t>број на смртни случаи намален за 91% во Африка</a:t>
            </a:r>
            <a:r>
              <a:rPr lang="en-US" sz="1200" dirty="0" smtClean="0">
                <a:solidFill>
                  <a:srgbClr val="17286F"/>
                </a:solidFill>
              </a:rPr>
              <a:t>)</a:t>
            </a:r>
            <a:endParaRPr lang="en-US" sz="1200" dirty="0">
              <a:solidFill>
                <a:srgbClr val="17286F"/>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9" name="Picture 7" descr="85252671, Rosemary Calvert /Photographer's Choice"/>
          <p:cNvPicPr>
            <a:picLocks noChangeAspect="1" noChangeArrowheads="1"/>
          </p:cNvPicPr>
          <p:nvPr/>
        </p:nvPicPr>
        <p:blipFill>
          <a:blip r:embed="rId3" cstate="print"/>
          <a:srcRect t="19985" b="14086"/>
          <a:stretch>
            <a:fillRect/>
          </a:stretch>
        </p:blipFill>
        <p:spPr bwMode="auto">
          <a:xfrm>
            <a:off x="611560" y="3861048"/>
            <a:ext cx="3179882" cy="1454007"/>
          </a:xfrm>
          <a:prstGeom prst="rect">
            <a:avLst/>
          </a:prstGeom>
          <a:noFill/>
        </p:spPr>
      </p:pic>
      <p:sp>
        <p:nvSpPr>
          <p:cNvPr id="10" name="TextBox 9"/>
          <p:cNvSpPr txBox="1"/>
          <p:nvPr/>
        </p:nvSpPr>
        <p:spPr>
          <a:xfrm>
            <a:off x="3347864" y="2276872"/>
            <a:ext cx="2160240" cy="923330"/>
          </a:xfrm>
          <a:prstGeom prst="rect">
            <a:avLst/>
          </a:prstGeom>
          <a:noFill/>
        </p:spPr>
        <p:txBody>
          <a:bodyPr wrap="square" lIns="0" tIns="0" rIns="0" bIns="0" rtlCol="0">
            <a:spAutoFit/>
          </a:bodyPr>
          <a:lstStyle/>
          <a:p>
            <a:pPr algn="ctr"/>
            <a:r>
              <a:rPr lang="mk-MK" sz="2000" dirty="0" smtClean="0">
                <a:solidFill>
                  <a:schemeClr val="accent1">
                    <a:lumMod val="75000"/>
                  </a:schemeClr>
                </a:solidFill>
              </a:rPr>
              <a:t>Спасуваат животи и го подобруваат здравјето</a:t>
            </a:r>
            <a:r>
              <a:rPr lang="en-GB" sz="2000" dirty="0" smtClean="0">
                <a:solidFill>
                  <a:schemeClr val="accent1">
                    <a:lumMod val="75000"/>
                  </a:schemeClr>
                </a:solidFill>
              </a:rPr>
              <a:t> </a:t>
            </a:r>
          </a:p>
        </p:txBody>
      </p:sp>
      <p:sp>
        <p:nvSpPr>
          <p:cNvPr id="11" name="TextBox 10"/>
          <p:cNvSpPr txBox="1"/>
          <p:nvPr/>
        </p:nvSpPr>
        <p:spPr>
          <a:xfrm>
            <a:off x="1331640" y="5241974"/>
            <a:ext cx="2160240" cy="1231106"/>
          </a:xfrm>
          <a:prstGeom prst="rect">
            <a:avLst/>
          </a:prstGeom>
          <a:noFill/>
        </p:spPr>
        <p:txBody>
          <a:bodyPr wrap="square" lIns="0" tIns="0" rIns="0" bIns="0" rtlCol="0">
            <a:spAutoFit/>
          </a:bodyPr>
          <a:lstStyle/>
          <a:p>
            <a:pPr algn="ctr"/>
            <a:r>
              <a:rPr lang="mk-MK" sz="2000" dirty="0" smtClean="0">
                <a:solidFill>
                  <a:schemeClr val="accent1">
                    <a:lumMod val="75000"/>
                  </a:schemeClr>
                </a:solidFill>
              </a:rPr>
              <a:t>Исплатлива и ефективна здравствена инвестиција</a:t>
            </a:r>
            <a:endParaRPr lang="en-GB" sz="2000" dirty="0" smtClean="0">
              <a:solidFill>
                <a:schemeClr val="accent1">
                  <a:lumMod val="75000"/>
                </a:schemeClr>
              </a:solidFill>
            </a:endParaRPr>
          </a:p>
        </p:txBody>
      </p:sp>
      <p:grpSp>
        <p:nvGrpSpPr>
          <p:cNvPr id="3" name="Group 14"/>
          <p:cNvGrpSpPr/>
          <p:nvPr/>
        </p:nvGrpSpPr>
        <p:grpSpPr>
          <a:xfrm>
            <a:off x="5076056" y="3636350"/>
            <a:ext cx="3198238" cy="3000491"/>
            <a:chOff x="5478218" y="3636350"/>
            <a:chExt cx="3198238" cy="3000491"/>
          </a:xfrm>
        </p:grpSpPr>
        <p:pic>
          <p:nvPicPr>
            <p:cNvPr id="28674" name="Picture 2" descr="96418339, Nicholas Monu /iStock Vectors"/>
            <p:cNvPicPr>
              <a:picLocks noChangeAspect="1" noChangeArrowheads="1"/>
            </p:cNvPicPr>
            <p:nvPr/>
          </p:nvPicPr>
          <p:blipFill>
            <a:blip r:embed="rId4" cstate="print"/>
            <a:srcRect l="12216" t="14905" r="5387" b="12599"/>
            <a:stretch>
              <a:fillRect/>
            </a:stretch>
          </p:blipFill>
          <p:spPr bwMode="auto">
            <a:xfrm>
              <a:off x="5478218" y="3636350"/>
              <a:ext cx="3198238" cy="1970893"/>
            </a:xfrm>
            <a:prstGeom prst="rect">
              <a:avLst/>
            </a:prstGeom>
            <a:noFill/>
          </p:spPr>
        </p:pic>
        <p:sp>
          <p:nvSpPr>
            <p:cNvPr id="12" name="TextBox 11"/>
            <p:cNvSpPr txBox="1"/>
            <p:nvPr/>
          </p:nvSpPr>
          <p:spPr>
            <a:xfrm>
              <a:off x="6270306" y="5405735"/>
              <a:ext cx="2304256" cy="1231106"/>
            </a:xfrm>
            <a:prstGeom prst="rect">
              <a:avLst/>
            </a:prstGeom>
            <a:noFill/>
          </p:spPr>
          <p:txBody>
            <a:bodyPr wrap="square" lIns="0" tIns="0" rIns="0" bIns="0" rtlCol="0">
              <a:spAutoFit/>
            </a:bodyPr>
            <a:lstStyle/>
            <a:p>
              <a:pPr algn="ctr"/>
              <a:r>
                <a:rPr lang="mk-MK" sz="2000" dirty="0" smtClean="0">
                  <a:solidFill>
                    <a:schemeClr val="accent1">
                      <a:lumMod val="75000"/>
                    </a:schemeClr>
                  </a:solidFill>
                </a:rPr>
                <a:t>Заштитуваат поединци и општествената заедница</a:t>
              </a:r>
              <a:endParaRPr lang="en-GB" sz="2000" dirty="0" smtClean="0">
                <a:solidFill>
                  <a:schemeClr val="accent1">
                    <a:lumMod val="75000"/>
                  </a:schemeClr>
                </a:solidFill>
              </a:endParaRPr>
            </a:p>
          </p:txBody>
        </p:sp>
      </p:grpSp>
      <p:sp>
        <p:nvSpPr>
          <p:cNvPr id="5" name="TextBox 4"/>
          <p:cNvSpPr txBox="1"/>
          <p:nvPr/>
        </p:nvSpPr>
        <p:spPr>
          <a:xfrm>
            <a:off x="3275856" y="3266981"/>
            <a:ext cx="2520280" cy="1055608"/>
          </a:xfrm>
          <a:prstGeom prst="roundRect">
            <a:avLst/>
          </a:prstGeom>
          <a:ln>
            <a:solidFill>
              <a:srgbClr val="E65B3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mk-MK" sz="2800" b="1" dirty="0" smtClean="0">
                <a:solidFill>
                  <a:srgbClr val="EB7046"/>
                </a:solidFill>
              </a:rPr>
              <a:t>Вредноста на вакцините</a:t>
            </a:r>
            <a:endParaRPr lang="en-US" sz="2800" b="1" dirty="0">
              <a:solidFill>
                <a:srgbClr val="EB7046"/>
              </a:solidFill>
            </a:endParaRPr>
          </a:p>
        </p:txBody>
      </p:sp>
      <p:sp>
        <p:nvSpPr>
          <p:cNvPr id="19" name="Up-Down Arrow 18"/>
          <p:cNvSpPr/>
          <p:nvPr/>
        </p:nvSpPr>
        <p:spPr>
          <a:xfrm rot="2151431">
            <a:off x="2600640" y="2500020"/>
            <a:ext cx="289785" cy="1409743"/>
          </a:xfrm>
          <a:prstGeom prst="upDownArrow">
            <a:avLst/>
          </a:prstGeom>
          <a:solidFill>
            <a:srgbClr val="EB7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Up-Down Arrow 19"/>
          <p:cNvSpPr/>
          <p:nvPr/>
        </p:nvSpPr>
        <p:spPr>
          <a:xfrm rot="19355001">
            <a:off x="6016524" y="2482801"/>
            <a:ext cx="289785" cy="1409743"/>
          </a:xfrm>
          <a:prstGeom prst="upDownArrow">
            <a:avLst/>
          </a:prstGeom>
          <a:solidFill>
            <a:srgbClr val="EB7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Up-Down Arrow 20"/>
          <p:cNvSpPr/>
          <p:nvPr/>
        </p:nvSpPr>
        <p:spPr>
          <a:xfrm rot="5400000">
            <a:off x="4447903" y="4355328"/>
            <a:ext cx="289786" cy="1193720"/>
          </a:xfrm>
          <a:prstGeom prst="upDownArrow">
            <a:avLst/>
          </a:prstGeom>
          <a:solidFill>
            <a:srgbClr val="EB7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2" descr="L:\GSK\2011\Background Resources\b Images\People\107773383.jpg"/>
          <p:cNvPicPr>
            <a:picLocks noChangeAspect="1" noChangeArrowheads="1"/>
          </p:cNvPicPr>
          <p:nvPr/>
        </p:nvPicPr>
        <p:blipFill>
          <a:blip r:embed="rId5" cstate="print"/>
          <a:srcRect l="30860"/>
          <a:stretch>
            <a:fillRect/>
          </a:stretch>
        </p:blipFill>
        <p:spPr bwMode="auto">
          <a:xfrm>
            <a:off x="3419872" y="403640"/>
            <a:ext cx="1944216" cy="1875767"/>
          </a:xfrm>
          <a:prstGeom prst="roundRect">
            <a:avLst>
              <a:gd name="adj" fmla="val 7201"/>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p:nvPr/>
        </p:nvGrpSpPr>
        <p:grpSpPr>
          <a:xfrm>
            <a:off x="6108547" y="3691913"/>
            <a:ext cx="2952328" cy="2135121"/>
            <a:chOff x="323528" y="1556792"/>
            <a:chExt cx="2952328" cy="2135121"/>
          </a:xfrm>
        </p:grpSpPr>
        <p:pic>
          <p:nvPicPr>
            <p:cNvPr id="27650" name="Picture 2" descr="85252672, Rosemary Calvert /Photographer's Choice"/>
            <p:cNvPicPr>
              <a:picLocks noChangeAspect="1" noChangeArrowheads="1"/>
            </p:cNvPicPr>
            <p:nvPr/>
          </p:nvPicPr>
          <p:blipFill>
            <a:blip r:embed="rId3" cstate="print">
              <a:lum bright="44000" contrast="-47000"/>
            </a:blip>
            <a:srcRect l="24916" t="13667" r="5208" b="7895"/>
            <a:stretch>
              <a:fillRect/>
            </a:stretch>
          </p:blipFill>
          <p:spPr bwMode="auto">
            <a:xfrm flipH="1">
              <a:off x="323528" y="1556792"/>
              <a:ext cx="2808312" cy="2135121"/>
            </a:xfrm>
            <a:prstGeom prst="rect">
              <a:avLst/>
            </a:prstGeom>
            <a:noFill/>
          </p:spPr>
        </p:pic>
        <p:sp>
          <p:nvSpPr>
            <p:cNvPr id="4" name="TextBox 3"/>
            <p:cNvSpPr txBox="1"/>
            <p:nvPr/>
          </p:nvSpPr>
          <p:spPr>
            <a:xfrm>
              <a:off x="395536" y="2276872"/>
              <a:ext cx="2880320" cy="923330"/>
            </a:xfrm>
            <a:prstGeom prst="rect">
              <a:avLst/>
            </a:prstGeom>
            <a:noFill/>
          </p:spPr>
          <p:txBody>
            <a:bodyPr wrap="square" lIns="0" tIns="0" rIns="0" bIns="0" rtlCol="0">
              <a:spAutoFit/>
            </a:bodyPr>
            <a:lstStyle/>
            <a:p>
              <a:pPr algn="ctr"/>
              <a:r>
                <a:rPr lang="mk-MK" sz="2000" b="1" dirty="0" smtClean="0">
                  <a:solidFill>
                    <a:schemeClr val="accent1">
                      <a:lumMod val="75000"/>
                    </a:schemeClr>
                  </a:solidFill>
                </a:rPr>
                <a:t>Намалени долгорочните трошоци за здравствена заштита</a:t>
              </a:r>
              <a:endParaRPr lang="en-GB" sz="2000" b="1" dirty="0" smtClean="0">
                <a:solidFill>
                  <a:schemeClr val="accent1">
                    <a:lumMod val="75000"/>
                  </a:schemeClr>
                </a:solidFill>
              </a:endParaRPr>
            </a:p>
          </p:txBody>
        </p:sp>
      </p:grpSp>
      <p:grpSp>
        <p:nvGrpSpPr>
          <p:cNvPr id="3" name="Group 17"/>
          <p:cNvGrpSpPr/>
          <p:nvPr/>
        </p:nvGrpSpPr>
        <p:grpSpPr>
          <a:xfrm>
            <a:off x="3311881" y="4005064"/>
            <a:ext cx="2880320" cy="1623922"/>
            <a:chOff x="323528" y="4005064"/>
            <a:chExt cx="2880320" cy="1623922"/>
          </a:xfrm>
        </p:grpSpPr>
        <p:pic>
          <p:nvPicPr>
            <p:cNvPr id="6" name="Picture 10" descr="84066584, Sabine Scheckel /Stone"/>
            <p:cNvPicPr>
              <a:picLocks noChangeAspect="1" noChangeArrowheads="1"/>
            </p:cNvPicPr>
            <p:nvPr/>
          </p:nvPicPr>
          <p:blipFill>
            <a:blip r:embed="rId4" cstate="print">
              <a:lum bright="55000" contrast="-25000"/>
            </a:blip>
            <a:srcRect l="25609" t="21476" r="22285" b="36291"/>
            <a:stretch>
              <a:fillRect/>
            </a:stretch>
          </p:blipFill>
          <p:spPr bwMode="auto">
            <a:xfrm>
              <a:off x="395536" y="4005064"/>
              <a:ext cx="2545367" cy="1623922"/>
            </a:xfrm>
            <a:prstGeom prst="rect">
              <a:avLst/>
            </a:prstGeom>
            <a:noFill/>
          </p:spPr>
        </p:pic>
        <p:sp>
          <p:nvSpPr>
            <p:cNvPr id="7" name="TextBox 6"/>
            <p:cNvSpPr txBox="1"/>
            <p:nvPr/>
          </p:nvSpPr>
          <p:spPr>
            <a:xfrm>
              <a:off x="323528" y="4469631"/>
              <a:ext cx="2880320" cy="615553"/>
            </a:xfrm>
            <a:prstGeom prst="rect">
              <a:avLst/>
            </a:prstGeom>
            <a:noFill/>
          </p:spPr>
          <p:txBody>
            <a:bodyPr wrap="square" lIns="0" tIns="0" rIns="0" bIns="0" rtlCol="0">
              <a:spAutoFit/>
            </a:bodyPr>
            <a:lstStyle/>
            <a:p>
              <a:pPr algn="ctr"/>
              <a:r>
                <a:rPr lang="mk-MK" sz="2000" b="1" dirty="0" smtClean="0">
                  <a:solidFill>
                    <a:schemeClr val="accent1">
                      <a:lumMod val="75000"/>
                    </a:schemeClr>
                  </a:solidFill>
                </a:rPr>
                <a:t>Намалена загубата на продуктивност</a:t>
              </a:r>
              <a:endParaRPr lang="en-GB" sz="2000" b="1" dirty="0" smtClean="0">
                <a:solidFill>
                  <a:schemeClr val="accent1">
                    <a:lumMod val="75000"/>
                  </a:schemeClr>
                </a:solidFill>
              </a:endParaRPr>
            </a:p>
          </p:txBody>
        </p:sp>
      </p:grpSp>
      <p:grpSp>
        <p:nvGrpSpPr>
          <p:cNvPr id="5" name="Group 18"/>
          <p:cNvGrpSpPr/>
          <p:nvPr/>
        </p:nvGrpSpPr>
        <p:grpSpPr>
          <a:xfrm>
            <a:off x="486700" y="3759174"/>
            <a:ext cx="2552028" cy="2088232"/>
            <a:chOff x="6012160" y="3719024"/>
            <a:chExt cx="2552028" cy="2088232"/>
          </a:xfrm>
        </p:grpSpPr>
        <p:pic>
          <p:nvPicPr>
            <p:cNvPr id="9" name="Picture 14" descr="AA022794, Siede Preis /Photodisc"/>
            <p:cNvPicPr>
              <a:picLocks noChangeAspect="1" noChangeArrowheads="1"/>
            </p:cNvPicPr>
            <p:nvPr/>
          </p:nvPicPr>
          <p:blipFill>
            <a:blip r:embed="rId5" cstate="print">
              <a:lum bright="69000" contrast="-32000"/>
            </a:blip>
            <a:srcRect t="7466" b="8332"/>
            <a:stretch>
              <a:fillRect/>
            </a:stretch>
          </p:blipFill>
          <p:spPr bwMode="auto">
            <a:xfrm flipH="1">
              <a:off x="6084168" y="3719024"/>
              <a:ext cx="2480020" cy="2088232"/>
            </a:xfrm>
            <a:prstGeom prst="rect">
              <a:avLst/>
            </a:prstGeom>
            <a:noFill/>
          </p:spPr>
        </p:pic>
        <p:sp>
          <p:nvSpPr>
            <p:cNvPr id="10" name="TextBox 9"/>
            <p:cNvSpPr txBox="1"/>
            <p:nvPr/>
          </p:nvSpPr>
          <p:spPr>
            <a:xfrm>
              <a:off x="6012160" y="4437112"/>
              <a:ext cx="2520280" cy="1231106"/>
            </a:xfrm>
            <a:prstGeom prst="rect">
              <a:avLst/>
            </a:prstGeom>
            <a:noFill/>
          </p:spPr>
          <p:txBody>
            <a:bodyPr wrap="square" lIns="0" tIns="0" rIns="0" bIns="0" rtlCol="0">
              <a:spAutoFit/>
            </a:bodyPr>
            <a:lstStyle/>
            <a:p>
              <a:pPr algn="ctr"/>
              <a:r>
                <a:rPr lang="mk-MK" sz="2000" b="1" dirty="0" smtClean="0">
                  <a:solidFill>
                    <a:schemeClr val="accent1">
                      <a:lumMod val="75000"/>
                    </a:schemeClr>
                  </a:solidFill>
                </a:rPr>
                <a:t>Лимитирани долготрајните последици од болестите</a:t>
              </a:r>
              <a:endParaRPr lang="en-GB" sz="2000" b="1" dirty="0" smtClean="0">
                <a:solidFill>
                  <a:schemeClr val="accent1">
                    <a:lumMod val="75000"/>
                  </a:schemeClr>
                </a:solidFill>
              </a:endParaRPr>
            </a:p>
          </p:txBody>
        </p:sp>
      </p:grpSp>
      <p:grpSp>
        <p:nvGrpSpPr>
          <p:cNvPr id="8" name="Group 20"/>
          <p:cNvGrpSpPr/>
          <p:nvPr/>
        </p:nvGrpSpPr>
        <p:grpSpPr>
          <a:xfrm>
            <a:off x="6228184" y="1190512"/>
            <a:ext cx="2592288" cy="2264767"/>
            <a:chOff x="3131840" y="1268760"/>
            <a:chExt cx="2592288" cy="2264767"/>
          </a:xfrm>
        </p:grpSpPr>
        <p:pic>
          <p:nvPicPr>
            <p:cNvPr id="12" name="Picture 4" descr="78768420, Fuse /Fuse"/>
            <p:cNvPicPr>
              <a:picLocks noChangeAspect="1" noChangeArrowheads="1"/>
            </p:cNvPicPr>
            <p:nvPr/>
          </p:nvPicPr>
          <p:blipFill>
            <a:blip r:embed="rId6" cstate="print">
              <a:lum bright="36000" contrast="-35000"/>
            </a:blip>
            <a:srcRect b="4815"/>
            <a:stretch>
              <a:fillRect/>
            </a:stretch>
          </p:blipFill>
          <p:spPr bwMode="auto">
            <a:xfrm>
              <a:off x="3131840" y="1268760"/>
              <a:ext cx="2379329" cy="2264767"/>
            </a:xfrm>
            <a:prstGeom prst="rect">
              <a:avLst/>
            </a:prstGeom>
            <a:noFill/>
          </p:spPr>
        </p:pic>
        <p:sp>
          <p:nvSpPr>
            <p:cNvPr id="13" name="TextBox 12"/>
            <p:cNvSpPr txBox="1"/>
            <p:nvPr/>
          </p:nvSpPr>
          <p:spPr>
            <a:xfrm>
              <a:off x="3428256" y="2289646"/>
              <a:ext cx="2295872" cy="615553"/>
            </a:xfrm>
            <a:prstGeom prst="rect">
              <a:avLst/>
            </a:prstGeom>
            <a:noFill/>
          </p:spPr>
          <p:txBody>
            <a:bodyPr wrap="square" lIns="0" tIns="0" rIns="0" bIns="0" rtlCol="0">
              <a:spAutoFit/>
            </a:bodyPr>
            <a:lstStyle/>
            <a:p>
              <a:pPr algn="ctr"/>
              <a:r>
                <a:rPr lang="mk-MK" sz="2000" b="1" dirty="0" smtClean="0">
                  <a:solidFill>
                    <a:schemeClr val="accent1">
                      <a:lumMod val="75000"/>
                    </a:schemeClr>
                  </a:solidFill>
                </a:rPr>
                <a:t>Намалени трајни инвалидитети</a:t>
              </a:r>
              <a:endParaRPr lang="en-GB" sz="2000" b="1" dirty="0" smtClean="0">
                <a:solidFill>
                  <a:schemeClr val="accent1">
                    <a:lumMod val="75000"/>
                  </a:schemeClr>
                </a:solidFill>
              </a:endParaRPr>
            </a:p>
          </p:txBody>
        </p:sp>
      </p:grpSp>
      <p:grpSp>
        <p:nvGrpSpPr>
          <p:cNvPr id="11" name="Group 16"/>
          <p:cNvGrpSpPr/>
          <p:nvPr/>
        </p:nvGrpSpPr>
        <p:grpSpPr>
          <a:xfrm>
            <a:off x="3491880" y="1499155"/>
            <a:ext cx="2880320" cy="2014232"/>
            <a:chOff x="3131840" y="3719024"/>
            <a:chExt cx="2880320" cy="2014232"/>
          </a:xfrm>
        </p:grpSpPr>
        <p:pic>
          <p:nvPicPr>
            <p:cNvPr id="15" name="Picture 12" descr="104117212, David Sacks /The Image Bank"/>
            <p:cNvPicPr>
              <a:picLocks noChangeAspect="1" noChangeArrowheads="1"/>
            </p:cNvPicPr>
            <p:nvPr/>
          </p:nvPicPr>
          <p:blipFill>
            <a:blip r:embed="rId7" cstate="print">
              <a:lum bright="24000" contrast="-23000"/>
            </a:blip>
            <a:srcRect l="4762"/>
            <a:stretch>
              <a:fillRect/>
            </a:stretch>
          </p:blipFill>
          <p:spPr bwMode="auto">
            <a:xfrm>
              <a:off x="3131840" y="3719024"/>
              <a:ext cx="2880320" cy="2014232"/>
            </a:xfrm>
            <a:prstGeom prst="roundRect">
              <a:avLst/>
            </a:prstGeom>
            <a:noFill/>
          </p:spPr>
        </p:pic>
        <p:sp>
          <p:nvSpPr>
            <p:cNvPr id="16" name="TextBox 15"/>
            <p:cNvSpPr txBox="1"/>
            <p:nvPr/>
          </p:nvSpPr>
          <p:spPr>
            <a:xfrm>
              <a:off x="3275856" y="4469631"/>
              <a:ext cx="2520280" cy="615553"/>
            </a:xfrm>
            <a:prstGeom prst="rect">
              <a:avLst/>
            </a:prstGeom>
            <a:noFill/>
          </p:spPr>
          <p:txBody>
            <a:bodyPr wrap="square" lIns="0" tIns="0" rIns="0" bIns="0" rtlCol="0">
              <a:spAutoFit/>
            </a:bodyPr>
            <a:lstStyle/>
            <a:p>
              <a:pPr algn="ctr"/>
              <a:r>
                <a:rPr lang="mk-MK" sz="2000" b="1" dirty="0" smtClean="0">
                  <a:solidFill>
                    <a:schemeClr val="accent1">
                      <a:lumMod val="75000"/>
                    </a:schemeClr>
                  </a:solidFill>
                </a:rPr>
                <a:t>Намалена хоспитализација</a:t>
              </a:r>
              <a:endParaRPr lang="en-GB" sz="2000" b="1" dirty="0" smtClean="0">
                <a:solidFill>
                  <a:schemeClr val="accent1">
                    <a:lumMod val="75000"/>
                  </a:schemeClr>
                </a:solidFill>
              </a:endParaRPr>
            </a:p>
          </p:txBody>
        </p:sp>
      </p:grpSp>
      <p:grpSp>
        <p:nvGrpSpPr>
          <p:cNvPr id="14" name="Group 19"/>
          <p:cNvGrpSpPr/>
          <p:nvPr/>
        </p:nvGrpSpPr>
        <p:grpSpPr>
          <a:xfrm>
            <a:off x="459160" y="1499155"/>
            <a:ext cx="2736304" cy="2001853"/>
            <a:chOff x="5724128" y="1499155"/>
            <a:chExt cx="2736304" cy="2001853"/>
          </a:xfrm>
        </p:grpSpPr>
        <p:pic>
          <p:nvPicPr>
            <p:cNvPr id="18" name="Picture 6" descr="92347327, Image Source /Image Source"/>
            <p:cNvPicPr>
              <a:picLocks noChangeAspect="1" noChangeArrowheads="1"/>
            </p:cNvPicPr>
            <p:nvPr/>
          </p:nvPicPr>
          <p:blipFill>
            <a:blip r:embed="rId8" cstate="print">
              <a:lum bright="44000" contrast="-44000"/>
            </a:blip>
            <a:srcRect l="8964"/>
            <a:stretch>
              <a:fillRect/>
            </a:stretch>
          </p:blipFill>
          <p:spPr bwMode="auto">
            <a:xfrm>
              <a:off x="5724128" y="1499155"/>
              <a:ext cx="2736304" cy="2001853"/>
            </a:xfrm>
            <a:prstGeom prst="roundRect">
              <a:avLst/>
            </a:prstGeom>
            <a:noFill/>
          </p:spPr>
        </p:pic>
        <p:sp>
          <p:nvSpPr>
            <p:cNvPr id="19" name="TextBox 18"/>
            <p:cNvSpPr txBox="1"/>
            <p:nvPr/>
          </p:nvSpPr>
          <p:spPr>
            <a:xfrm>
              <a:off x="6084168" y="2348880"/>
              <a:ext cx="2295872" cy="615553"/>
            </a:xfrm>
            <a:prstGeom prst="rect">
              <a:avLst/>
            </a:prstGeom>
            <a:noFill/>
          </p:spPr>
          <p:txBody>
            <a:bodyPr wrap="square" lIns="0" tIns="0" rIns="0" bIns="0" rtlCol="0">
              <a:spAutoFit/>
            </a:bodyPr>
            <a:lstStyle/>
            <a:p>
              <a:pPr algn="ctr"/>
              <a:r>
                <a:rPr lang="mk-MK" sz="2000" b="1" dirty="0" smtClean="0">
                  <a:solidFill>
                    <a:schemeClr val="accent1">
                      <a:lumMod val="75000"/>
                    </a:schemeClr>
                  </a:solidFill>
                </a:rPr>
                <a:t>Намалена појава на болест</a:t>
              </a:r>
              <a:endParaRPr lang="en-GB" sz="2000" b="1" dirty="0" smtClean="0">
                <a:solidFill>
                  <a:schemeClr val="accent1">
                    <a:lumMod val="75000"/>
                  </a:schemeClr>
                </a:solidFill>
              </a:endParaRPr>
            </a:p>
          </p:txBody>
        </p:sp>
      </p:grpSp>
      <p:sp>
        <p:nvSpPr>
          <p:cNvPr id="21" name="TextBox 20"/>
          <p:cNvSpPr txBox="1"/>
          <p:nvPr/>
        </p:nvSpPr>
        <p:spPr>
          <a:xfrm>
            <a:off x="611560" y="692696"/>
            <a:ext cx="5194051" cy="523220"/>
          </a:xfrm>
          <a:prstGeom prst="rect">
            <a:avLst/>
          </a:prstGeom>
          <a:noFill/>
        </p:spPr>
        <p:txBody>
          <a:bodyPr wrap="none" rtlCol="0">
            <a:spAutoFit/>
          </a:bodyPr>
          <a:lstStyle/>
          <a:p>
            <a:r>
              <a:rPr lang="mk-MK" sz="2800" dirty="0" smtClean="0">
                <a:solidFill>
                  <a:srgbClr val="17286F"/>
                </a:solidFill>
                <a:latin typeface="Arial Black" pitchFamily="34" charset="0"/>
              </a:rPr>
              <a:t>Вредноста на вакцините</a:t>
            </a:r>
            <a:endParaRPr lang="mk-MK"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lide Number Placeholder 2"/>
          <p:cNvSpPr>
            <a:spLocks noGrp="1"/>
          </p:cNvSpPr>
          <p:nvPr>
            <p:ph type="sldNum" sz="quarter" idx="11"/>
          </p:nvPr>
        </p:nvSpPr>
        <p:spPr/>
        <p:txBody>
          <a:bodyPr/>
          <a:lstStyle/>
          <a:p>
            <a:fld id="{D8A02E0D-A205-40E6-80AF-66189F6D2526}" type="slidenum">
              <a:rPr lang="fr-FR"/>
              <a:pPr/>
              <a:t>3</a:t>
            </a:fld>
            <a:endParaRPr lang="fr-FR"/>
          </a:p>
        </p:txBody>
      </p:sp>
      <p:sp>
        <p:nvSpPr>
          <p:cNvPr id="905218" name="AutoShape 2"/>
          <p:cNvSpPr>
            <a:spLocks noChangeArrowheads="1"/>
          </p:cNvSpPr>
          <p:nvPr/>
        </p:nvSpPr>
        <p:spPr bwMode="auto">
          <a:xfrm>
            <a:off x="6518275" y="2425700"/>
            <a:ext cx="1084263" cy="228600"/>
          </a:xfrm>
          <a:prstGeom prst="roundRect">
            <a:avLst>
              <a:gd name="adj" fmla="val 50000"/>
            </a:avLst>
          </a:prstGeom>
          <a:solidFill>
            <a:srgbClr val="D48461"/>
          </a:solidFill>
          <a:ln w="25400">
            <a:noFill/>
            <a:round/>
            <a:headEnd/>
            <a:tailEnd/>
          </a:ln>
          <a:effectLst/>
        </p:spPr>
        <p:txBody>
          <a:bodyPr wrap="none" anchor="ctr"/>
          <a:lstStyle/>
          <a:p>
            <a:endParaRPr lang="mk-MK"/>
          </a:p>
        </p:txBody>
      </p:sp>
      <p:sp>
        <p:nvSpPr>
          <p:cNvPr id="905219" name="AutoShape 3"/>
          <p:cNvSpPr>
            <a:spLocks noChangeArrowheads="1"/>
          </p:cNvSpPr>
          <p:nvPr/>
        </p:nvSpPr>
        <p:spPr bwMode="auto">
          <a:xfrm>
            <a:off x="606425" y="2425700"/>
            <a:ext cx="1084263" cy="228600"/>
          </a:xfrm>
          <a:prstGeom prst="roundRect">
            <a:avLst>
              <a:gd name="adj" fmla="val 50000"/>
            </a:avLst>
          </a:prstGeom>
          <a:solidFill>
            <a:srgbClr val="B0B664"/>
          </a:solidFill>
          <a:ln w="25400">
            <a:noFill/>
            <a:round/>
            <a:headEnd/>
            <a:tailEnd/>
          </a:ln>
          <a:effectLst/>
        </p:spPr>
        <p:txBody>
          <a:bodyPr wrap="none" anchor="ctr"/>
          <a:lstStyle/>
          <a:p>
            <a:endParaRPr lang="mk-MK"/>
          </a:p>
        </p:txBody>
      </p:sp>
      <p:sp>
        <p:nvSpPr>
          <p:cNvPr id="905220" name="Rectangle 4"/>
          <p:cNvSpPr>
            <a:spLocks noChangeArrowheads="1"/>
          </p:cNvSpPr>
          <p:nvPr/>
        </p:nvSpPr>
        <p:spPr bwMode="auto">
          <a:xfrm>
            <a:off x="417513" y="207963"/>
            <a:ext cx="8199437" cy="1081087"/>
          </a:xfrm>
          <a:prstGeom prst="rect">
            <a:avLst/>
          </a:prstGeom>
          <a:noFill/>
          <a:ln w="9525">
            <a:noFill/>
            <a:miter lim="800000"/>
            <a:headEnd/>
            <a:tailEnd/>
          </a:ln>
        </p:spPr>
        <p:txBody>
          <a:bodyPr anchor="ctr"/>
          <a:lstStyle/>
          <a:p>
            <a:r>
              <a:rPr lang="mk-MK" sz="2400" b="1" dirty="0">
                <a:solidFill>
                  <a:schemeClr val="accent1">
                    <a:lumMod val="75000"/>
                  </a:schemeClr>
                </a:solidFill>
              </a:rPr>
              <a:t>Благодарение на вакцините, ние  и нашите деца, денес, не страдаме од многу инфективни заболувања</a:t>
            </a:r>
            <a:endParaRPr lang="en-GB" sz="2200" b="1" dirty="0">
              <a:solidFill>
                <a:schemeClr val="accent1">
                  <a:lumMod val="75000"/>
                </a:schemeClr>
              </a:solidFill>
              <a:latin typeface="Arial Black" pitchFamily="34" charset="0"/>
            </a:endParaRPr>
          </a:p>
        </p:txBody>
      </p:sp>
      <p:sp>
        <p:nvSpPr>
          <p:cNvPr id="905221" name="Rectangle 5"/>
          <p:cNvSpPr>
            <a:spLocks noChangeArrowheads="1"/>
          </p:cNvSpPr>
          <p:nvPr/>
        </p:nvSpPr>
        <p:spPr bwMode="auto">
          <a:xfrm>
            <a:off x="730250" y="5170488"/>
            <a:ext cx="4616450" cy="484187"/>
          </a:xfrm>
          <a:prstGeom prst="rect">
            <a:avLst/>
          </a:prstGeom>
          <a:noFill/>
          <a:ln w="9525">
            <a:noFill/>
            <a:miter lim="800000"/>
            <a:headEnd/>
            <a:tailEnd/>
          </a:ln>
        </p:spPr>
        <p:txBody>
          <a:bodyPr/>
          <a:lstStyle/>
          <a:p>
            <a:pPr eaLnBrk="1" hangingPunct="1">
              <a:spcBef>
                <a:spcPct val="35000"/>
              </a:spcBef>
              <a:buClr>
                <a:schemeClr val="tx1"/>
              </a:buClr>
              <a:buSzPct val="110000"/>
            </a:pPr>
            <a:r>
              <a:rPr lang="mk-MK" sz="1200" b="1" dirty="0" smtClean="0">
                <a:solidFill>
                  <a:srgbClr val="17286F"/>
                </a:solidFill>
              </a:rPr>
              <a:t>Намалување на случаите на болести, кои можат да се превенираат со вакцини, во Европа</a:t>
            </a:r>
            <a:r>
              <a:rPr lang="en-GB" sz="1200" b="1" baseline="30000" dirty="0" smtClean="0">
                <a:solidFill>
                  <a:srgbClr val="17286F"/>
                </a:solidFill>
              </a:rPr>
              <a:t>(1</a:t>
            </a:r>
            <a:r>
              <a:rPr lang="en-GB" sz="1200" b="1" baseline="30000" dirty="0">
                <a:solidFill>
                  <a:srgbClr val="17286F"/>
                </a:solidFill>
              </a:rPr>
              <a:t>)</a:t>
            </a:r>
            <a:endParaRPr lang="en-GB" sz="1200" baseline="30000" dirty="0">
              <a:solidFill>
                <a:srgbClr val="17286F"/>
              </a:solidFill>
            </a:endParaRPr>
          </a:p>
          <a:p>
            <a:pPr eaLnBrk="1" hangingPunct="1">
              <a:spcBef>
                <a:spcPct val="35000"/>
              </a:spcBef>
              <a:buClr>
                <a:schemeClr val="tx1"/>
              </a:buClr>
              <a:buSzPct val="110000"/>
            </a:pPr>
            <a:endParaRPr lang="en-GB" sz="1200" dirty="0">
              <a:solidFill>
                <a:srgbClr val="17286F"/>
              </a:solidFill>
            </a:endParaRPr>
          </a:p>
        </p:txBody>
      </p:sp>
      <p:sp>
        <p:nvSpPr>
          <p:cNvPr id="905246" name="Text Box 30"/>
          <p:cNvSpPr txBox="1">
            <a:spLocks noChangeArrowheads="1"/>
          </p:cNvSpPr>
          <p:nvPr/>
        </p:nvSpPr>
        <p:spPr bwMode="auto">
          <a:xfrm>
            <a:off x="730250" y="6186488"/>
            <a:ext cx="542136" cy="215444"/>
          </a:xfrm>
          <a:prstGeom prst="rect">
            <a:avLst/>
          </a:prstGeom>
          <a:noFill/>
          <a:ln w="25400">
            <a:noFill/>
            <a:miter lim="800000"/>
            <a:headEnd/>
            <a:tailEnd/>
          </a:ln>
          <a:effectLst/>
        </p:spPr>
        <p:txBody>
          <a:bodyPr wrap="none">
            <a:spAutoFit/>
          </a:bodyPr>
          <a:lstStyle/>
          <a:p>
            <a:r>
              <a:rPr lang="en-GB" sz="800" dirty="0">
                <a:solidFill>
                  <a:schemeClr val="accent1">
                    <a:lumMod val="75000"/>
                  </a:schemeClr>
                </a:solidFill>
              </a:rPr>
              <a:t>(1) WHO</a:t>
            </a:r>
            <a:endParaRPr lang="fr-FR" sz="800" dirty="0">
              <a:solidFill>
                <a:schemeClr val="accent1">
                  <a:lumMod val="75000"/>
                </a:schemeClr>
              </a:solidFill>
            </a:endParaRPr>
          </a:p>
        </p:txBody>
      </p:sp>
      <p:sp>
        <p:nvSpPr>
          <p:cNvPr id="905247" name="Rectangle 4"/>
          <p:cNvSpPr>
            <a:spLocks noChangeArrowheads="1"/>
          </p:cNvSpPr>
          <p:nvPr/>
        </p:nvSpPr>
        <p:spPr bwMode="auto">
          <a:xfrm>
            <a:off x="520700" y="1301750"/>
            <a:ext cx="7645400" cy="681038"/>
          </a:xfrm>
          <a:prstGeom prst="rect">
            <a:avLst/>
          </a:prstGeom>
          <a:noFill/>
          <a:ln w="9525">
            <a:noFill/>
            <a:miter lim="800000"/>
            <a:headEnd/>
            <a:tailEnd/>
          </a:ln>
        </p:spPr>
        <p:txBody>
          <a:bodyPr/>
          <a:lstStyle/>
          <a:p>
            <a:pPr marL="152400" indent="-152400">
              <a:spcBef>
                <a:spcPct val="50000"/>
              </a:spcBef>
              <a:buSzPct val="110000"/>
              <a:buBlip>
                <a:blip r:embed="rId3"/>
              </a:buBlip>
            </a:pPr>
            <a:r>
              <a:rPr lang="mk-MK" sz="1200" dirty="0">
                <a:solidFill>
                  <a:schemeClr val="accent1">
                    <a:lumMod val="75000"/>
                  </a:schemeClr>
                </a:solidFill>
              </a:rPr>
              <a:t>Вакцините ги </a:t>
            </a:r>
            <a:r>
              <a:rPr lang="mk-MK" sz="1200" dirty="0" err="1">
                <a:solidFill>
                  <a:schemeClr val="accent1">
                    <a:lumMod val="75000"/>
                  </a:schemeClr>
                </a:solidFill>
              </a:rPr>
              <a:t>ерадицираа</a:t>
            </a:r>
            <a:r>
              <a:rPr lang="mk-MK" sz="1200" dirty="0">
                <a:solidFill>
                  <a:schemeClr val="accent1">
                    <a:lumMod val="75000"/>
                  </a:schemeClr>
                </a:solidFill>
              </a:rPr>
              <a:t> големите сипаници (1980), кои претходно убиваа 5 милиони луѓе, секоја </a:t>
            </a:r>
            <a:r>
              <a:rPr lang="mk-MK" sz="1200" dirty="0" smtClean="0">
                <a:solidFill>
                  <a:schemeClr val="accent1">
                    <a:lumMod val="75000"/>
                  </a:schemeClr>
                </a:solidFill>
              </a:rPr>
              <a:t>година</a:t>
            </a:r>
            <a:r>
              <a:rPr lang="en-US" sz="1200" baseline="30000" dirty="0" smtClean="0">
                <a:solidFill>
                  <a:srgbClr val="17286F"/>
                </a:solidFill>
              </a:rPr>
              <a:t>(1</a:t>
            </a:r>
            <a:r>
              <a:rPr lang="en-US" sz="1200" baseline="30000" dirty="0">
                <a:solidFill>
                  <a:srgbClr val="17286F"/>
                </a:solidFill>
              </a:rPr>
              <a:t>)</a:t>
            </a:r>
          </a:p>
          <a:p>
            <a:pPr marL="152400" indent="-152400">
              <a:spcBef>
                <a:spcPct val="50000"/>
              </a:spcBef>
              <a:buSzPct val="110000"/>
              <a:buBlip>
                <a:blip r:embed="rId3"/>
              </a:buBlip>
            </a:pPr>
            <a:r>
              <a:rPr lang="mk-MK" sz="1200" dirty="0">
                <a:solidFill>
                  <a:schemeClr val="accent1">
                    <a:lumMod val="75000"/>
                  </a:schemeClr>
                </a:solidFill>
              </a:rPr>
              <a:t>Вакцините го елиминираа </a:t>
            </a:r>
            <a:r>
              <a:rPr lang="mk-MK" sz="1200" dirty="0" err="1">
                <a:solidFill>
                  <a:schemeClr val="accent1">
                    <a:lumMod val="75000"/>
                  </a:schemeClr>
                </a:solidFill>
              </a:rPr>
              <a:t>полиото</a:t>
            </a:r>
            <a:r>
              <a:rPr lang="mk-MK" sz="1200" dirty="0">
                <a:solidFill>
                  <a:schemeClr val="accent1">
                    <a:lumMod val="75000"/>
                  </a:schemeClr>
                </a:solidFill>
              </a:rPr>
              <a:t> од Европа (2002) и спасија 10 милиони луѓе од парализа, ширум </a:t>
            </a:r>
            <a:r>
              <a:rPr lang="mk-MK" sz="1200" dirty="0" smtClean="0">
                <a:solidFill>
                  <a:schemeClr val="accent1">
                    <a:lumMod val="75000"/>
                  </a:schemeClr>
                </a:solidFill>
              </a:rPr>
              <a:t>светот</a:t>
            </a:r>
            <a:r>
              <a:rPr lang="en-US" sz="1200" baseline="30000" dirty="0" smtClean="0">
                <a:solidFill>
                  <a:srgbClr val="17286F"/>
                </a:solidFill>
              </a:rPr>
              <a:t>(1</a:t>
            </a:r>
            <a:r>
              <a:rPr lang="en-US" sz="1200" baseline="30000" dirty="0">
                <a:solidFill>
                  <a:srgbClr val="17286F"/>
                </a:solidFill>
              </a:rPr>
              <a:t>)</a:t>
            </a:r>
          </a:p>
        </p:txBody>
      </p:sp>
      <p:sp>
        <p:nvSpPr>
          <p:cNvPr id="905248" name="Line 32"/>
          <p:cNvSpPr>
            <a:spLocks noChangeShapeType="1"/>
          </p:cNvSpPr>
          <p:nvPr/>
        </p:nvSpPr>
        <p:spPr bwMode="auto">
          <a:xfrm>
            <a:off x="511175" y="4802188"/>
            <a:ext cx="8008938" cy="0"/>
          </a:xfrm>
          <a:prstGeom prst="line">
            <a:avLst/>
          </a:prstGeom>
          <a:noFill/>
          <a:ln w="6350">
            <a:solidFill>
              <a:schemeClr val="tx1"/>
            </a:solidFill>
            <a:round/>
            <a:headEnd/>
            <a:tailEnd/>
          </a:ln>
          <a:effectLst/>
        </p:spPr>
        <p:txBody>
          <a:bodyPr wrap="none" anchor="ctr"/>
          <a:lstStyle/>
          <a:p>
            <a:endParaRPr lang="mk-MK"/>
          </a:p>
        </p:txBody>
      </p:sp>
      <p:sp>
        <p:nvSpPr>
          <p:cNvPr id="905249" name="Text Box 33"/>
          <p:cNvSpPr txBox="1">
            <a:spLocks noChangeArrowheads="1"/>
          </p:cNvSpPr>
          <p:nvPr/>
        </p:nvSpPr>
        <p:spPr bwMode="auto">
          <a:xfrm>
            <a:off x="750888" y="2462213"/>
            <a:ext cx="831850" cy="152400"/>
          </a:xfrm>
          <a:prstGeom prst="rect">
            <a:avLst/>
          </a:prstGeom>
          <a:noFill/>
          <a:ln w="25400">
            <a:noFill/>
            <a:miter lim="800000"/>
            <a:headEnd/>
            <a:tailEnd/>
          </a:ln>
          <a:effectLst/>
        </p:spPr>
        <p:txBody>
          <a:bodyPr lIns="0" tIns="0" rIns="0" bIns="0" anchor="ctr">
            <a:spAutoFit/>
          </a:bodyPr>
          <a:lstStyle/>
          <a:p>
            <a:pPr>
              <a:spcBef>
                <a:spcPct val="50000"/>
              </a:spcBef>
            </a:pPr>
            <a:r>
              <a:rPr lang="fr-FR" sz="1000" b="1"/>
              <a:t>Polio</a:t>
            </a:r>
          </a:p>
        </p:txBody>
      </p:sp>
      <p:sp>
        <p:nvSpPr>
          <p:cNvPr id="905250" name="Text Box 34"/>
          <p:cNvSpPr txBox="1">
            <a:spLocks noChangeArrowheads="1"/>
          </p:cNvSpPr>
          <p:nvPr/>
        </p:nvSpPr>
        <p:spPr bwMode="auto">
          <a:xfrm>
            <a:off x="6734175" y="2462213"/>
            <a:ext cx="595313" cy="152400"/>
          </a:xfrm>
          <a:prstGeom prst="rect">
            <a:avLst/>
          </a:prstGeom>
          <a:noFill/>
          <a:ln w="25400">
            <a:noFill/>
            <a:miter lim="800000"/>
            <a:headEnd/>
            <a:tailEnd/>
          </a:ln>
          <a:effectLst/>
        </p:spPr>
        <p:txBody>
          <a:bodyPr lIns="0" tIns="0" rIns="0" bIns="0" anchor="ctr">
            <a:spAutoFit/>
          </a:bodyPr>
          <a:lstStyle/>
          <a:p>
            <a:pPr>
              <a:spcBef>
                <a:spcPct val="50000"/>
              </a:spcBef>
            </a:pPr>
            <a:r>
              <a:rPr lang="fr-FR" sz="1000" b="1"/>
              <a:t>Measles</a:t>
            </a:r>
          </a:p>
        </p:txBody>
      </p:sp>
      <p:sp>
        <p:nvSpPr>
          <p:cNvPr id="905251" name="Text Box 35"/>
          <p:cNvSpPr txBox="1">
            <a:spLocks noChangeArrowheads="1"/>
          </p:cNvSpPr>
          <p:nvPr/>
        </p:nvSpPr>
        <p:spPr bwMode="auto">
          <a:xfrm>
            <a:off x="1165225" y="4884738"/>
            <a:ext cx="1154113" cy="182562"/>
          </a:xfrm>
          <a:prstGeom prst="rect">
            <a:avLst/>
          </a:prstGeom>
          <a:noFill/>
          <a:ln w="25400">
            <a:noFill/>
            <a:miter lim="800000"/>
            <a:headEnd/>
            <a:tailEnd/>
          </a:ln>
          <a:effectLst/>
        </p:spPr>
        <p:txBody>
          <a:bodyPr lIns="0" tIns="0" rIns="0" bIns="0" anchor="ctr">
            <a:spAutoFit/>
          </a:bodyPr>
          <a:lstStyle/>
          <a:p>
            <a:pPr algn="ctr">
              <a:spcBef>
                <a:spcPct val="50000"/>
              </a:spcBef>
            </a:pPr>
            <a:r>
              <a:rPr lang="fr-FR" sz="1200"/>
              <a:t>Peak     2004</a:t>
            </a:r>
          </a:p>
        </p:txBody>
      </p:sp>
      <p:sp>
        <p:nvSpPr>
          <p:cNvPr id="905252" name="Rectangle 36"/>
          <p:cNvSpPr>
            <a:spLocks noChangeArrowheads="1"/>
          </p:cNvSpPr>
          <p:nvPr/>
        </p:nvSpPr>
        <p:spPr bwMode="auto">
          <a:xfrm>
            <a:off x="720725" y="3308350"/>
            <a:ext cx="533400" cy="1458913"/>
          </a:xfrm>
          <a:prstGeom prst="rect">
            <a:avLst/>
          </a:prstGeom>
          <a:solidFill>
            <a:srgbClr val="B0B664"/>
          </a:solidFill>
          <a:ln w="25400">
            <a:noFill/>
            <a:miter lim="800000"/>
            <a:headEnd/>
            <a:tailEnd/>
          </a:ln>
          <a:effectLst/>
        </p:spPr>
        <p:txBody>
          <a:bodyPr wrap="none" anchor="ctr"/>
          <a:lstStyle/>
          <a:p>
            <a:endParaRPr lang="mk-MK"/>
          </a:p>
        </p:txBody>
      </p:sp>
      <p:sp>
        <p:nvSpPr>
          <p:cNvPr id="905253" name="Rectangle 37"/>
          <p:cNvSpPr>
            <a:spLocks noChangeArrowheads="1"/>
          </p:cNvSpPr>
          <p:nvPr/>
        </p:nvSpPr>
        <p:spPr bwMode="auto">
          <a:xfrm>
            <a:off x="1617663" y="4724400"/>
            <a:ext cx="533400" cy="42863"/>
          </a:xfrm>
          <a:prstGeom prst="rect">
            <a:avLst/>
          </a:prstGeom>
          <a:solidFill>
            <a:srgbClr val="B0B664"/>
          </a:solidFill>
          <a:ln w="25400">
            <a:noFill/>
            <a:miter lim="800000"/>
            <a:headEnd/>
            <a:tailEnd/>
          </a:ln>
          <a:effectLst/>
        </p:spPr>
        <p:txBody>
          <a:bodyPr wrap="none" anchor="ctr"/>
          <a:lstStyle/>
          <a:p>
            <a:endParaRPr lang="mk-MK"/>
          </a:p>
        </p:txBody>
      </p:sp>
      <p:sp>
        <p:nvSpPr>
          <p:cNvPr id="905254" name="Rectangle 38"/>
          <p:cNvSpPr>
            <a:spLocks noChangeArrowheads="1"/>
          </p:cNvSpPr>
          <p:nvPr/>
        </p:nvSpPr>
        <p:spPr bwMode="auto">
          <a:xfrm>
            <a:off x="6627813" y="3213100"/>
            <a:ext cx="533400" cy="1554163"/>
          </a:xfrm>
          <a:prstGeom prst="rect">
            <a:avLst/>
          </a:prstGeom>
          <a:solidFill>
            <a:srgbClr val="D48461"/>
          </a:solidFill>
          <a:ln w="25400">
            <a:noFill/>
            <a:miter lim="800000"/>
            <a:headEnd/>
            <a:tailEnd/>
          </a:ln>
          <a:effectLst/>
        </p:spPr>
        <p:txBody>
          <a:bodyPr wrap="none" anchor="ctr"/>
          <a:lstStyle/>
          <a:p>
            <a:endParaRPr lang="mk-MK"/>
          </a:p>
        </p:txBody>
      </p:sp>
      <p:sp>
        <p:nvSpPr>
          <p:cNvPr id="905255" name="Rectangle 39"/>
          <p:cNvSpPr>
            <a:spLocks noChangeArrowheads="1"/>
          </p:cNvSpPr>
          <p:nvPr/>
        </p:nvSpPr>
        <p:spPr bwMode="auto">
          <a:xfrm>
            <a:off x="7516813" y="4702175"/>
            <a:ext cx="533400" cy="65088"/>
          </a:xfrm>
          <a:prstGeom prst="rect">
            <a:avLst/>
          </a:prstGeom>
          <a:solidFill>
            <a:srgbClr val="D48461"/>
          </a:solidFill>
          <a:ln w="25400">
            <a:noFill/>
            <a:miter lim="800000"/>
            <a:headEnd/>
            <a:tailEnd/>
          </a:ln>
          <a:effectLst/>
        </p:spPr>
        <p:txBody>
          <a:bodyPr wrap="none" anchor="ctr"/>
          <a:lstStyle/>
          <a:p>
            <a:endParaRPr lang="mk-MK"/>
          </a:p>
        </p:txBody>
      </p:sp>
      <p:sp>
        <p:nvSpPr>
          <p:cNvPr id="905256" name="AutoShape 40"/>
          <p:cNvSpPr>
            <a:spLocks noChangeArrowheads="1"/>
          </p:cNvSpPr>
          <p:nvPr/>
        </p:nvSpPr>
        <p:spPr bwMode="auto">
          <a:xfrm>
            <a:off x="2574925" y="2425700"/>
            <a:ext cx="1084263" cy="228600"/>
          </a:xfrm>
          <a:prstGeom prst="roundRect">
            <a:avLst>
              <a:gd name="adj" fmla="val 50000"/>
            </a:avLst>
          </a:prstGeom>
          <a:solidFill>
            <a:srgbClr val="DCA750"/>
          </a:solidFill>
          <a:ln w="25400">
            <a:noFill/>
            <a:round/>
            <a:headEnd/>
            <a:tailEnd/>
          </a:ln>
          <a:effectLst/>
        </p:spPr>
        <p:txBody>
          <a:bodyPr wrap="none" anchor="ctr"/>
          <a:lstStyle/>
          <a:p>
            <a:endParaRPr lang="mk-MK"/>
          </a:p>
        </p:txBody>
      </p:sp>
      <p:sp>
        <p:nvSpPr>
          <p:cNvPr id="905257" name="Text Box 41"/>
          <p:cNvSpPr txBox="1">
            <a:spLocks noChangeArrowheads="1"/>
          </p:cNvSpPr>
          <p:nvPr/>
        </p:nvSpPr>
        <p:spPr bwMode="auto">
          <a:xfrm>
            <a:off x="2714625" y="2462213"/>
            <a:ext cx="831850" cy="152400"/>
          </a:xfrm>
          <a:prstGeom prst="rect">
            <a:avLst/>
          </a:prstGeom>
          <a:noFill/>
          <a:ln w="25400">
            <a:noFill/>
            <a:miter lim="800000"/>
            <a:headEnd/>
            <a:tailEnd/>
          </a:ln>
          <a:effectLst/>
        </p:spPr>
        <p:txBody>
          <a:bodyPr lIns="0" tIns="0" rIns="0" bIns="0" anchor="ctr">
            <a:spAutoFit/>
          </a:bodyPr>
          <a:lstStyle/>
          <a:p>
            <a:pPr>
              <a:spcBef>
                <a:spcPct val="50000"/>
              </a:spcBef>
            </a:pPr>
            <a:r>
              <a:rPr lang="fr-FR" sz="1000" b="1"/>
              <a:t>Diphtheria</a:t>
            </a:r>
          </a:p>
        </p:txBody>
      </p:sp>
      <p:sp>
        <p:nvSpPr>
          <p:cNvPr id="905258" name="Rectangle 42"/>
          <p:cNvSpPr>
            <a:spLocks noChangeArrowheads="1"/>
          </p:cNvSpPr>
          <p:nvPr/>
        </p:nvSpPr>
        <p:spPr bwMode="auto">
          <a:xfrm>
            <a:off x="2692400" y="3327400"/>
            <a:ext cx="533400" cy="1439863"/>
          </a:xfrm>
          <a:prstGeom prst="rect">
            <a:avLst/>
          </a:prstGeom>
          <a:solidFill>
            <a:srgbClr val="DCA750"/>
          </a:solidFill>
          <a:ln w="25400">
            <a:noFill/>
            <a:miter lim="800000"/>
            <a:headEnd/>
            <a:tailEnd/>
          </a:ln>
          <a:effectLst/>
        </p:spPr>
        <p:txBody>
          <a:bodyPr wrap="none" anchor="ctr"/>
          <a:lstStyle/>
          <a:p>
            <a:endParaRPr lang="mk-MK"/>
          </a:p>
        </p:txBody>
      </p:sp>
      <p:sp>
        <p:nvSpPr>
          <p:cNvPr id="905259" name="Rectangle 43"/>
          <p:cNvSpPr>
            <a:spLocks noChangeArrowheads="1"/>
          </p:cNvSpPr>
          <p:nvPr/>
        </p:nvSpPr>
        <p:spPr bwMode="auto">
          <a:xfrm>
            <a:off x="3605213" y="4652963"/>
            <a:ext cx="533400" cy="114300"/>
          </a:xfrm>
          <a:prstGeom prst="rect">
            <a:avLst/>
          </a:prstGeom>
          <a:solidFill>
            <a:srgbClr val="DCA750"/>
          </a:solidFill>
          <a:ln w="25400">
            <a:noFill/>
            <a:miter lim="800000"/>
            <a:headEnd/>
            <a:tailEnd/>
          </a:ln>
          <a:effectLst/>
        </p:spPr>
        <p:txBody>
          <a:bodyPr wrap="none" anchor="ctr"/>
          <a:lstStyle/>
          <a:p>
            <a:endParaRPr lang="mk-MK"/>
          </a:p>
        </p:txBody>
      </p:sp>
      <p:sp>
        <p:nvSpPr>
          <p:cNvPr id="905260" name="Text Box 44"/>
          <p:cNvSpPr txBox="1">
            <a:spLocks noChangeArrowheads="1"/>
          </p:cNvSpPr>
          <p:nvPr/>
        </p:nvSpPr>
        <p:spPr bwMode="auto">
          <a:xfrm>
            <a:off x="3028950" y="4884738"/>
            <a:ext cx="1154113" cy="182562"/>
          </a:xfrm>
          <a:prstGeom prst="rect">
            <a:avLst/>
          </a:prstGeom>
          <a:noFill/>
          <a:ln w="25400">
            <a:noFill/>
            <a:miter lim="800000"/>
            <a:headEnd/>
            <a:tailEnd/>
          </a:ln>
          <a:effectLst/>
        </p:spPr>
        <p:txBody>
          <a:bodyPr lIns="0" tIns="0" rIns="0" bIns="0" anchor="ctr">
            <a:spAutoFit/>
          </a:bodyPr>
          <a:lstStyle/>
          <a:p>
            <a:pPr algn="ctr">
              <a:spcBef>
                <a:spcPct val="50000"/>
              </a:spcBef>
            </a:pPr>
            <a:r>
              <a:rPr lang="fr-FR" sz="1200"/>
              <a:t>Peak     2004</a:t>
            </a:r>
          </a:p>
        </p:txBody>
      </p:sp>
      <p:sp>
        <p:nvSpPr>
          <p:cNvPr id="905261" name="AutoShape 45"/>
          <p:cNvSpPr>
            <a:spLocks noChangeArrowheads="1"/>
          </p:cNvSpPr>
          <p:nvPr/>
        </p:nvSpPr>
        <p:spPr bwMode="auto">
          <a:xfrm>
            <a:off x="4583113" y="2425700"/>
            <a:ext cx="1373187" cy="373063"/>
          </a:xfrm>
          <a:prstGeom prst="roundRect">
            <a:avLst>
              <a:gd name="adj" fmla="val 50000"/>
            </a:avLst>
          </a:prstGeom>
          <a:solidFill>
            <a:srgbClr val="C9A0BE"/>
          </a:solidFill>
          <a:ln w="25400">
            <a:noFill/>
            <a:round/>
            <a:headEnd/>
            <a:tailEnd/>
          </a:ln>
          <a:effectLst/>
        </p:spPr>
        <p:txBody>
          <a:bodyPr wrap="none" anchor="ctr"/>
          <a:lstStyle/>
          <a:p>
            <a:endParaRPr lang="mk-MK"/>
          </a:p>
        </p:txBody>
      </p:sp>
      <p:sp>
        <p:nvSpPr>
          <p:cNvPr id="905262" name="Text Box 46"/>
          <p:cNvSpPr txBox="1">
            <a:spLocks noChangeArrowheads="1"/>
          </p:cNvSpPr>
          <p:nvPr/>
        </p:nvSpPr>
        <p:spPr bwMode="auto">
          <a:xfrm>
            <a:off x="4810125" y="2462213"/>
            <a:ext cx="1566863" cy="288925"/>
          </a:xfrm>
          <a:prstGeom prst="rect">
            <a:avLst/>
          </a:prstGeom>
          <a:noFill/>
          <a:ln w="25400">
            <a:noFill/>
            <a:miter lim="800000"/>
            <a:headEnd/>
            <a:tailEnd/>
          </a:ln>
          <a:effectLst/>
        </p:spPr>
        <p:txBody>
          <a:bodyPr lIns="0" tIns="0" rIns="0" bIns="0" anchor="ctr">
            <a:spAutoFit/>
          </a:bodyPr>
          <a:lstStyle/>
          <a:p>
            <a:pPr>
              <a:lnSpc>
                <a:spcPct val="95000"/>
              </a:lnSpc>
            </a:pPr>
            <a:r>
              <a:rPr lang="fr-FR" sz="1000" b="1"/>
              <a:t>Haemophilus</a:t>
            </a:r>
          </a:p>
          <a:p>
            <a:pPr>
              <a:lnSpc>
                <a:spcPct val="95000"/>
              </a:lnSpc>
            </a:pPr>
            <a:r>
              <a:rPr lang="fr-FR" sz="1000" b="1"/>
              <a:t>Influenzae type b</a:t>
            </a:r>
          </a:p>
        </p:txBody>
      </p:sp>
      <p:sp>
        <p:nvSpPr>
          <p:cNvPr id="905263" name="Rectangle 47"/>
          <p:cNvSpPr>
            <a:spLocks noChangeArrowheads="1"/>
          </p:cNvSpPr>
          <p:nvPr/>
        </p:nvSpPr>
        <p:spPr bwMode="auto">
          <a:xfrm>
            <a:off x="4670425" y="3289300"/>
            <a:ext cx="533400" cy="1477963"/>
          </a:xfrm>
          <a:prstGeom prst="rect">
            <a:avLst/>
          </a:prstGeom>
          <a:solidFill>
            <a:srgbClr val="C9A0BE"/>
          </a:solidFill>
          <a:ln w="25400">
            <a:noFill/>
            <a:miter lim="800000"/>
            <a:headEnd/>
            <a:tailEnd/>
          </a:ln>
          <a:effectLst/>
        </p:spPr>
        <p:txBody>
          <a:bodyPr wrap="none" anchor="ctr"/>
          <a:lstStyle/>
          <a:p>
            <a:endParaRPr lang="mk-MK"/>
          </a:p>
        </p:txBody>
      </p:sp>
      <p:sp>
        <p:nvSpPr>
          <p:cNvPr id="905264" name="Rectangle 48"/>
          <p:cNvSpPr>
            <a:spLocks noChangeArrowheads="1"/>
          </p:cNvSpPr>
          <p:nvPr/>
        </p:nvSpPr>
        <p:spPr bwMode="auto">
          <a:xfrm>
            <a:off x="5583238" y="4622800"/>
            <a:ext cx="533400" cy="144463"/>
          </a:xfrm>
          <a:prstGeom prst="rect">
            <a:avLst/>
          </a:prstGeom>
          <a:solidFill>
            <a:srgbClr val="C9A0BE"/>
          </a:solidFill>
          <a:ln w="25400">
            <a:noFill/>
            <a:miter lim="800000"/>
            <a:headEnd/>
            <a:tailEnd/>
          </a:ln>
          <a:effectLst/>
        </p:spPr>
        <p:txBody>
          <a:bodyPr wrap="none" anchor="ctr"/>
          <a:lstStyle/>
          <a:p>
            <a:endParaRPr lang="mk-MK"/>
          </a:p>
        </p:txBody>
      </p:sp>
      <p:sp>
        <p:nvSpPr>
          <p:cNvPr id="905265" name="Text Box 49"/>
          <p:cNvSpPr txBox="1">
            <a:spLocks noChangeArrowheads="1"/>
          </p:cNvSpPr>
          <p:nvPr/>
        </p:nvSpPr>
        <p:spPr bwMode="auto">
          <a:xfrm>
            <a:off x="4914900" y="4884738"/>
            <a:ext cx="1154113" cy="182562"/>
          </a:xfrm>
          <a:prstGeom prst="rect">
            <a:avLst/>
          </a:prstGeom>
          <a:noFill/>
          <a:ln w="25400">
            <a:noFill/>
            <a:miter lim="800000"/>
            <a:headEnd/>
            <a:tailEnd/>
          </a:ln>
          <a:effectLst/>
        </p:spPr>
        <p:txBody>
          <a:bodyPr lIns="0" tIns="0" rIns="0" bIns="0" anchor="ctr">
            <a:spAutoFit/>
          </a:bodyPr>
          <a:lstStyle/>
          <a:p>
            <a:pPr algn="ctr">
              <a:spcBef>
                <a:spcPct val="50000"/>
              </a:spcBef>
            </a:pPr>
            <a:r>
              <a:rPr lang="fr-FR" sz="1200"/>
              <a:t>Peak     2004</a:t>
            </a:r>
          </a:p>
        </p:txBody>
      </p:sp>
      <p:sp>
        <p:nvSpPr>
          <p:cNvPr id="905266" name="Text Box 50"/>
          <p:cNvSpPr txBox="1">
            <a:spLocks noChangeArrowheads="1"/>
          </p:cNvSpPr>
          <p:nvPr/>
        </p:nvSpPr>
        <p:spPr bwMode="auto">
          <a:xfrm>
            <a:off x="6913563" y="4884738"/>
            <a:ext cx="1154112" cy="182562"/>
          </a:xfrm>
          <a:prstGeom prst="rect">
            <a:avLst/>
          </a:prstGeom>
          <a:noFill/>
          <a:ln w="25400">
            <a:noFill/>
            <a:miter lim="800000"/>
            <a:headEnd/>
            <a:tailEnd/>
          </a:ln>
          <a:effectLst/>
        </p:spPr>
        <p:txBody>
          <a:bodyPr lIns="0" tIns="0" rIns="0" bIns="0" anchor="ctr">
            <a:spAutoFit/>
          </a:bodyPr>
          <a:lstStyle/>
          <a:p>
            <a:pPr algn="ctr">
              <a:spcBef>
                <a:spcPct val="50000"/>
              </a:spcBef>
            </a:pPr>
            <a:r>
              <a:rPr lang="fr-FR" sz="1200"/>
              <a:t>Peak     2004</a:t>
            </a:r>
          </a:p>
        </p:txBody>
      </p:sp>
      <p:sp>
        <p:nvSpPr>
          <p:cNvPr id="905268" name="Line 52"/>
          <p:cNvSpPr>
            <a:spLocks noChangeShapeType="1"/>
          </p:cNvSpPr>
          <p:nvPr/>
        </p:nvSpPr>
        <p:spPr bwMode="auto">
          <a:xfrm>
            <a:off x="4556125" y="2374900"/>
            <a:ext cx="0" cy="2395538"/>
          </a:xfrm>
          <a:prstGeom prst="line">
            <a:avLst/>
          </a:prstGeom>
          <a:noFill/>
          <a:ln w="6350">
            <a:solidFill>
              <a:schemeClr val="tx1"/>
            </a:solidFill>
            <a:round/>
            <a:headEnd/>
            <a:tailEnd/>
          </a:ln>
          <a:effectLst/>
        </p:spPr>
        <p:txBody>
          <a:bodyPr wrap="none" anchor="ctr"/>
          <a:lstStyle/>
          <a:p>
            <a:endParaRPr lang="mk-MK"/>
          </a:p>
        </p:txBody>
      </p:sp>
      <p:sp>
        <p:nvSpPr>
          <p:cNvPr id="905269" name="Line 53"/>
          <p:cNvSpPr>
            <a:spLocks noChangeShapeType="1"/>
          </p:cNvSpPr>
          <p:nvPr/>
        </p:nvSpPr>
        <p:spPr bwMode="auto">
          <a:xfrm>
            <a:off x="6503988" y="2371725"/>
            <a:ext cx="0" cy="2395538"/>
          </a:xfrm>
          <a:prstGeom prst="line">
            <a:avLst/>
          </a:prstGeom>
          <a:noFill/>
          <a:ln w="6350">
            <a:solidFill>
              <a:schemeClr val="tx1"/>
            </a:solidFill>
            <a:round/>
            <a:headEnd/>
            <a:tailEnd/>
          </a:ln>
          <a:effectLst/>
        </p:spPr>
        <p:txBody>
          <a:bodyPr wrap="none" anchor="ctr"/>
          <a:lstStyle/>
          <a:p>
            <a:endParaRPr lang="mk-MK"/>
          </a:p>
        </p:txBody>
      </p:sp>
      <p:sp>
        <p:nvSpPr>
          <p:cNvPr id="905270" name="Line 54"/>
          <p:cNvSpPr>
            <a:spLocks noChangeShapeType="1"/>
          </p:cNvSpPr>
          <p:nvPr/>
        </p:nvSpPr>
        <p:spPr bwMode="auto">
          <a:xfrm>
            <a:off x="606425" y="2371725"/>
            <a:ext cx="0" cy="2395538"/>
          </a:xfrm>
          <a:prstGeom prst="line">
            <a:avLst/>
          </a:prstGeom>
          <a:noFill/>
          <a:ln w="6350">
            <a:solidFill>
              <a:schemeClr val="tx1"/>
            </a:solidFill>
            <a:round/>
            <a:headEnd/>
            <a:tailEnd/>
          </a:ln>
          <a:effectLst/>
        </p:spPr>
        <p:txBody>
          <a:bodyPr wrap="none" anchor="ctr"/>
          <a:lstStyle/>
          <a:p>
            <a:endParaRPr lang="mk-MK"/>
          </a:p>
        </p:txBody>
      </p:sp>
      <p:sp>
        <p:nvSpPr>
          <p:cNvPr id="905271" name="Line 55"/>
          <p:cNvSpPr>
            <a:spLocks noChangeShapeType="1"/>
          </p:cNvSpPr>
          <p:nvPr/>
        </p:nvSpPr>
        <p:spPr bwMode="auto">
          <a:xfrm>
            <a:off x="2578100" y="2371725"/>
            <a:ext cx="0" cy="2395538"/>
          </a:xfrm>
          <a:prstGeom prst="line">
            <a:avLst/>
          </a:prstGeom>
          <a:noFill/>
          <a:ln w="6350">
            <a:solidFill>
              <a:schemeClr val="tx1"/>
            </a:solidFill>
            <a:round/>
            <a:headEnd/>
            <a:tailEnd/>
          </a:ln>
          <a:effectLst/>
        </p:spPr>
        <p:txBody>
          <a:bodyPr wrap="none" anchor="ctr"/>
          <a:lstStyle/>
          <a:p>
            <a:endParaRPr lang="mk-MK"/>
          </a:p>
        </p:txBody>
      </p:sp>
      <p:sp>
        <p:nvSpPr>
          <p:cNvPr id="905273" name="Rectangle 57"/>
          <p:cNvSpPr>
            <a:spLocks noChangeArrowheads="1"/>
          </p:cNvSpPr>
          <p:nvPr/>
        </p:nvSpPr>
        <p:spPr bwMode="auto">
          <a:xfrm>
            <a:off x="1851025" y="4519613"/>
            <a:ext cx="63500" cy="136525"/>
          </a:xfrm>
          <a:prstGeom prst="rect">
            <a:avLst/>
          </a:prstGeom>
          <a:noFill/>
          <a:ln w="9525">
            <a:noFill/>
            <a:miter lim="800000"/>
            <a:headEnd/>
            <a:tailEnd/>
          </a:ln>
        </p:spPr>
        <p:txBody>
          <a:bodyPr wrap="none" lIns="0" tIns="0" rIns="0" bIns="0">
            <a:spAutoFit/>
          </a:bodyPr>
          <a:lstStyle/>
          <a:p>
            <a:r>
              <a:rPr lang="en-GB" sz="900" b="1">
                <a:solidFill>
                  <a:srgbClr val="000000"/>
                </a:solidFill>
              </a:rPr>
              <a:t>0</a:t>
            </a:r>
            <a:endParaRPr lang="en-GB" sz="800" b="1"/>
          </a:p>
        </p:txBody>
      </p:sp>
      <p:sp>
        <p:nvSpPr>
          <p:cNvPr id="905274" name="Rectangle 58"/>
          <p:cNvSpPr>
            <a:spLocks noChangeArrowheads="1"/>
          </p:cNvSpPr>
          <p:nvPr/>
        </p:nvSpPr>
        <p:spPr bwMode="auto">
          <a:xfrm>
            <a:off x="2779713" y="3116263"/>
            <a:ext cx="349250" cy="136525"/>
          </a:xfrm>
          <a:prstGeom prst="rect">
            <a:avLst/>
          </a:prstGeom>
          <a:noFill/>
          <a:ln w="9525">
            <a:noFill/>
            <a:miter lim="800000"/>
            <a:headEnd/>
            <a:tailEnd/>
          </a:ln>
        </p:spPr>
        <p:txBody>
          <a:bodyPr wrap="none" lIns="0" tIns="0" rIns="0" bIns="0">
            <a:spAutoFit/>
          </a:bodyPr>
          <a:lstStyle/>
          <a:p>
            <a:r>
              <a:rPr lang="en-GB" sz="900" b="1">
                <a:solidFill>
                  <a:srgbClr val="000000"/>
                </a:solidFill>
              </a:rPr>
              <a:t>54,645</a:t>
            </a:r>
            <a:endParaRPr lang="en-GB" sz="800" b="1"/>
          </a:p>
        </p:txBody>
      </p:sp>
      <p:sp>
        <p:nvSpPr>
          <p:cNvPr id="905275" name="Rectangle 59"/>
          <p:cNvSpPr>
            <a:spLocks noChangeArrowheads="1"/>
          </p:cNvSpPr>
          <p:nvPr/>
        </p:nvSpPr>
        <p:spPr bwMode="auto">
          <a:xfrm>
            <a:off x="3776663" y="4464050"/>
            <a:ext cx="169862" cy="122238"/>
          </a:xfrm>
          <a:prstGeom prst="rect">
            <a:avLst/>
          </a:prstGeom>
          <a:noFill/>
          <a:ln w="9525">
            <a:noFill/>
            <a:miter lim="800000"/>
            <a:headEnd/>
            <a:tailEnd/>
          </a:ln>
        </p:spPr>
        <p:txBody>
          <a:bodyPr wrap="none" lIns="0" tIns="0" rIns="0" bIns="0">
            <a:spAutoFit/>
          </a:bodyPr>
          <a:lstStyle/>
          <a:p>
            <a:r>
              <a:rPr lang="en-GB" sz="800" b="1"/>
              <a:t>688</a:t>
            </a:r>
          </a:p>
        </p:txBody>
      </p:sp>
      <p:sp>
        <p:nvSpPr>
          <p:cNvPr id="905276" name="Rectangle 60"/>
          <p:cNvSpPr>
            <a:spLocks noChangeArrowheads="1"/>
          </p:cNvSpPr>
          <p:nvPr/>
        </p:nvSpPr>
        <p:spPr bwMode="auto">
          <a:xfrm>
            <a:off x="4799013" y="3092450"/>
            <a:ext cx="285750" cy="136525"/>
          </a:xfrm>
          <a:prstGeom prst="rect">
            <a:avLst/>
          </a:prstGeom>
          <a:noFill/>
          <a:ln w="9525">
            <a:noFill/>
            <a:miter lim="800000"/>
            <a:headEnd/>
            <a:tailEnd/>
          </a:ln>
        </p:spPr>
        <p:txBody>
          <a:bodyPr wrap="none" lIns="0" tIns="0" rIns="0" bIns="0">
            <a:spAutoFit/>
          </a:bodyPr>
          <a:lstStyle/>
          <a:p>
            <a:r>
              <a:rPr lang="en-GB" sz="900" b="1">
                <a:solidFill>
                  <a:srgbClr val="000000"/>
                </a:solidFill>
              </a:rPr>
              <a:t>2,391</a:t>
            </a:r>
            <a:endParaRPr lang="en-GB" sz="800" b="1"/>
          </a:p>
        </p:txBody>
      </p:sp>
      <p:sp>
        <p:nvSpPr>
          <p:cNvPr id="905277" name="Rectangle 61"/>
          <p:cNvSpPr>
            <a:spLocks noChangeArrowheads="1"/>
          </p:cNvSpPr>
          <p:nvPr/>
        </p:nvSpPr>
        <p:spPr bwMode="auto">
          <a:xfrm>
            <a:off x="5764213" y="4432300"/>
            <a:ext cx="169862" cy="122238"/>
          </a:xfrm>
          <a:prstGeom prst="rect">
            <a:avLst/>
          </a:prstGeom>
          <a:noFill/>
          <a:ln w="9525">
            <a:noFill/>
            <a:miter lim="800000"/>
            <a:headEnd/>
            <a:tailEnd/>
          </a:ln>
        </p:spPr>
        <p:txBody>
          <a:bodyPr wrap="none" lIns="0" tIns="0" rIns="0" bIns="0">
            <a:spAutoFit/>
          </a:bodyPr>
          <a:lstStyle/>
          <a:p>
            <a:r>
              <a:rPr lang="en-GB" sz="800" b="1"/>
              <a:t>229</a:t>
            </a:r>
          </a:p>
        </p:txBody>
      </p:sp>
      <p:sp>
        <p:nvSpPr>
          <p:cNvPr id="905278" name="Rectangle 62"/>
          <p:cNvSpPr>
            <a:spLocks noChangeArrowheads="1"/>
          </p:cNvSpPr>
          <p:nvPr/>
        </p:nvSpPr>
        <p:spPr bwMode="auto">
          <a:xfrm>
            <a:off x="6677025" y="3021013"/>
            <a:ext cx="412750" cy="136525"/>
          </a:xfrm>
          <a:prstGeom prst="rect">
            <a:avLst/>
          </a:prstGeom>
          <a:noFill/>
          <a:ln w="9525">
            <a:noFill/>
            <a:miter lim="800000"/>
            <a:headEnd/>
            <a:tailEnd/>
          </a:ln>
        </p:spPr>
        <p:txBody>
          <a:bodyPr wrap="none" lIns="0" tIns="0" rIns="0" bIns="0">
            <a:spAutoFit/>
          </a:bodyPr>
          <a:lstStyle/>
          <a:p>
            <a:r>
              <a:rPr lang="en-GB" sz="900" b="1">
                <a:solidFill>
                  <a:srgbClr val="000000"/>
                </a:solidFill>
              </a:rPr>
              <a:t>624,847</a:t>
            </a:r>
            <a:endParaRPr lang="en-GB" sz="800" b="1"/>
          </a:p>
        </p:txBody>
      </p:sp>
      <p:sp>
        <p:nvSpPr>
          <p:cNvPr id="905279" name="Rectangle 63"/>
          <p:cNvSpPr>
            <a:spLocks noChangeArrowheads="1"/>
          </p:cNvSpPr>
          <p:nvPr/>
        </p:nvSpPr>
        <p:spPr bwMode="auto">
          <a:xfrm>
            <a:off x="7618413" y="4503738"/>
            <a:ext cx="311150" cy="122237"/>
          </a:xfrm>
          <a:prstGeom prst="rect">
            <a:avLst/>
          </a:prstGeom>
          <a:noFill/>
          <a:ln w="9525">
            <a:noFill/>
            <a:miter lim="800000"/>
            <a:headEnd/>
            <a:tailEnd/>
          </a:ln>
        </p:spPr>
        <p:txBody>
          <a:bodyPr wrap="none" lIns="0" tIns="0" rIns="0" bIns="0">
            <a:spAutoFit/>
          </a:bodyPr>
          <a:lstStyle/>
          <a:p>
            <a:r>
              <a:rPr lang="en-GB" sz="800" b="1"/>
              <a:t>28,789</a:t>
            </a:r>
          </a:p>
        </p:txBody>
      </p:sp>
      <p:sp>
        <p:nvSpPr>
          <p:cNvPr id="905288" name="Rectangle 72"/>
          <p:cNvSpPr>
            <a:spLocks noChangeArrowheads="1"/>
          </p:cNvSpPr>
          <p:nvPr/>
        </p:nvSpPr>
        <p:spPr bwMode="auto">
          <a:xfrm>
            <a:off x="857250" y="3100388"/>
            <a:ext cx="254000" cy="136525"/>
          </a:xfrm>
          <a:prstGeom prst="rect">
            <a:avLst/>
          </a:prstGeom>
          <a:noFill/>
          <a:ln w="9525">
            <a:noFill/>
            <a:miter lim="800000"/>
            <a:headEnd/>
            <a:tailEnd/>
          </a:ln>
        </p:spPr>
        <p:txBody>
          <a:bodyPr wrap="none" lIns="0" tIns="0" rIns="0" bIns="0">
            <a:spAutoFit/>
          </a:bodyPr>
          <a:lstStyle/>
          <a:p>
            <a:r>
              <a:rPr lang="en-GB" sz="900" b="1">
                <a:solidFill>
                  <a:srgbClr val="000000"/>
                </a:solidFill>
              </a:rPr>
              <a:t>1008</a:t>
            </a:r>
            <a:endParaRPr lang="en-GB" sz="800" b="1"/>
          </a:p>
        </p:txBody>
      </p:sp>
      <p:sp>
        <p:nvSpPr>
          <p:cNvPr id="905283" name="Rectangle 67"/>
          <p:cNvSpPr>
            <a:spLocks noChangeArrowheads="1"/>
          </p:cNvSpPr>
          <p:nvPr/>
        </p:nvSpPr>
        <p:spPr bwMode="auto">
          <a:xfrm>
            <a:off x="5945188" y="3652838"/>
            <a:ext cx="482600" cy="182562"/>
          </a:xfrm>
          <a:prstGeom prst="rect">
            <a:avLst/>
          </a:prstGeom>
          <a:noFill/>
          <a:ln w="9525">
            <a:noFill/>
            <a:miter lim="800000"/>
            <a:headEnd/>
            <a:tailEnd/>
          </a:ln>
        </p:spPr>
        <p:txBody>
          <a:bodyPr wrap="none" lIns="0" tIns="0" rIns="0" bIns="0">
            <a:spAutoFit/>
          </a:bodyPr>
          <a:lstStyle/>
          <a:p>
            <a:r>
              <a:rPr lang="en-GB" sz="1200" b="1">
                <a:solidFill>
                  <a:srgbClr val="17286F"/>
                </a:solidFill>
              </a:rPr>
              <a:t>-90,4%</a:t>
            </a:r>
            <a:endParaRPr lang="en-GB" sz="1200" b="1"/>
          </a:p>
        </p:txBody>
      </p:sp>
      <p:pic>
        <p:nvPicPr>
          <p:cNvPr id="905294" name="Picture 78" descr="flèche"/>
          <p:cNvPicPr>
            <a:picLocks noChangeAspect="1" noChangeArrowheads="1"/>
          </p:cNvPicPr>
          <p:nvPr/>
        </p:nvPicPr>
        <p:blipFill>
          <a:blip r:embed="rId4" cstate="print"/>
          <a:srcRect/>
          <a:stretch>
            <a:fillRect/>
          </a:stretch>
        </p:blipFill>
        <p:spPr bwMode="auto">
          <a:xfrm>
            <a:off x="4884738" y="3259138"/>
            <a:ext cx="1265237" cy="1176337"/>
          </a:xfrm>
          <a:prstGeom prst="rect">
            <a:avLst/>
          </a:prstGeom>
          <a:noFill/>
        </p:spPr>
      </p:pic>
      <p:sp>
        <p:nvSpPr>
          <p:cNvPr id="905295" name="Rectangle 79"/>
          <p:cNvSpPr>
            <a:spLocks noChangeArrowheads="1"/>
          </p:cNvSpPr>
          <p:nvPr/>
        </p:nvSpPr>
        <p:spPr bwMode="auto">
          <a:xfrm>
            <a:off x="7899400" y="3649663"/>
            <a:ext cx="482600" cy="182562"/>
          </a:xfrm>
          <a:prstGeom prst="rect">
            <a:avLst/>
          </a:prstGeom>
          <a:noFill/>
          <a:ln w="9525">
            <a:noFill/>
            <a:miter lim="800000"/>
            <a:headEnd/>
            <a:tailEnd/>
          </a:ln>
        </p:spPr>
        <p:txBody>
          <a:bodyPr wrap="none" lIns="0" tIns="0" rIns="0" bIns="0">
            <a:spAutoFit/>
          </a:bodyPr>
          <a:lstStyle/>
          <a:p>
            <a:r>
              <a:rPr lang="en-GB" sz="1200" b="1">
                <a:solidFill>
                  <a:srgbClr val="17286F"/>
                </a:solidFill>
              </a:rPr>
              <a:t>-95,4%</a:t>
            </a:r>
            <a:endParaRPr lang="en-GB" sz="900">
              <a:solidFill>
                <a:srgbClr val="000000"/>
              </a:solidFill>
            </a:endParaRPr>
          </a:p>
        </p:txBody>
      </p:sp>
      <p:pic>
        <p:nvPicPr>
          <p:cNvPr id="905296" name="Picture 80" descr="flèche"/>
          <p:cNvPicPr>
            <a:picLocks noChangeAspect="1" noChangeArrowheads="1"/>
          </p:cNvPicPr>
          <p:nvPr/>
        </p:nvPicPr>
        <p:blipFill>
          <a:blip r:embed="rId4" cstate="print"/>
          <a:srcRect/>
          <a:stretch>
            <a:fillRect/>
          </a:stretch>
        </p:blipFill>
        <p:spPr bwMode="auto">
          <a:xfrm>
            <a:off x="6838950" y="3255963"/>
            <a:ext cx="1265238" cy="1176337"/>
          </a:xfrm>
          <a:prstGeom prst="rect">
            <a:avLst/>
          </a:prstGeom>
          <a:noFill/>
        </p:spPr>
      </p:pic>
      <p:sp>
        <p:nvSpPr>
          <p:cNvPr id="905297" name="Rectangle 81"/>
          <p:cNvSpPr>
            <a:spLocks noChangeArrowheads="1"/>
          </p:cNvSpPr>
          <p:nvPr/>
        </p:nvSpPr>
        <p:spPr bwMode="auto">
          <a:xfrm>
            <a:off x="3979863" y="3649663"/>
            <a:ext cx="482600" cy="182562"/>
          </a:xfrm>
          <a:prstGeom prst="rect">
            <a:avLst/>
          </a:prstGeom>
          <a:noFill/>
          <a:ln w="9525">
            <a:noFill/>
            <a:miter lim="800000"/>
            <a:headEnd/>
            <a:tailEnd/>
          </a:ln>
        </p:spPr>
        <p:txBody>
          <a:bodyPr wrap="none" lIns="0" tIns="0" rIns="0" bIns="0">
            <a:spAutoFit/>
          </a:bodyPr>
          <a:lstStyle/>
          <a:p>
            <a:r>
              <a:rPr lang="en-GB" sz="1200" b="1">
                <a:solidFill>
                  <a:srgbClr val="17286F"/>
                </a:solidFill>
              </a:rPr>
              <a:t>-98,7%</a:t>
            </a:r>
            <a:endParaRPr lang="en-GB" sz="900">
              <a:solidFill>
                <a:srgbClr val="000000"/>
              </a:solidFill>
            </a:endParaRPr>
          </a:p>
        </p:txBody>
      </p:sp>
      <p:pic>
        <p:nvPicPr>
          <p:cNvPr id="905298" name="Picture 82" descr="flèche"/>
          <p:cNvPicPr preferRelativeResize="0">
            <a:picLocks noChangeAspect="1" noChangeArrowheads="1"/>
          </p:cNvPicPr>
          <p:nvPr/>
        </p:nvPicPr>
        <p:blipFill>
          <a:blip r:embed="rId4" cstate="print"/>
          <a:srcRect/>
          <a:stretch>
            <a:fillRect/>
          </a:stretch>
        </p:blipFill>
        <p:spPr bwMode="auto">
          <a:xfrm>
            <a:off x="2887663" y="3255963"/>
            <a:ext cx="1265237" cy="1176337"/>
          </a:xfrm>
          <a:prstGeom prst="rect">
            <a:avLst/>
          </a:prstGeom>
          <a:noFill/>
        </p:spPr>
      </p:pic>
      <p:sp>
        <p:nvSpPr>
          <p:cNvPr id="905299" name="Rectangle 83"/>
          <p:cNvSpPr>
            <a:spLocks noChangeArrowheads="1"/>
          </p:cNvSpPr>
          <p:nvPr/>
        </p:nvSpPr>
        <p:spPr bwMode="auto">
          <a:xfrm>
            <a:off x="2022475" y="3651250"/>
            <a:ext cx="441325" cy="182563"/>
          </a:xfrm>
          <a:prstGeom prst="rect">
            <a:avLst/>
          </a:prstGeom>
          <a:noFill/>
          <a:ln w="9525">
            <a:noFill/>
            <a:miter lim="800000"/>
            <a:headEnd/>
            <a:tailEnd/>
          </a:ln>
        </p:spPr>
        <p:txBody>
          <a:bodyPr wrap="none" lIns="0" tIns="0" rIns="0" bIns="0">
            <a:spAutoFit/>
          </a:bodyPr>
          <a:lstStyle/>
          <a:p>
            <a:r>
              <a:rPr lang="en-GB" sz="1200" b="1">
                <a:solidFill>
                  <a:srgbClr val="17286F"/>
                </a:solidFill>
              </a:rPr>
              <a:t>-100%</a:t>
            </a:r>
            <a:endParaRPr lang="en-GB" sz="900">
              <a:solidFill>
                <a:srgbClr val="000000"/>
              </a:solidFill>
            </a:endParaRPr>
          </a:p>
        </p:txBody>
      </p:sp>
      <p:pic>
        <p:nvPicPr>
          <p:cNvPr id="905300" name="Picture 84" descr="flèche"/>
          <p:cNvPicPr preferRelativeResize="0">
            <a:picLocks noChangeAspect="1" noChangeArrowheads="1"/>
          </p:cNvPicPr>
          <p:nvPr/>
        </p:nvPicPr>
        <p:blipFill>
          <a:blip r:embed="rId4" cstate="print"/>
          <a:srcRect/>
          <a:stretch>
            <a:fillRect/>
          </a:stretch>
        </p:blipFill>
        <p:spPr bwMode="auto">
          <a:xfrm>
            <a:off x="914400" y="3257550"/>
            <a:ext cx="1265238" cy="1176338"/>
          </a:xfrm>
          <a:prstGeom prst="rect">
            <a:avLst/>
          </a:prstGeom>
          <a:noFill/>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k-MK" b="1" dirty="0" smtClean="0">
                <a:solidFill>
                  <a:schemeClr val="accent1">
                    <a:lumMod val="75000"/>
                  </a:schemeClr>
                </a:solidFill>
                <a:latin typeface="Arial Black" pitchFamily="34" charset="0"/>
              </a:rPr>
              <a:t>За доброто на нашите најмили</a:t>
            </a:r>
            <a:endParaRPr lang="mk-MK" b="1" dirty="0">
              <a:solidFill>
                <a:schemeClr val="accent1">
                  <a:lumMod val="75000"/>
                </a:schemeClr>
              </a:solidFill>
              <a:latin typeface="Arial Black" pitchFamily="34" charset="0"/>
            </a:endParaRPr>
          </a:p>
        </p:txBody>
      </p:sp>
      <p:pic>
        <p:nvPicPr>
          <p:cNvPr id="2051" name="Picture 3"/>
          <p:cNvPicPr>
            <a:picLocks noGrp="1" noChangeAspect="1" noChangeArrowheads="1"/>
          </p:cNvPicPr>
          <p:nvPr>
            <p:ph idx="1"/>
          </p:nvPr>
        </p:nvPicPr>
        <p:blipFill>
          <a:blip r:embed="rId2" cstate="print"/>
          <a:srcRect/>
          <a:stretch>
            <a:fillRect/>
          </a:stretch>
        </p:blipFill>
        <p:spPr bwMode="auto">
          <a:xfrm>
            <a:off x="2007287" y="1600200"/>
            <a:ext cx="5129425"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2"/>
          <p:cNvSpPr>
            <a:spLocks noGrp="1"/>
          </p:cNvSpPr>
          <p:nvPr>
            <p:ph type="sldNum" sz="quarter" idx="11"/>
          </p:nvPr>
        </p:nvSpPr>
        <p:spPr/>
        <p:txBody>
          <a:bodyPr/>
          <a:lstStyle/>
          <a:p>
            <a:fld id="{26B833E2-911F-4BB1-AB60-8BAB6D07CB69}" type="slidenum">
              <a:rPr lang="fr-FR"/>
              <a:pPr/>
              <a:t>4</a:t>
            </a:fld>
            <a:endParaRPr lang="fr-FR"/>
          </a:p>
        </p:txBody>
      </p:sp>
      <p:pic>
        <p:nvPicPr>
          <p:cNvPr id="823344" name="Picture 48" descr="Graph_Saofi_Vaccin"/>
          <p:cNvPicPr>
            <a:picLocks noChangeArrowheads="1"/>
          </p:cNvPicPr>
          <p:nvPr/>
        </p:nvPicPr>
        <p:blipFill>
          <a:blip r:embed="rId3" cstate="print"/>
          <a:srcRect/>
          <a:stretch>
            <a:fillRect/>
          </a:stretch>
        </p:blipFill>
        <p:spPr bwMode="auto">
          <a:xfrm>
            <a:off x="533400" y="2041525"/>
            <a:ext cx="4354513" cy="2651125"/>
          </a:xfrm>
          <a:prstGeom prst="rect">
            <a:avLst/>
          </a:prstGeom>
          <a:noFill/>
        </p:spPr>
      </p:pic>
      <p:sp>
        <p:nvSpPr>
          <p:cNvPr id="823339" name="Rectangle 43"/>
          <p:cNvSpPr>
            <a:spLocks noChangeArrowheads="1"/>
          </p:cNvSpPr>
          <p:nvPr/>
        </p:nvSpPr>
        <p:spPr bwMode="auto">
          <a:xfrm>
            <a:off x="3662363" y="3074988"/>
            <a:ext cx="866775" cy="398462"/>
          </a:xfrm>
          <a:prstGeom prst="rect">
            <a:avLst/>
          </a:prstGeom>
          <a:solidFill>
            <a:schemeClr val="accent1">
              <a:alpha val="53000"/>
            </a:schemeClr>
          </a:solidFill>
          <a:ln w="25400">
            <a:noFill/>
            <a:miter lim="800000"/>
            <a:headEnd/>
            <a:tailEnd/>
          </a:ln>
          <a:effectLst/>
        </p:spPr>
        <p:txBody>
          <a:bodyPr wrap="none" anchor="ctr"/>
          <a:lstStyle/>
          <a:p>
            <a:pPr algn="ctr"/>
            <a:endParaRPr lang="en-US"/>
          </a:p>
        </p:txBody>
      </p:sp>
      <p:sp>
        <p:nvSpPr>
          <p:cNvPr id="823338" name="Rectangle 42"/>
          <p:cNvSpPr>
            <a:spLocks noChangeArrowheads="1"/>
          </p:cNvSpPr>
          <p:nvPr/>
        </p:nvSpPr>
        <p:spPr bwMode="auto">
          <a:xfrm>
            <a:off x="3525838" y="1924050"/>
            <a:ext cx="1100137" cy="398463"/>
          </a:xfrm>
          <a:prstGeom prst="rect">
            <a:avLst/>
          </a:prstGeom>
          <a:solidFill>
            <a:schemeClr val="accent1">
              <a:alpha val="53000"/>
            </a:schemeClr>
          </a:solidFill>
          <a:ln w="25400">
            <a:noFill/>
            <a:miter lim="800000"/>
            <a:headEnd/>
            <a:tailEnd/>
          </a:ln>
          <a:effectLst/>
        </p:spPr>
        <p:txBody>
          <a:bodyPr wrap="none" anchor="ctr"/>
          <a:lstStyle/>
          <a:p>
            <a:pPr algn="ctr"/>
            <a:endParaRPr lang="en-US"/>
          </a:p>
        </p:txBody>
      </p:sp>
      <p:sp>
        <p:nvSpPr>
          <p:cNvPr id="823337" name="Rectangle 41"/>
          <p:cNvSpPr>
            <a:spLocks noChangeArrowheads="1"/>
          </p:cNvSpPr>
          <p:nvPr/>
        </p:nvSpPr>
        <p:spPr bwMode="auto">
          <a:xfrm>
            <a:off x="1963738" y="2389188"/>
            <a:ext cx="866775" cy="398462"/>
          </a:xfrm>
          <a:prstGeom prst="rect">
            <a:avLst/>
          </a:prstGeom>
          <a:solidFill>
            <a:schemeClr val="accent1">
              <a:alpha val="53000"/>
            </a:schemeClr>
          </a:solidFill>
          <a:ln w="25400">
            <a:noFill/>
            <a:miter lim="800000"/>
            <a:headEnd/>
            <a:tailEnd/>
          </a:ln>
          <a:effectLst/>
        </p:spPr>
        <p:txBody>
          <a:bodyPr wrap="none" anchor="ctr"/>
          <a:lstStyle/>
          <a:p>
            <a:pPr algn="ctr"/>
            <a:endParaRPr lang="en-US"/>
          </a:p>
        </p:txBody>
      </p:sp>
      <p:sp>
        <p:nvSpPr>
          <p:cNvPr id="823299" name="Rectangle 14"/>
          <p:cNvSpPr>
            <a:spLocks noChangeArrowheads="1"/>
          </p:cNvSpPr>
          <p:nvPr/>
        </p:nvSpPr>
        <p:spPr bwMode="auto">
          <a:xfrm>
            <a:off x="717550" y="4775200"/>
            <a:ext cx="4381500" cy="766763"/>
          </a:xfrm>
          <a:prstGeom prst="rect">
            <a:avLst/>
          </a:prstGeom>
          <a:noFill/>
          <a:ln w="9525">
            <a:noFill/>
            <a:miter lim="800000"/>
            <a:headEnd/>
            <a:tailEnd/>
          </a:ln>
        </p:spPr>
        <p:txBody>
          <a:bodyPr/>
          <a:lstStyle/>
          <a:p>
            <a:pPr>
              <a:spcBef>
                <a:spcPct val="35000"/>
              </a:spcBef>
              <a:buClr>
                <a:schemeClr val="tx1"/>
              </a:buClr>
              <a:buSzPct val="170000"/>
            </a:pPr>
            <a:r>
              <a:rPr lang="mk-MK" sz="1400" b="1" dirty="0">
                <a:solidFill>
                  <a:schemeClr val="accent1">
                    <a:lumMod val="75000"/>
                  </a:schemeClr>
                </a:solidFill>
              </a:rPr>
              <a:t>В</a:t>
            </a:r>
            <a:r>
              <a:rPr lang="mk-MK" sz="1400" b="1" dirty="0" smtClean="0">
                <a:solidFill>
                  <a:schemeClr val="accent1">
                    <a:lumMod val="75000"/>
                  </a:schemeClr>
                </a:solidFill>
              </a:rPr>
              <a:t>раќање </a:t>
            </a:r>
            <a:r>
              <a:rPr lang="mk-MK" sz="1400" b="1" dirty="0">
                <a:solidFill>
                  <a:schemeClr val="accent1">
                    <a:lumMod val="75000"/>
                  </a:schemeClr>
                </a:solidFill>
              </a:rPr>
              <a:t>на пертусисот во Обединетото Кралство (епидемија 1977-79), како резултат на недоволната покриеност со вакцинацијата</a:t>
            </a:r>
            <a:r>
              <a:rPr lang="en-US" sz="1400" b="1" baseline="30000" dirty="0" smtClean="0">
                <a:solidFill>
                  <a:srgbClr val="17286F"/>
                </a:solidFill>
              </a:rPr>
              <a:t>(1</a:t>
            </a:r>
            <a:r>
              <a:rPr lang="en-US" sz="1400" b="1" baseline="30000" dirty="0">
                <a:solidFill>
                  <a:srgbClr val="17286F"/>
                </a:solidFill>
              </a:rPr>
              <a:t>)</a:t>
            </a:r>
            <a:endParaRPr lang="en-US" sz="1400" b="1" dirty="0">
              <a:solidFill>
                <a:srgbClr val="17286F"/>
              </a:solidFill>
            </a:endParaRPr>
          </a:p>
        </p:txBody>
      </p:sp>
      <p:sp>
        <p:nvSpPr>
          <p:cNvPr id="823304" name="Rectangle 25"/>
          <p:cNvSpPr>
            <a:spLocks noChangeArrowheads="1"/>
          </p:cNvSpPr>
          <p:nvPr/>
        </p:nvSpPr>
        <p:spPr bwMode="auto">
          <a:xfrm>
            <a:off x="5356225" y="2946400"/>
            <a:ext cx="3422650" cy="2642840"/>
          </a:xfrm>
          <a:prstGeom prst="rect">
            <a:avLst/>
          </a:prstGeom>
          <a:noFill/>
          <a:ln w="9525">
            <a:noFill/>
            <a:miter lim="800000"/>
            <a:headEnd/>
            <a:tailEnd/>
          </a:ln>
        </p:spPr>
        <p:txBody>
          <a:bodyPr/>
          <a:lstStyle/>
          <a:p>
            <a:pPr marL="152400" indent="-152400">
              <a:spcBef>
                <a:spcPct val="50000"/>
              </a:spcBef>
              <a:buClr>
                <a:schemeClr val="tx1"/>
              </a:buClr>
              <a:buSzPct val="170000"/>
            </a:pPr>
            <a:r>
              <a:rPr lang="mk-MK" sz="1400" b="1" dirty="0">
                <a:solidFill>
                  <a:schemeClr val="accent1">
                    <a:lumMod val="75000"/>
                  </a:schemeClr>
                </a:solidFill>
              </a:rPr>
              <a:t>Морбилите, </a:t>
            </a:r>
            <a:r>
              <a:rPr lang="mk-MK" sz="1400" b="1" dirty="0" err="1">
                <a:solidFill>
                  <a:schemeClr val="accent1">
                    <a:lumMod val="75000"/>
                  </a:schemeClr>
                </a:solidFill>
              </a:rPr>
              <a:t>сеуште</a:t>
            </a:r>
            <a:r>
              <a:rPr lang="mk-MK" sz="1400" b="1" dirty="0">
                <a:solidFill>
                  <a:schemeClr val="accent1">
                    <a:lumMod val="75000"/>
                  </a:schemeClr>
                </a:solidFill>
              </a:rPr>
              <a:t> убиваат во </a:t>
            </a:r>
            <a:r>
              <a:rPr lang="mk-MK" sz="1400" b="1" dirty="0" smtClean="0">
                <a:solidFill>
                  <a:schemeClr val="accent1">
                    <a:lumMod val="75000"/>
                  </a:schemeClr>
                </a:solidFill>
              </a:rPr>
              <a:t>Европа</a:t>
            </a:r>
            <a:endParaRPr lang="en-GB" sz="1400" b="1" dirty="0" smtClean="0">
              <a:solidFill>
                <a:schemeClr val="accent1">
                  <a:lumMod val="75000"/>
                </a:schemeClr>
              </a:solidFill>
            </a:endParaRPr>
          </a:p>
          <a:p>
            <a:pPr marL="152400" indent="-152400">
              <a:spcBef>
                <a:spcPct val="50000"/>
              </a:spcBef>
              <a:buSzPct val="110000"/>
              <a:buBlip>
                <a:blip r:embed="rId4"/>
              </a:buBlip>
            </a:pPr>
            <a:r>
              <a:rPr lang="mk-MK" sz="1200" dirty="0">
                <a:solidFill>
                  <a:schemeClr val="accent1">
                    <a:lumMod val="75000"/>
                  </a:schemeClr>
                </a:solidFill>
              </a:rPr>
              <a:t>2006-2007, 7 смртни случаи и над 5000 хоспитализации, во повеќе од 10 земји</a:t>
            </a:r>
            <a:r>
              <a:rPr lang="en-GB" sz="1200" baseline="30000" dirty="0" smtClean="0">
                <a:solidFill>
                  <a:schemeClr val="accent1">
                    <a:lumMod val="75000"/>
                  </a:schemeClr>
                </a:solidFill>
              </a:rPr>
              <a:t>(2)</a:t>
            </a:r>
          </a:p>
          <a:p>
            <a:pPr marL="152400" indent="-152400">
              <a:spcBef>
                <a:spcPct val="50000"/>
              </a:spcBef>
              <a:buSzPct val="110000"/>
              <a:buBlip>
                <a:blip r:embed="rId4"/>
              </a:buBlip>
            </a:pPr>
            <a:r>
              <a:rPr lang="mk-MK" sz="1200" dirty="0">
                <a:solidFill>
                  <a:schemeClr val="accent1">
                    <a:lumMod val="75000"/>
                  </a:schemeClr>
                </a:solidFill>
              </a:rPr>
              <a:t>2006, 614 пријавени случаи во Германија, 95 деца се хоспитализирани и 2 смртни случаи</a:t>
            </a:r>
            <a:r>
              <a:rPr lang="en-GB" sz="1200" dirty="0" smtClean="0">
                <a:solidFill>
                  <a:schemeClr val="accent1">
                    <a:lumMod val="75000"/>
                  </a:schemeClr>
                </a:solidFill>
              </a:rPr>
              <a:t> </a:t>
            </a:r>
            <a:r>
              <a:rPr lang="en-GB" sz="1200" baseline="30000" dirty="0">
                <a:solidFill>
                  <a:schemeClr val="accent1">
                    <a:lumMod val="75000"/>
                  </a:schemeClr>
                </a:solidFill>
              </a:rPr>
              <a:t>(3)</a:t>
            </a:r>
          </a:p>
          <a:p>
            <a:pPr marL="152400" indent="-152400" eaLnBrk="1" hangingPunct="1">
              <a:spcBef>
                <a:spcPct val="50000"/>
              </a:spcBef>
              <a:buSzPct val="110000"/>
              <a:buFontTx/>
              <a:buBlip>
                <a:blip r:embed="rId4"/>
              </a:buBlip>
            </a:pPr>
            <a:r>
              <a:rPr lang="en-GB" sz="1200" dirty="0">
                <a:solidFill>
                  <a:schemeClr val="accent1">
                    <a:lumMod val="75000"/>
                  </a:schemeClr>
                </a:solidFill>
              </a:rPr>
              <a:t>2008: &gt;1,300 </a:t>
            </a:r>
            <a:r>
              <a:rPr lang="mk-MK" sz="1200" dirty="0" smtClean="0">
                <a:solidFill>
                  <a:schemeClr val="accent1">
                    <a:lumMod val="75000"/>
                  </a:schemeClr>
                </a:solidFill>
              </a:rPr>
              <a:t>потврдени случаи во Англија и Велс</a:t>
            </a:r>
            <a:r>
              <a:rPr lang="en-GB" sz="1200" baseline="30000" dirty="0" smtClean="0">
                <a:solidFill>
                  <a:schemeClr val="accent1">
                    <a:lumMod val="75000"/>
                  </a:schemeClr>
                </a:solidFill>
              </a:rPr>
              <a:t>(4</a:t>
            </a:r>
            <a:r>
              <a:rPr lang="en-GB" sz="1200" baseline="30000" dirty="0">
                <a:solidFill>
                  <a:schemeClr val="accent1">
                    <a:lumMod val="75000"/>
                  </a:schemeClr>
                </a:solidFill>
              </a:rPr>
              <a:t>)</a:t>
            </a:r>
          </a:p>
          <a:p>
            <a:pPr marL="152400" indent="-152400">
              <a:spcBef>
                <a:spcPct val="50000"/>
              </a:spcBef>
              <a:buSzPct val="110000"/>
              <a:buBlip>
                <a:blip r:embed="rId4"/>
              </a:buBlip>
            </a:pPr>
            <a:r>
              <a:rPr lang="mk-MK" sz="1200" dirty="0">
                <a:solidFill>
                  <a:schemeClr val="accent1">
                    <a:lumMod val="75000"/>
                  </a:schemeClr>
                </a:solidFill>
              </a:rPr>
              <a:t>повеќе од 80% не биле вакцинирани</a:t>
            </a:r>
            <a:r>
              <a:rPr lang="en-GB" sz="1200" baseline="30000" dirty="0" smtClean="0">
                <a:solidFill>
                  <a:schemeClr val="accent1">
                    <a:lumMod val="75000"/>
                  </a:schemeClr>
                </a:solidFill>
              </a:rPr>
              <a:t>(2,3</a:t>
            </a:r>
            <a:r>
              <a:rPr lang="en-GB" sz="1200" baseline="30000" dirty="0">
                <a:solidFill>
                  <a:schemeClr val="accent1">
                    <a:lumMod val="75000"/>
                  </a:schemeClr>
                </a:solidFill>
              </a:rPr>
              <a:t>)</a:t>
            </a:r>
          </a:p>
          <a:p>
            <a:pPr marL="152400" indent="-152400" eaLnBrk="1" hangingPunct="1">
              <a:spcBef>
                <a:spcPct val="50000"/>
              </a:spcBef>
              <a:buSzPct val="110000"/>
              <a:buFontTx/>
              <a:buBlip>
                <a:blip r:embed="rId4"/>
              </a:buBlip>
            </a:pPr>
            <a:r>
              <a:rPr lang="mk-MK" sz="1200" dirty="0" smtClean="0">
                <a:solidFill>
                  <a:schemeClr val="accent1">
                    <a:lumMod val="75000"/>
                  </a:schemeClr>
                </a:solidFill>
              </a:rPr>
              <a:t>Целта на </a:t>
            </a:r>
            <a:r>
              <a:rPr lang="en-GB" sz="1200" dirty="0" smtClean="0">
                <a:solidFill>
                  <a:schemeClr val="accent1">
                    <a:lumMod val="75000"/>
                  </a:schemeClr>
                </a:solidFill>
              </a:rPr>
              <a:t>WHO </a:t>
            </a:r>
            <a:r>
              <a:rPr lang="mk-MK" sz="1200" dirty="0" smtClean="0">
                <a:solidFill>
                  <a:schemeClr val="accent1">
                    <a:lumMod val="75000"/>
                  </a:schemeClr>
                </a:solidFill>
              </a:rPr>
              <a:t>во Европа да се елиминираат морбилите и </a:t>
            </a:r>
            <a:r>
              <a:rPr lang="mk-MK" sz="1200" dirty="0" err="1" smtClean="0">
                <a:solidFill>
                  <a:schemeClr val="accent1">
                    <a:lumMod val="75000"/>
                  </a:schemeClr>
                </a:solidFill>
              </a:rPr>
              <a:t>рубелата</a:t>
            </a:r>
            <a:r>
              <a:rPr lang="mk-MK" sz="1200" dirty="0" smtClean="0">
                <a:solidFill>
                  <a:schemeClr val="accent1">
                    <a:lumMod val="75000"/>
                  </a:schemeClr>
                </a:solidFill>
              </a:rPr>
              <a:t>, до 2010, не е </a:t>
            </a:r>
            <a:r>
              <a:rPr lang="mk-MK" sz="1200" dirty="0" err="1" smtClean="0">
                <a:solidFill>
                  <a:schemeClr val="accent1">
                    <a:lumMod val="75000"/>
                  </a:schemeClr>
                </a:solidFill>
              </a:rPr>
              <a:t>сеуште</a:t>
            </a:r>
            <a:r>
              <a:rPr lang="mk-MK" sz="1200" dirty="0" smtClean="0">
                <a:solidFill>
                  <a:schemeClr val="accent1">
                    <a:lumMod val="75000"/>
                  </a:schemeClr>
                </a:solidFill>
              </a:rPr>
              <a:t> остварена</a:t>
            </a:r>
            <a:r>
              <a:rPr lang="en-GB" sz="1200" baseline="30000" dirty="0" smtClean="0">
                <a:solidFill>
                  <a:schemeClr val="accent1">
                    <a:lumMod val="75000"/>
                  </a:schemeClr>
                </a:solidFill>
              </a:rPr>
              <a:t>(5</a:t>
            </a:r>
            <a:r>
              <a:rPr lang="en-GB" sz="1200" baseline="30000" dirty="0">
                <a:solidFill>
                  <a:schemeClr val="accent1">
                    <a:lumMod val="75000"/>
                  </a:schemeClr>
                </a:solidFill>
              </a:rPr>
              <a:t>)</a:t>
            </a:r>
          </a:p>
          <a:p>
            <a:pPr marL="152400" indent="-152400" eaLnBrk="1" hangingPunct="1">
              <a:spcBef>
                <a:spcPct val="50000"/>
              </a:spcBef>
            </a:pPr>
            <a:endParaRPr lang="en-GB" sz="1200" baseline="30000" dirty="0">
              <a:solidFill>
                <a:srgbClr val="17286F"/>
              </a:solidFill>
            </a:endParaRPr>
          </a:p>
        </p:txBody>
      </p:sp>
      <p:sp>
        <p:nvSpPr>
          <p:cNvPr id="823306" name="Line 29"/>
          <p:cNvSpPr>
            <a:spLocks noChangeShapeType="1"/>
          </p:cNvSpPr>
          <p:nvPr/>
        </p:nvSpPr>
        <p:spPr bwMode="auto">
          <a:xfrm flipV="1">
            <a:off x="5133975" y="2100263"/>
            <a:ext cx="0" cy="3162300"/>
          </a:xfrm>
          <a:prstGeom prst="line">
            <a:avLst/>
          </a:prstGeom>
          <a:noFill/>
          <a:ln w="6350">
            <a:solidFill>
              <a:schemeClr val="tx1"/>
            </a:solidFill>
            <a:round/>
            <a:headEnd/>
            <a:tailEnd/>
          </a:ln>
        </p:spPr>
        <p:txBody>
          <a:bodyPr wrap="none" anchor="ctr"/>
          <a:lstStyle/>
          <a:p>
            <a:endParaRPr lang="mk-MK"/>
          </a:p>
        </p:txBody>
      </p:sp>
      <p:sp>
        <p:nvSpPr>
          <p:cNvPr id="823308" name="Rectangle 12"/>
          <p:cNvSpPr>
            <a:spLocks noChangeArrowheads="1"/>
          </p:cNvSpPr>
          <p:nvPr/>
        </p:nvSpPr>
        <p:spPr bwMode="auto">
          <a:xfrm>
            <a:off x="401638" y="215900"/>
            <a:ext cx="5057775" cy="1081088"/>
          </a:xfrm>
          <a:prstGeom prst="rect">
            <a:avLst/>
          </a:prstGeom>
          <a:noFill/>
          <a:ln w="9525">
            <a:noFill/>
            <a:miter lim="800000"/>
            <a:headEnd/>
            <a:tailEnd/>
          </a:ln>
        </p:spPr>
        <p:txBody>
          <a:bodyPr anchor="ctr"/>
          <a:lstStyle/>
          <a:p>
            <a:r>
              <a:rPr lang="mk-MK" sz="2400" b="1" dirty="0">
                <a:solidFill>
                  <a:schemeClr val="accent1">
                    <a:lumMod val="75000"/>
                  </a:schemeClr>
                </a:solidFill>
              </a:rPr>
              <a:t>Ние можеме да заборавиме на болестите, но тие никогаш нема да не заборават </a:t>
            </a:r>
            <a:r>
              <a:rPr lang="mk-MK" sz="2400" b="1" dirty="0" smtClean="0">
                <a:solidFill>
                  <a:schemeClr val="accent1">
                    <a:lumMod val="75000"/>
                  </a:schemeClr>
                </a:solidFill>
              </a:rPr>
              <a:t>нас</a:t>
            </a:r>
            <a:endParaRPr lang="mk-MK" sz="2400" b="1" dirty="0">
              <a:solidFill>
                <a:schemeClr val="accent1">
                  <a:lumMod val="75000"/>
                </a:schemeClr>
              </a:solidFill>
            </a:endParaRPr>
          </a:p>
        </p:txBody>
      </p:sp>
      <p:sp>
        <p:nvSpPr>
          <p:cNvPr id="823309" name="Text Box 13"/>
          <p:cNvSpPr txBox="1">
            <a:spLocks noChangeArrowheads="1"/>
          </p:cNvSpPr>
          <p:nvPr/>
        </p:nvSpPr>
        <p:spPr bwMode="auto">
          <a:xfrm>
            <a:off x="738188" y="5815013"/>
            <a:ext cx="5915025" cy="703262"/>
          </a:xfrm>
          <a:prstGeom prst="rect">
            <a:avLst/>
          </a:prstGeom>
          <a:noFill/>
          <a:ln w="25400">
            <a:noFill/>
            <a:miter lim="800000"/>
            <a:headEnd/>
            <a:tailEnd/>
          </a:ln>
          <a:effectLst/>
        </p:spPr>
        <p:txBody>
          <a:bodyPr>
            <a:spAutoFit/>
          </a:bodyPr>
          <a:lstStyle/>
          <a:p>
            <a:pPr marL="342900" indent="-342900"/>
            <a:r>
              <a:rPr lang="en-GB" sz="800" dirty="0">
                <a:solidFill>
                  <a:schemeClr val="accent1">
                    <a:lumMod val="75000"/>
                  </a:schemeClr>
                </a:solidFill>
              </a:rPr>
              <a:t>(1) Immunisation against infectious disease 1996, Eds. Salisbury DM and Begg NT. In: Edward Jenner, Bicentenary Edition</a:t>
            </a:r>
          </a:p>
          <a:p>
            <a:pPr marL="342900" indent="-342900"/>
            <a:r>
              <a:rPr lang="en-GB" sz="800" dirty="0">
                <a:solidFill>
                  <a:schemeClr val="accent1">
                    <a:lumMod val="75000"/>
                  </a:schemeClr>
                </a:solidFill>
              </a:rPr>
              <a:t>(2) M. Muscat et al., The Lancet; 7 Jan 09</a:t>
            </a:r>
          </a:p>
          <a:p>
            <a:pPr marL="342900" indent="-342900"/>
            <a:r>
              <a:rPr lang="en-GB" sz="800" dirty="0">
                <a:solidFill>
                  <a:schemeClr val="accent1">
                    <a:lumMod val="75000"/>
                  </a:schemeClr>
                </a:solidFill>
              </a:rPr>
              <a:t>(3) </a:t>
            </a:r>
            <a:r>
              <a:rPr lang="en-GB" sz="800" dirty="0" err="1">
                <a:solidFill>
                  <a:schemeClr val="accent1">
                    <a:lumMod val="75000"/>
                  </a:schemeClr>
                </a:solidFill>
              </a:rPr>
              <a:t>Whichmann</a:t>
            </a:r>
            <a:r>
              <a:rPr lang="en-GB" sz="800" dirty="0">
                <a:solidFill>
                  <a:schemeClr val="accent1">
                    <a:lumMod val="75000"/>
                  </a:schemeClr>
                </a:solidFill>
              </a:rPr>
              <a:t> O et al., Bull WHO 2009;87:108-115 </a:t>
            </a:r>
          </a:p>
          <a:p>
            <a:pPr marL="342900" indent="-342900"/>
            <a:r>
              <a:rPr lang="en-GB" sz="800" dirty="0">
                <a:solidFill>
                  <a:schemeClr val="accent1">
                    <a:lumMod val="75000"/>
                  </a:schemeClr>
                </a:solidFill>
              </a:rPr>
              <a:t>(4) Health Protection Agency 2009</a:t>
            </a:r>
          </a:p>
          <a:p>
            <a:pPr marL="342900" indent="-342900"/>
            <a:r>
              <a:rPr lang="en-GB" sz="800" dirty="0">
                <a:solidFill>
                  <a:schemeClr val="accent1">
                    <a:lumMod val="75000"/>
                  </a:schemeClr>
                </a:solidFill>
              </a:rPr>
              <a:t>(5) WHO Europe, September 2005</a:t>
            </a:r>
          </a:p>
        </p:txBody>
      </p:sp>
      <p:sp>
        <p:nvSpPr>
          <p:cNvPr id="823325" name="Text Box 29"/>
          <p:cNvSpPr txBox="1">
            <a:spLocks noChangeArrowheads="1"/>
          </p:cNvSpPr>
          <p:nvPr/>
        </p:nvSpPr>
        <p:spPr bwMode="auto">
          <a:xfrm>
            <a:off x="1960563" y="2422525"/>
            <a:ext cx="858837" cy="336550"/>
          </a:xfrm>
          <a:prstGeom prst="rect">
            <a:avLst/>
          </a:prstGeom>
          <a:noFill/>
          <a:ln w="25400">
            <a:noFill/>
            <a:miter lim="800000"/>
            <a:headEnd/>
            <a:tailEnd/>
          </a:ln>
          <a:effectLst/>
        </p:spPr>
        <p:txBody>
          <a:bodyPr>
            <a:spAutoFit/>
          </a:bodyPr>
          <a:lstStyle/>
          <a:p>
            <a:pPr algn="ctr"/>
            <a:r>
              <a:rPr lang="fr-FR" sz="800"/>
              <a:t>80% Coverage</a:t>
            </a:r>
          </a:p>
          <a:p>
            <a:pPr algn="ctr"/>
            <a:r>
              <a:rPr lang="fr-FR" sz="800"/>
              <a:t>2 000 cases</a:t>
            </a:r>
            <a:endParaRPr lang="fr-FR"/>
          </a:p>
        </p:txBody>
      </p:sp>
      <p:sp>
        <p:nvSpPr>
          <p:cNvPr id="823327" name="Text Box 31"/>
          <p:cNvSpPr txBox="1">
            <a:spLocks noChangeArrowheads="1"/>
          </p:cNvSpPr>
          <p:nvPr/>
        </p:nvSpPr>
        <p:spPr bwMode="auto">
          <a:xfrm>
            <a:off x="3660775" y="3119438"/>
            <a:ext cx="855663" cy="336550"/>
          </a:xfrm>
          <a:prstGeom prst="rect">
            <a:avLst/>
          </a:prstGeom>
          <a:noFill/>
          <a:ln w="25400">
            <a:noFill/>
            <a:miter lim="800000"/>
            <a:headEnd/>
            <a:tailEnd/>
          </a:ln>
          <a:effectLst/>
        </p:spPr>
        <p:txBody>
          <a:bodyPr wrap="none">
            <a:spAutoFit/>
          </a:bodyPr>
          <a:lstStyle/>
          <a:p>
            <a:pPr algn="ctr"/>
            <a:r>
              <a:rPr lang="fr-FR" sz="800"/>
              <a:t>20% Coverage</a:t>
            </a:r>
          </a:p>
          <a:p>
            <a:pPr algn="ctr"/>
            <a:r>
              <a:rPr lang="fr-FR" sz="800"/>
              <a:t>45 000 cases</a:t>
            </a:r>
            <a:endParaRPr lang="fr-FR"/>
          </a:p>
        </p:txBody>
      </p:sp>
      <p:sp>
        <p:nvSpPr>
          <p:cNvPr id="823329" name="Text Box 33"/>
          <p:cNvSpPr txBox="1">
            <a:spLocks noChangeArrowheads="1"/>
          </p:cNvSpPr>
          <p:nvPr/>
        </p:nvSpPr>
        <p:spPr bwMode="auto">
          <a:xfrm>
            <a:off x="3549650" y="1947863"/>
            <a:ext cx="1031875" cy="336550"/>
          </a:xfrm>
          <a:prstGeom prst="rect">
            <a:avLst/>
          </a:prstGeom>
          <a:noFill/>
          <a:ln w="25400">
            <a:noFill/>
            <a:miter lim="800000"/>
            <a:headEnd/>
            <a:tailEnd/>
          </a:ln>
          <a:effectLst/>
        </p:spPr>
        <p:txBody>
          <a:bodyPr>
            <a:spAutoFit/>
          </a:bodyPr>
          <a:lstStyle/>
          <a:p>
            <a:pPr algn="ctr"/>
            <a:r>
              <a:rPr lang="fr-FR" sz="800"/>
              <a:t>90% Coverage</a:t>
            </a:r>
          </a:p>
          <a:p>
            <a:pPr algn="ctr"/>
            <a:r>
              <a:rPr lang="fr-FR" sz="800"/>
              <a:t>Outbreaks subside</a:t>
            </a:r>
            <a:endParaRPr lang="fr-FR"/>
          </a:p>
        </p:txBody>
      </p:sp>
      <p:pic>
        <p:nvPicPr>
          <p:cNvPr id="823340" name="Picture 44" descr="enfant01"/>
          <p:cNvPicPr>
            <a:picLocks noChangeAspect="1" noChangeArrowheads="1"/>
          </p:cNvPicPr>
          <p:nvPr/>
        </p:nvPicPr>
        <p:blipFill>
          <a:blip r:embed="rId5" cstate="print"/>
          <a:srcRect/>
          <a:stretch>
            <a:fillRect/>
          </a:stretch>
        </p:blipFill>
        <p:spPr bwMode="auto">
          <a:xfrm>
            <a:off x="5524500" y="292100"/>
            <a:ext cx="2770188" cy="2652713"/>
          </a:xfrm>
          <a:prstGeom prst="rect">
            <a:avLst/>
          </a:prstGeom>
          <a:noFill/>
        </p:spPr>
      </p:pic>
      <p:sp>
        <p:nvSpPr>
          <p:cNvPr id="823341" name="Text Box 45"/>
          <p:cNvSpPr txBox="1">
            <a:spLocks noChangeArrowheads="1"/>
          </p:cNvSpPr>
          <p:nvPr/>
        </p:nvSpPr>
        <p:spPr bwMode="auto">
          <a:xfrm>
            <a:off x="241300" y="1552575"/>
            <a:ext cx="533400" cy="366713"/>
          </a:xfrm>
          <a:prstGeom prst="rect">
            <a:avLst/>
          </a:prstGeom>
          <a:noFill/>
          <a:ln w="25400">
            <a:noFill/>
            <a:miter lim="800000"/>
            <a:headEnd/>
            <a:tailEnd/>
          </a:ln>
          <a:effectLst/>
        </p:spPr>
        <p:txBody>
          <a:bodyPr lIns="0" tIns="0" rIns="0" bIns="0">
            <a:spAutoFit/>
          </a:bodyPr>
          <a:lstStyle/>
          <a:p>
            <a:pPr algn="r">
              <a:spcBef>
                <a:spcPct val="50000"/>
              </a:spcBef>
            </a:pPr>
            <a:r>
              <a:rPr lang="fr-FR" sz="800" b="1"/>
              <a:t>Number</a:t>
            </a:r>
            <a:br>
              <a:rPr lang="fr-FR" sz="800" b="1"/>
            </a:br>
            <a:r>
              <a:rPr lang="fr-FR" sz="800" b="1"/>
              <a:t>of cases</a:t>
            </a:r>
            <a:br>
              <a:rPr lang="fr-FR" sz="800" b="1"/>
            </a:br>
            <a:r>
              <a:rPr lang="fr-FR" sz="800" b="1"/>
              <a:t>x 100.000</a:t>
            </a:r>
          </a:p>
        </p:txBody>
      </p:sp>
      <p:sp>
        <p:nvSpPr>
          <p:cNvPr id="823342" name="Text Box 46"/>
          <p:cNvSpPr txBox="1">
            <a:spLocks noChangeArrowheads="1"/>
          </p:cNvSpPr>
          <p:nvPr/>
        </p:nvSpPr>
        <p:spPr bwMode="auto">
          <a:xfrm>
            <a:off x="4187825" y="1560513"/>
            <a:ext cx="652463" cy="244475"/>
          </a:xfrm>
          <a:prstGeom prst="rect">
            <a:avLst/>
          </a:prstGeom>
          <a:noFill/>
          <a:ln w="25400">
            <a:noFill/>
            <a:miter lim="800000"/>
            <a:headEnd/>
            <a:tailEnd/>
          </a:ln>
          <a:effectLst/>
        </p:spPr>
        <p:txBody>
          <a:bodyPr lIns="0" tIns="0" rIns="0" bIns="0">
            <a:spAutoFit/>
          </a:bodyPr>
          <a:lstStyle/>
          <a:p>
            <a:pPr algn="r">
              <a:spcBef>
                <a:spcPct val="50000"/>
              </a:spcBef>
            </a:pPr>
            <a:r>
              <a:rPr lang="fr-FR" sz="800" b="1"/>
              <a:t>Vaccination coverage (%)</a:t>
            </a:r>
          </a:p>
        </p:txBody>
      </p:sp>
      <p:sp>
        <p:nvSpPr>
          <p:cNvPr id="823345" name="Line 49"/>
          <p:cNvSpPr>
            <a:spLocks noChangeShapeType="1"/>
          </p:cNvSpPr>
          <p:nvPr/>
        </p:nvSpPr>
        <p:spPr bwMode="auto">
          <a:xfrm>
            <a:off x="3243263" y="3302000"/>
            <a:ext cx="398462" cy="0"/>
          </a:xfrm>
          <a:prstGeom prst="line">
            <a:avLst/>
          </a:prstGeom>
          <a:noFill/>
          <a:ln w="6350">
            <a:solidFill>
              <a:schemeClr val="tx1"/>
            </a:solidFill>
            <a:round/>
            <a:headEnd/>
            <a:tailEnd/>
          </a:ln>
          <a:effectLst/>
        </p:spPr>
        <p:txBody>
          <a:bodyPr wrap="none" anchor="ctr"/>
          <a:lstStyle/>
          <a:p>
            <a:endParaRPr lang="mk-MK"/>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23528" y="260648"/>
            <a:ext cx="5642381" cy="1371600"/>
          </a:xfrm>
        </p:spPr>
        <p:txBody>
          <a:bodyPr>
            <a:noAutofit/>
          </a:bodyPr>
          <a:lstStyle/>
          <a:p>
            <a:pPr marL="0" indent="3175">
              <a:lnSpc>
                <a:spcPct val="110000"/>
              </a:lnSpc>
              <a:buNone/>
            </a:pPr>
            <a:r>
              <a:rPr lang="en-GB" sz="2600" b="1" dirty="0" smtClean="0">
                <a:solidFill>
                  <a:schemeClr val="bg1">
                    <a:lumMod val="50000"/>
                  </a:schemeClr>
                </a:solidFill>
              </a:rPr>
              <a:t>The burden of vaccine preventable diseases</a:t>
            </a:r>
          </a:p>
          <a:p>
            <a:pPr marL="0" indent="3175">
              <a:lnSpc>
                <a:spcPct val="110000"/>
              </a:lnSpc>
              <a:buNone/>
            </a:pPr>
            <a:endParaRPr lang="en-GB" sz="2600" dirty="0" smtClean="0">
              <a:solidFill>
                <a:schemeClr val="bg1">
                  <a:lumMod val="50000"/>
                </a:schemeClr>
              </a:solidFill>
            </a:endParaRPr>
          </a:p>
        </p:txBody>
      </p:sp>
      <p:pic>
        <p:nvPicPr>
          <p:cNvPr id="15" name="Picture 4"/>
          <p:cNvPicPr>
            <a:picLocks noChangeAspect="1" noChangeArrowheads="1"/>
          </p:cNvPicPr>
          <p:nvPr/>
        </p:nvPicPr>
        <p:blipFill>
          <a:blip r:embed="rId3" cstate="print"/>
          <a:srcRect l="22350" t="7060" r="15878" b="5798"/>
          <a:stretch>
            <a:fillRect/>
          </a:stretch>
        </p:blipFill>
        <p:spPr bwMode="auto">
          <a:xfrm>
            <a:off x="6552000" y="1800000"/>
            <a:ext cx="2156357" cy="2113384"/>
          </a:xfrm>
          <a:prstGeom prst="roundRect">
            <a:avLst>
              <a:gd name="adj" fmla="val 9970"/>
            </a:avLst>
          </a:prstGeom>
          <a:ln>
            <a:headEnd/>
            <a:tailEnd/>
          </a:ln>
          <a:scene3d>
            <a:camera prst="orthographicFront">
              <a:rot lat="0" lon="0" rev="0"/>
            </a:camera>
            <a:lightRig rig="threePt" dir="t">
              <a:rot lat="0" lon="0" rev="1200000"/>
            </a:lightRig>
          </a:scene3d>
        </p:spPr>
        <p:style>
          <a:lnRef idx="0">
            <a:schemeClr val="accent3"/>
          </a:lnRef>
          <a:fillRef idx="3">
            <a:schemeClr val="accent3"/>
          </a:fillRef>
          <a:effectRef idx="3">
            <a:schemeClr val="accent3"/>
          </a:effectRef>
          <a:fontRef idx="minor">
            <a:schemeClr val="lt1"/>
          </a:fontRef>
        </p:style>
      </p:pic>
      <p:sp>
        <p:nvSpPr>
          <p:cNvPr id="16" name="Content Placeholder 2"/>
          <p:cNvSpPr txBox="1">
            <a:spLocks/>
          </p:cNvSpPr>
          <p:nvPr/>
        </p:nvSpPr>
        <p:spPr>
          <a:xfrm>
            <a:off x="251520" y="2276872"/>
            <a:ext cx="4794668" cy="4248472"/>
          </a:xfrm>
          <a:prstGeom prst="rect">
            <a:avLst/>
          </a:prstGeom>
        </p:spPr>
        <p:txBody>
          <a:bodyPr vert="horz" lIns="0" tIns="0" rIns="0" bIns="0" rtlCol="0">
            <a:noAutofit/>
          </a:bodyPr>
          <a:lstStyle/>
          <a:p>
            <a:pPr marL="266700" marR="0" lvl="0" indent="-266700" algn="l" defTabSz="914400" rtl="0" eaLnBrk="1" fontAlgn="auto" latinLnBrk="0" hangingPunct="1">
              <a:lnSpc>
                <a:spcPct val="100000"/>
              </a:lnSpc>
              <a:spcBef>
                <a:spcPts val="0"/>
              </a:spcBef>
              <a:spcAft>
                <a:spcPts val="0"/>
              </a:spcAft>
              <a:buClr>
                <a:schemeClr val="tx2"/>
              </a:buClr>
              <a:buSzTx/>
              <a:buFont typeface="Arial" pitchFamily="34" charset="0"/>
              <a:buChar char="•"/>
              <a:tabLst/>
              <a:defRPr/>
            </a:pPr>
            <a:r>
              <a:rPr kumimoji="0" lang="en-GB" sz="1500" b="1" i="0" u="none" strike="noStrike" kern="1200" cap="none" spc="0" normalizeH="0" baseline="0" noProof="0" dirty="0" err="1" smtClean="0">
                <a:ln>
                  <a:noFill/>
                </a:ln>
                <a:solidFill>
                  <a:schemeClr val="bg1">
                    <a:lumMod val="50000"/>
                  </a:schemeClr>
                </a:solidFill>
                <a:effectLst/>
                <a:uLnTx/>
                <a:uFillTx/>
                <a:latin typeface="+mn-lt"/>
                <a:ea typeface="+mn-ea"/>
                <a:cs typeface="+mn-cs"/>
              </a:rPr>
              <a:t>Pneumococcus</a:t>
            </a:r>
            <a:r>
              <a:rPr kumimoji="0" lang="en-GB" sz="1500" b="0" i="0" u="none" strike="noStrike" kern="1200" cap="none" spc="0" normalizeH="0" baseline="0" noProof="0" dirty="0" smtClean="0">
                <a:ln>
                  <a:noFill/>
                </a:ln>
                <a:solidFill>
                  <a:schemeClr val="bg1">
                    <a:lumMod val="50000"/>
                  </a:schemeClr>
                </a:solidFill>
                <a:effectLst/>
                <a:uLnTx/>
                <a:uFillTx/>
                <a:latin typeface="+mn-lt"/>
                <a:ea typeface="+mn-ea"/>
                <a:cs typeface="+mn-cs"/>
              </a:rPr>
              <a:t> can lead to life threatening diseases including meningitis and </a:t>
            </a:r>
            <a:r>
              <a:rPr kumimoji="0" lang="en-GB" sz="1500" b="1" i="0" u="none" strike="noStrike" kern="1200" cap="none" spc="0" normalizeH="0" baseline="0" noProof="0" dirty="0" smtClean="0">
                <a:ln>
                  <a:noFill/>
                </a:ln>
                <a:solidFill>
                  <a:schemeClr val="bg1">
                    <a:lumMod val="50000"/>
                  </a:schemeClr>
                </a:solidFill>
                <a:effectLst/>
                <a:uLnTx/>
                <a:uFillTx/>
                <a:latin typeface="+mn-lt"/>
                <a:ea typeface="+mn-ea"/>
                <a:cs typeface="+mn-cs"/>
              </a:rPr>
              <a:t>pneumonia</a:t>
            </a:r>
            <a:r>
              <a:rPr lang="en-GB" sz="1500" baseline="30000" dirty="0" smtClean="0">
                <a:solidFill>
                  <a:schemeClr val="bg1">
                    <a:lumMod val="50000"/>
                  </a:schemeClr>
                </a:solidFill>
              </a:rPr>
              <a:t>3</a:t>
            </a:r>
            <a:r>
              <a:rPr kumimoji="0" lang="en-GB" sz="1500" i="0" u="none" strike="noStrike" kern="1200" cap="none" spc="0" normalizeH="0" baseline="0" noProof="0" dirty="0" smtClean="0">
                <a:ln>
                  <a:noFill/>
                </a:ln>
                <a:solidFill>
                  <a:schemeClr val="bg1">
                    <a:lumMod val="50000"/>
                  </a:schemeClr>
                </a:solidFill>
                <a:effectLst/>
                <a:uLnTx/>
                <a:uFillTx/>
                <a:latin typeface="+mn-lt"/>
                <a:ea typeface="+mn-ea"/>
                <a:cs typeface="+mn-cs"/>
              </a:rPr>
              <a:t>,</a:t>
            </a:r>
            <a:r>
              <a:rPr kumimoji="0" lang="en-GB" sz="1500" i="0" u="none" strike="noStrike" kern="1200" cap="none" spc="0" normalizeH="0" noProof="0" dirty="0" smtClean="0">
                <a:ln>
                  <a:noFill/>
                </a:ln>
                <a:solidFill>
                  <a:schemeClr val="bg1">
                    <a:lumMod val="50000"/>
                  </a:schemeClr>
                </a:solidFill>
                <a:effectLst/>
                <a:uLnTx/>
                <a:uFillTx/>
                <a:latin typeface="+mn-lt"/>
                <a:ea typeface="+mn-ea"/>
                <a:cs typeface="+mn-cs"/>
              </a:rPr>
              <a:t> which </a:t>
            </a:r>
            <a:r>
              <a:rPr lang="en-GB" sz="1500" dirty="0" smtClean="0">
                <a:solidFill>
                  <a:schemeClr val="bg1">
                    <a:lumMod val="50000"/>
                  </a:schemeClr>
                </a:solidFill>
              </a:rPr>
              <a:t>alone cause the death of more than 2 million children each year</a:t>
            </a:r>
            <a:r>
              <a:rPr lang="en-GB" sz="1500" baseline="30000" dirty="0" smtClean="0">
                <a:solidFill>
                  <a:schemeClr val="bg1">
                    <a:lumMod val="50000"/>
                  </a:schemeClr>
                </a:solidFill>
              </a:rPr>
              <a:t>4</a:t>
            </a:r>
          </a:p>
          <a:p>
            <a:pPr marL="266700" marR="0" lvl="0" indent="-266700" algn="l" defTabSz="914400" rtl="0" eaLnBrk="1" fontAlgn="auto" latinLnBrk="0" hangingPunct="1">
              <a:lnSpc>
                <a:spcPct val="100000"/>
              </a:lnSpc>
              <a:spcBef>
                <a:spcPts val="0"/>
              </a:spcBef>
              <a:spcAft>
                <a:spcPts val="0"/>
              </a:spcAft>
              <a:buClr>
                <a:schemeClr val="tx2"/>
              </a:buClr>
              <a:buSzTx/>
              <a:buFont typeface="Arial" pitchFamily="34" charset="0"/>
              <a:buChar char="•"/>
              <a:tabLst/>
              <a:defRPr/>
            </a:pPr>
            <a:endParaRPr kumimoji="0" lang="en-GB" sz="1500" b="0" i="0" u="none" strike="noStrike" kern="1200" cap="none" spc="0" normalizeH="0" baseline="0" noProof="0" dirty="0" smtClean="0">
              <a:ln>
                <a:noFill/>
              </a:ln>
              <a:solidFill>
                <a:schemeClr val="bg1">
                  <a:lumMod val="50000"/>
                </a:schemeClr>
              </a:solidFill>
              <a:effectLst/>
              <a:uLnTx/>
              <a:uFillTx/>
              <a:latin typeface="+mn-lt"/>
              <a:ea typeface="+mn-ea"/>
              <a:cs typeface="+mn-cs"/>
            </a:endParaRPr>
          </a:p>
          <a:p>
            <a:pPr marL="266700" indent="-266700">
              <a:buClr>
                <a:schemeClr val="tx2"/>
              </a:buClr>
              <a:buFont typeface="Arial" pitchFamily="34" charset="0"/>
              <a:buChar char="•"/>
              <a:defRPr/>
            </a:pPr>
            <a:r>
              <a:rPr lang="en-GB" sz="1500" b="1" dirty="0" smtClean="0">
                <a:solidFill>
                  <a:schemeClr val="bg1">
                    <a:lumMod val="50000"/>
                  </a:schemeClr>
                </a:solidFill>
              </a:rPr>
              <a:t>Polio</a:t>
            </a:r>
            <a:r>
              <a:rPr lang="en-GB" sz="1500" dirty="0" smtClean="0">
                <a:solidFill>
                  <a:schemeClr val="bg1">
                    <a:lumMod val="50000"/>
                  </a:schemeClr>
                </a:solidFill>
              </a:rPr>
              <a:t> invades the nervous system and can cause crippling paralysis </a:t>
            </a:r>
            <a:r>
              <a:rPr lang="en-GB" sz="1500" baseline="30000" dirty="0" smtClean="0">
                <a:solidFill>
                  <a:schemeClr val="bg1">
                    <a:lumMod val="50000"/>
                  </a:schemeClr>
                </a:solidFill>
              </a:rPr>
              <a:t>5</a:t>
            </a:r>
          </a:p>
          <a:p>
            <a:pPr marL="266700" marR="0" lvl="0" indent="-266700" algn="l" defTabSz="914400" rtl="0" eaLnBrk="1" fontAlgn="auto" latinLnBrk="0" hangingPunct="1">
              <a:lnSpc>
                <a:spcPct val="100000"/>
              </a:lnSpc>
              <a:spcBef>
                <a:spcPts val="0"/>
              </a:spcBef>
              <a:spcAft>
                <a:spcPts val="0"/>
              </a:spcAft>
              <a:buClr>
                <a:schemeClr val="tx2"/>
              </a:buClr>
              <a:buSzTx/>
              <a:buFont typeface="Arial" pitchFamily="34" charset="0"/>
              <a:buChar char="•"/>
              <a:tabLst/>
              <a:defRPr/>
            </a:pPr>
            <a:endParaRPr kumimoji="0" lang="en-GB" sz="1500" b="0" i="0" u="none" strike="noStrike" kern="1200" cap="none" spc="0" normalizeH="0" baseline="0" noProof="0" dirty="0" smtClean="0">
              <a:ln>
                <a:noFill/>
              </a:ln>
              <a:solidFill>
                <a:schemeClr val="bg1">
                  <a:lumMod val="50000"/>
                </a:schemeClr>
              </a:solidFill>
              <a:effectLst/>
              <a:uLnTx/>
              <a:uFillTx/>
              <a:latin typeface="+mn-lt"/>
              <a:ea typeface="+mn-ea"/>
              <a:cs typeface="+mn-cs"/>
            </a:endParaRPr>
          </a:p>
          <a:p>
            <a:pPr marL="266700" marR="0" lvl="0" indent="-266700" algn="l" defTabSz="914400" rtl="0" eaLnBrk="1" fontAlgn="auto" latinLnBrk="0" hangingPunct="1">
              <a:lnSpc>
                <a:spcPct val="100000"/>
              </a:lnSpc>
              <a:spcBef>
                <a:spcPts val="0"/>
              </a:spcBef>
              <a:spcAft>
                <a:spcPts val="0"/>
              </a:spcAft>
              <a:buClr>
                <a:schemeClr val="tx2"/>
              </a:buClr>
              <a:buSzTx/>
              <a:buFont typeface="Arial" pitchFamily="34" charset="0"/>
              <a:buChar char="•"/>
              <a:tabLst/>
              <a:defRPr/>
            </a:pPr>
            <a:r>
              <a:rPr lang="en-GB" sz="1500" b="1" noProof="0" dirty="0" smtClean="0">
                <a:solidFill>
                  <a:schemeClr val="bg1">
                    <a:lumMod val="50000"/>
                  </a:schemeClr>
                </a:solidFill>
              </a:rPr>
              <a:t>Ro</a:t>
            </a:r>
            <a:r>
              <a:rPr kumimoji="0" lang="en-GB" sz="1500" b="1" i="0" u="none" strike="noStrike" kern="1200" cap="none" spc="0" normalizeH="0" baseline="0" noProof="0" dirty="0" smtClean="0">
                <a:ln>
                  <a:noFill/>
                </a:ln>
                <a:solidFill>
                  <a:schemeClr val="bg1">
                    <a:lumMod val="50000"/>
                  </a:schemeClr>
                </a:solidFill>
                <a:effectLst/>
                <a:uLnTx/>
                <a:uFillTx/>
                <a:latin typeface="+mn-lt"/>
                <a:ea typeface="+mn-ea"/>
                <a:cs typeface="+mn-cs"/>
              </a:rPr>
              <a:t>tavirus </a:t>
            </a:r>
            <a:r>
              <a:rPr kumimoji="0" lang="en-GB" sz="1500" i="0" u="none" strike="noStrike" kern="1200" cap="none" spc="0" normalizeH="0" baseline="0" noProof="0" dirty="0" smtClean="0">
                <a:ln>
                  <a:noFill/>
                </a:ln>
                <a:solidFill>
                  <a:schemeClr val="bg1">
                    <a:lumMod val="50000"/>
                  </a:schemeClr>
                </a:solidFill>
                <a:effectLst/>
                <a:uLnTx/>
                <a:uFillTx/>
                <a:latin typeface="+mn-lt"/>
                <a:ea typeface="+mn-ea"/>
                <a:cs typeface="+mn-cs"/>
              </a:rPr>
              <a:t>gastroenteritis is estimated</a:t>
            </a:r>
            <a:r>
              <a:rPr kumimoji="0" lang="en-GB" sz="1500" i="0" u="none" strike="noStrike" kern="1200" cap="none" spc="0" normalizeH="0" noProof="0" dirty="0" smtClean="0">
                <a:ln>
                  <a:noFill/>
                </a:ln>
                <a:solidFill>
                  <a:schemeClr val="bg1">
                    <a:lumMod val="50000"/>
                  </a:schemeClr>
                </a:solidFill>
                <a:effectLst/>
                <a:uLnTx/>
                <a:uFillTx/>
                <a:latin typeface="+mn-lt"/>
                <a:ea typeface="+mn-ea"/>
                <a:cs typeface="+mn-cs"/>
              </a:rPr>
              <a:t> to c</a:t>
            </a:r>
            <a:r>
              <a:rPr kumimoji="0" lang="en-GB" sz="1500" b="0" i="0" u="none" strike="noStrike" kern="1200" cap="none" spc="0" normalizeH="0" baseline="0" noProof="0" dirty="0" smtClean="0">
                <a:ln>
                  <a:noFill/>
                </a:ln>
                <a:solidFill>
                  <a:schemeClr val="bg1">
                    <a:lumMod val="50000"/>
                  </a:schemeClr>
                </a:solidFill>
                <a:effectLst/>
                <a:uLnTx/>
                <a:uFillTx/>
                <a:latin typeface="+mn-lt"/>
                <a:ea typeface="+mn-ea"/>
                <a:cs typeface="+mn-cs"/>
              </a:rPr>
              <a:t>ause</a:t>
            </a:r>
            <a:r>
              <a:rPr kumimoji="0" lang="en-GB" sz="1500" b="0" i="0" u="none" strike="noStrike" kern="1200" cap="none" spc="0" normalizeH="0" noProof="0" dirty="0" smtClean="0">
                <a:ln>
                  <a:noFill/>
                </a:ln>
                <a:solidFill>
                  <a:schemeClr val="bg1">
                    <a:lumMod val="50000"/>
                  </a:schemeClr>
                </a:solidFill>
                <a:effectLst/>
                <a:uLnTx/>
                <a:uFillTx/>
                <a:latin typeface="+mn-lt"/>
                <a:ea typeface="+mn-ea"/>
                <a:cs typeface="+mn-cs"/>
              </a:rPr>
              <a:t> </a:t>
            </a:r>
            <a:r>
              <a:rPr lang="en-GB" sz="1500" dirty="0" smtClean="0">
                <a:solidFill>
                  <a:schemeClr val="bg1">
                    <a:lumMod val="50000"/>
                  </a:schemeClr>
                </a:solidFill>
              </a:rPr>
              <a:t>more than half a million child deaths each year</a:t>
            </a:r>
            <a:r>
              <a:rPr lang="en-GB" sz="1500" baseline="30000" dirty="0" smtClean="0">
                <a:solidFill>
                  <a:schemeClr val="bg1">
                    <a:lumMod val="50000"/>
                  </a:schemeClr>
                </a:solidFill>
              </a:rPr>
              <a:t>6</a:t>
            </a:r>
            <a:endParaRPr kumimoji="0" lang="en-GB" sz="1500" b="0" i="0" u="none" strike="noStrike" kern="1200" cap="none" spc="0" normalizeH="0" baseline="30000" noProof="0" dirty="0" smtClean="0">
              <a:ln>
                <a:noFill/>
              </a:ln>
              <a:solidFill>
                <a:schemeClr val="bg1">
                  <a:lumMod val="50000"/>
                </a:schemeClr>
              </a:solidFill>
              <a:effectLst/>
              <a:uLnTx/>
              <a:uFillTx/>
              <a:latin typeface="+mn-lt"/>
              <a:ea typeface="+mn-ea"/>
              <a:cs typeface="+mn-cs"/>
            </a:endParaRPr>
          </a:p>
          <a:p>
            <a:pPr marL="266700" marR="0" lvl="0" indent="-266700" algn="l" defTabSz="914400" rtl="0" eaLnBrk="1" fontAlgn="auto" latinLnBrk="0" hangingPunct="1">
              <a:lnSpc>
                <a:spcPct val="100000"/>
              </a:lnSpc>
              <a:spcBef>
                <a:spcPts val="0"/>
              </a:spcBef>
              <a:spcAft>
                <a:spcPts val="0"/>
              </a:spcAft>
              <a:buClr>
                <a:schemeClr val="tx2"/>
              </a:buClr>
              <a:buSzTx/>
              <a:buFont typeface="Arial" pitchFamily="34" charset="0"/>
              <a:buChar char="•"/>
              <a:tabLst/>
              <a:defRPr/>
            </a:pPr>
            <a:endParaRPr lang="en-GB" sz="1500" dirty="0" smtClean="0">
              <a:solidFill>
                <a:schemeClr val="bg1">
                  <a:lumMod val="50000"/>
                </a:schemeClr>
              </a:solidFill>
            </a:endParaRPr>
          </a:p>
          <a:p>
            <a:pPr marL="266700" marR="0" lvl="0" indent="-266700" algn="l" defTabSz="914400" rtl="0" eaLnBrk="1" fontAlgn="auto" latinLnBrk="0" hangingPunct="1">
              <a:lnSpc>
                <a:spcPct val="100000"/>
              </a:lnSpc>
              <a:spcBef>
                <a:spcPts val="0"/>
              </a:spcBef>
              <a:spcAft>
                <a:spcPts val="0"/>
              </a:spcAft>
              <a:buClr>
                <a:schemeClr val="tx2"/>
              </a:buClr>
              <a:buSzTx/>
              <a:buFont typeface="Arial" pitchFamily="34" charset="0"/>
              <a:buChar char="•"/>
              <a:tabLst/>
              <a:defRPr/>
            </a:pPr>
            <a:r>
              <a:rPr kumimoji="0" lang="en-GB" sz="1500" b="1" i="0" u="none" strike="noStrike" kern="1200" cap="none" spc="0" normalizeH="0" baseline="0" noProof="0" dirty="0" smtClean="0">
                <a:ln>
                  <a:noFill/>
                </a:ln>
                <a:solidFill>
                  <a:schemeClr val="bg1">
                    <a:lumMod val="50000"/>
                  </a:schemeClr>
                </a:solidFill>
                <a:effectLst/>
                <a:uLnTx/>
                <a:uFillTx/>
                <a:latin typeface="+mn-lt"/>
                <a:ea typeface="+mn-ea"/>
                <a:cs typeface="+mn-cs"/>
              </a:rPr>
              <a:t>Influenza</a:t>
            </a:r>
            <a:r>
              <a:rPr kumimoji="0" lang="en-GB" sz="1500" b="1" i="0" u="none" strike="noStrike" kern="1200" cap="none" spc="0" normalizeH="0" noProof="0" dirty="0" smtClean="0">
                <a:ln>
                  <a:noFill/>
                </a:ln>
                <a:solidFill>
                  <a:schemeClr val="bg1">
                    <a:lumMod val="50000"/>
                  </a:schemeClr>
                </a:solidFill>
                <a:effectLst/>
                <a:uLnTx/>
                <a:uFillTx/>
                <a:latin typeface="+mn-lt"/>
                <a:ea typeface="+mn-ea"/>
                <a:cs typeface="+mn-cs"/>
              </a:rPr>
              <a:t> </a:t>
            </a:r>
            <a:r>
              <a:rPr kumimoji="0" lang="en-GB" sz="1500" i="0" u="none" strike="noStrike" kern="1200" cap="none" spc="0" normalizeH="0" noProof="0" dirty="0" smtClean="0">
                <a:ln>
                  <a:noFill/>
                </a:ln>
                <a:solidFill>
                  <a:schemeClr val="bg1">
                    <a:lumMod val="50000"/>
                  </a:schemeClr>
                </a:solidFill>
                <a:effectLst/>
                <a:uLnTx/>
                <a:uFillTx/>
                <a:latin typeface="+mn-lt"/>
                <a:ea typeface="+mn-ea"/>
                <a:cs typeface="+mn-cs"/>
              </a:rPr>
              <a:t>can cause severe illness, </a:t>
            </a:r>
            <a:r>
              <a:rPr kumimoji="0" lang="en-GB" sz="1500" i="0" u="none" strike="noStrike" kern="1200" cap="none" spc="0" normalizeH="0" noProof="0" dirty="0" err="1" smtClean="0">
                <a:ln>
                  <a:noFill/>
                </a:ln>
                <a:solidFill>
                  <a:schemeClr val="bg1">
                    <a:lumMod val="50000"/>
                  </a:schemeClr>
                </a:solidFill>
                <a:effectLst/>
                <a:uLnTx/>
                <a:uFillTx/>
                <a:latin typeface="+mn-lt"/>
                <a:ea typeface="+mn-ea"/>
                <a:cs typeface="+mn-cs"/>
              </a:rPr>
              <a:t>hospitalisatio</a:t>
            </a:r>
            <a:r>
              <a:rPr lang="en-GB" sz="1500" dirty="0" smtClean="0">
                <a:solidFill>
                  <a:schemeClr val="bg1">
                    <a:lumMod val="50000"/>
                  </a:schemeClr>
                </a:solidFill>
              </a:rPr>
              <a:t>n and death – up to 500,000 according to WHO estimates</a:t>
            </a:r>
            <a:r>
              <a:rPr lang="en-GB" sz="1500" baseline="30000" dirty="0" smtClean="0">
                <a:solidFill>
                  <a:schemeClr val="bg1">
                    <a:lumMod val="50000"/>
                  </a:schemeClr>
                </a:solidFill>
              </a:rPr>
              <a:t>7</a:t>
            </a:r>
            <a:endParaRPr kumimoji="0" lang="en-GB" sz="1500" b="1" i="0" u="none" strike="noStrike" kern="1200" cap="none" spc="0" normalizeH="0" baseline="30000" noProof="0" dirty="0" smtClean="0">
              <a:ln>
                <a:noFill/>
              </a:ln>
              <a:solidFill>
                <a:schemeClr val="bg1">
                  <a:lumMod val="50000"/>
                </a:schemeClr>
              </a:solidFill>
              <a:effectLst/>
              <a:uLnTx/>
              <a:uFillTx/>
              <a:latin typeface="+mn-lt"/>
              <a:ea typeface="+mn-ea"/>
              <a:cs typeface="+mn-cs"/>
            </a:endParaRPr>
          </a:p>
        </p:txBody>
      </p:sp>
      <p:pic>
        <p:nvPicPr>
          <p:cNvPr id="13" name="Picture 2"/>
          <p:cNvPicPr>
            <a:picLocks noChangeAspect="1" noChangeArrowheads="1"/>
          </p:cNvPicPr>
          <p:nvPr/>
        </p:nvPicPr>
        <p:blipFill>
          <a:blip r:embed="rId4" cstate="print"/>
          <a:srcRect l="60328" t="50612" r="20626" b="11429"/>
          <a:stretch>
            <a:fillRect/>
          </a:stretch>
        </p:blipFill>
        <p:spPr bwMode="auto">
          <a:xfrm>
            <a:off x="5508104" y="332656"/>
            <a:ext cx="1299261" cy="1296144"/>
          </a:xfrm>
          <a:prstGeom prst="roundRect">
            <a:avLst>
              <a:gd name="adj" fmla="val 0"/>
            </a:avLst>
          </a:prstGeom>
          <a:noFill/>
          <a:ln w="9525">
            <a:noFill/>
            <a:miter lim="800000"/>
            <a:headEnd/>
            <a:tailEnd/>
          </a:ln>
        </p:spPr>
      </p:pic>
      <p:sp>
        <p:nvSpPr>
          <p:cNvPr id="9" name="Rounded Rectangle 8"/>
          <p:cNvSpPr/>
          <p:nvPr/>
        </p:nvSpPr>
        <p:spPr>
          <a:xfrm>
            <a:off x="7596336" y="4365104"/>
            <a:ext cx="1293027" cy="1341357"/>
          </a:xfrm>
          <a:prstGeom prst="roundRect">
            <a:avLst>
              <a:gd name="adj" fmla="val 6790"/>
            </a:avLst>
          </a:prstGeom>
          <a:solidFill>
            <a:srgbClr val="E65B30"/>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ounded Rectangle 9"/>
          <p:cNvSpPr/>
          <p:nvPr/>
        </p:nvSpPr>
        <p:spPr>
          <a:xfrm>
            <a:off x="5076056" y="1628800"/>
            <a:ext cx="1333509" cy="1330142"/>
          </a:xfrm>
          <a:prstGeom prst="roundRect">
            <a:avLst>
              <a:gd name="adj" fmla="val 6790"/>
            </a:avLst>
          </a:prstGeom>
          <a:solidFill>
            <a:srgbClr val="F4B488"/>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26" name="Picture 2"/>
          <p:cNvPicPr>
            <a:picLocks noChangeAspect="1" noChangeArrowheads="1"/>
          </p:cNvPicPr>
          <p:nvPr/>
        </p:nvPicPr>
        <p:blipFill>
          <a:blip r:embed="rId5" cstate="print"/>
          <a:srcRect/>
          <a:stretch>
            <a:fillRect/>
          </a:stretch>
        </p:blipFill>
        <p:spPr bwMode="auto">
          <a:xfrm>
            <a:off x="4860032" y="4077072"/>
            <a:ext cx="2685164" cy="2354163"/>
          </a:xfrm>
          <a:prstGeom prst="rect">
            <a:avLst/>
          </a:prstGeom>
          <a:noFill/>
          <a:ln w="9525">
            <a:noFill/>
            <a:miter lim="800000"/>
            <a:headEnd/>
            <a:tailEnd/>
          </a:ln>
        </p:spPr>
      </p:pic>
      <p:pic>
        <p:nvPicPr>
          <p:cNvPr id="1027" name="Picture 3"/>
          <p:cNvPicPr>
            <a:picLocks noChangeAspect="1" noChangeArrowheads="1"/>
          </p:cNvPicPr>
          <p:nvPr/>
        </p:nvPicPr>
        <p:blipFill>
          <a:blip r:embed="rId6" cstate="print"/>
          <a:srcRect/>
          <a:stretch>
            <a:fillRect/>
          </a:stretch>
        </p:blipFill>
        <p:spPr bwMode="auto">
          <a:xfrm>
            <a:off x="2850431" y="6597351"/>
            <a:ext cx="6186065" cy="2160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13795" y="1274808"/>
            <a:ext cx="6839272" cy="426000"/>
          </a:xfrm>
        </p:spPr>
        <p:txBody>
          <a:bodyPr>
            <a:normAutofit fontScale="90000"/>
          </a:bodyPr>
          <a:lstStyle/>
          <a:p>
            <a:r>
              <a:rPr lang="en-GB" dirty="0" smtClean="0">
                <a:solidFill>
                  <a:schemeClr val="bg1">
                    <a:lumMod val="50000"/>
                  </a:schemeClr>
                </a:solidFill>
              </a:rPr>
              <a:t>What vaccination can achieve</a:t>
            </a:r>
            <a:endParaRPr lang="en-GB" b="0" dirty="0">
              <a:solidFill>
                <a:schemeClr val="bg1">
                  <a:lumMod val="50000"/>
                </a:schemeClr>
              </a:solidFill>
              <a:latin typeface="Arial Bold"/>
              <a:cs typeface="Arial Bold"/>
            </a:endParaRPr>
          </a:p>
        </p:txBody>
      </p:sp>
      <p:sp>
        <p:nvSpPr>
          <p:cNvPr id="3" name="Content Placeholder 2"/>
          <p:cNvSpPr>
            <a:spLocks noGrp="1"/>
          </p:cNvSpPr>
          <p:nvPr>
            <p:ph idx="4294967295"/>
          </p:nvPr>
        </p:nvSpPr>
        <p:spPr>
          <a:xfrm>
            <a:off x="251520" y="1988839"/>
            <a:ext cx="4608512" cy="4392489"/>
          </a:xfrm>
        </p:spPr>
        <p:txBody>
          <a:bodyPr>
            <a:noAutofit/>
          </a:bodyPr>
          <a:lstStyle/>
          <a:p>
            <a:pPr>
              <a:buFont typeface="Arial" pitchFamily="34" charset="0"/>
              <a:buChar char="•"/>
            </a:pPr>
            <a:r>
              <a:rPr lang="en-GB" sz="1500" dirty="0" smtClean="0">
                <a:solidFill>
                  <a:schemeClr val="bg1">
                    <a:lumMod val="50000"/>
                  </a:schemeClr>
                </a:solidFill>
              </a:rPr>
              <a:t>Globally:</a:t>
            </a:r>
          </a:p>
          <a:p>
            <a:pPr lvl="1">
              <a:buFont typeface="Arial" pitchFamily="34" charset="0"/>
              <a:buChar char="•"/>
            </a:pPr>
            <a:r>
              <a:rPr lang="en-GB" sz="1500" dirty="0" smtClean="0">
                <a:solidFill>
                  <a:schemeClr val="bg1">
                    <a:lumMod val="50000"/>
                  </a:schemeClr>
                </a:solidFill>
              </a:rPr>
              <a:t>Approximately </a:t>
            </a:r>
            <a:r>
              <a:rPr lang="en-GB" sz="1500" b="1" dirty="0" smtClean="0">
                <a:solidFill>
                  <a:schemeClr val="bg1">
                    <a:lumMod val="50000"/>
                  </a:schemeClr>
                </a:solidFill>
              </a:rPr>
              <a:t>700,000 deaths caused by pneumococcal disease </a:t>
            </a:r>
            <a:r>
              <a:rPr lang="en-GB" sz="1500" dirty="0" smtClean="0">
                <a:solidFill>
                  <a:schemeClr val="bg1">
                    <a:lumMod val="50000"/>
                  </a:schemeClr>
                </a:solidFill>
              </a:rPr>
              <a:t>could be </a:t>
            </a:r>
            <a:r>
              <a:rPr lang="en-GB" sz="1500" b="1" dirty="0" smtClean="0">
                <a:solidFill>
                  <a:schemeClr val="bg1">
                    <a:lumMod val="50000"/>
                  </a:schemeClr>
                </a:solidFill>
              </a:rPr>
              <a:t>prevented</a:t>
            </a:r>
            <a:r>
              <a:rPr lang="en-GB" sz="1500" dirty="0" smtClean="0">
                <a:solidFill>
                  <a:schemeClr val="bg1">
                    <a:lumMod val="50000"/>
                  </a:schemeClr>
                </a:solidFill>
              </a:rPr>
              <a:t> by 2015</a:t>
            </a:r>
            <a:r>
              <a:rPr lang="en-GB" sz="1500" baseline="30000" dirty="0" smtClean="0">
                <a:solidFill>
                  <a:schemeClr val="bg1">
                    <a:lumMod val="50000"/>
                  </a:schemeClr>
                </a:solidFill>
              </a:rPr>
              <a:t>8</a:t>
            </a:r>
          </a:p>
          <a:p>
            <a:pPr lvl="1">
              <a:buFont typeface="Arial" pitchFamily="34" charset="0"/>
              <a:buChar char="•"/>
            </a:pPr>
            <a:r>
              <a:rPr lang="en-GB" sz="1500" dirty="0" smtClean="0">
                <a:solidFill>
                  <a:schemeClr val="bg1">
                    <a:lumMod val="50000"/>
                  </a:schemeClr>
                </a:solidFill>
              </a:rPr>
              <a:t>Cases of </a:t>
            </a:r>
            <a:r>
              <a:rPr lang="en-GB" sz="1500" b="1" dirty="0" smtClean="0">
                <a:solidFill>
                  <a:schemeClr val="bg1">
                    <a:lumMod val="50000"/>
                  </a:schemeClr>
                </a:solidFill>
              </a:rPr>
              <a:t>polio are down by over 99% </a:t>
            </a:r>
            <a:r>
              <a:rPr lang="en-GB" sz="1500" dirty="0" smtClean="0">
                <a:solidFill>
                  <a:schemeClr val="bg1">
                    <a:lumMod val="50000"/>
                  </a:schemeClr>
                </a:solidFill>
              </a:rPr>
              <a:t>- from over 300,000 per year in 1988 to less than 2,000 in 2009</a:t>
            </a:r>
            <a:r>
              <a:rPr lang="en-GB" sz="1500" baseline="30000" dirty="0" smtClean="0">
                <a:solidFill>
                  <a:schemeClr val="bg1">
                    <a:lumMod val="50000"/>
                  </a:schemeClr>
                </a:solidFill>
              </a:rPr>
              <a:t>9</a:t>
            </a:r>
          </a:p>
          <a:p>
            <a:pPr lvl="1">
              <a:buFont typeface="Arial" pitchFamily="34" charset="0"/>
              <a:buChar char="•"/>
            </a:pPr>
            <a:r>
              <a:rPr lang="en-GB" sz="1500" dirty="0" smtClean="0">
                <a:solidFill>
                  <a:schemeClr val="bg1">
                    <a:lumMod val="50000"/>
                  </a:schemeClr>
                </a:solidFill>
              </a:rPr>
              <a:t>Some countries have witnessed </a:t>
            </a:r>
            <a:r>
              <a:rPr lang="en-GB" sz="1500" b="1" dirty="0" smtClean="0">
                <a:solidFill>
                  <a:schemeClr val="bg1">
                    <a:lumMod val="50000"/>
                  </a:schemeClr>
                </a:solidFill>
              </a:rPr>
              <a:t>declines</a:t>
            </a:r>
            <a:r>
              <a:rPr lang="en-GB" sz="1500" dirty="0" smtClean="0">
                <a:solidFill>
                  <a:schemeClr val="bg1">
                    <a:lumMod val="50000"/>
                  </a:schemeClr>
                </a:solidFill>
              </a:rPr>
              <a:t> in </a:t>
            </a:r>
            <a:r>
              <a:rPr lang="en-GB" sz="1500" b="1" dirty="0" smtClean="0">
                <a:solidFill>
                  <a:schemeClr val="bg1">
                    <a:lumMod val="50000"/>
                  </a:schemeClr>
                </a:solidFill>
              </a:rPr>
              <a:t>hospitalisations due to rotavirus infection of up to 80%</a:t>
            </a:r>
            <a:r>
              <a:rPr lang="en-GB" sz="1500" baseline="30000" dirty="0" smtClean="0">
                <a:solidFill>
                  <a:schemeClr val="bg1">
                    <a:lumMod val="50000"/>
                  </a:schemeClr>
                </a:solidFill>
              </a:rPr>
              <a:t>10</a:t>
            </a:r>
          </a:p>
          <a:p>
            <a:pPr lvl="1">
              <a:buFont typeface="Arial" pitchFamily="34" charset="0"/>
              <a:buChar char="•"/>
            </a:pPr>
            <a:r>
              <a:rPr lang="en-GB" sz="1500" dirty="0" smtClean="0">
                <a:solidFill>
                  <a:schemeClr val="bg1">
                    <a:lumMod val="50000"/>
                  </a:schemeClr>
                </a:solidFill>
              </a:rPr>
              <a:t>Illnesses and complications caused by </a:t>
            </a:r>
            <a:r>
              <a:rPr lang="en-GB" sz="1500" b="1" dirty="0" smtClean="0">
                <a:solidFill>
                  <a:schemeClr val="bg1">
                    <a:lumMod val="50000"/>
                  </a:schemeClr>
                </a:solidFill>
              </a:rPr>
              <a:t>influenza</a:t>
            </a:r>
            <a:r>
              <a:rPr lang="en-GB" sz="1500" dirty="0" smtClean="0">
                <a:solidFill>
                  <a:schemeClr val="bg1">
                    <a:lumMod val="50000"/>
                  </a:schemeClr>
                </a:solidFill>
              </a:rPr>
              <a:t> can be </a:t>
            </a:r>
            <a:r>
              <a:rPr lang="en-GB" sz="1500" b="1" dirty="0" smtClean="0">
                <a:solidFill>
                  <a:schemeClr val="bg1">
                    <a:lumMod val="50000"/>
                  </a:schemeClr>
                </a:solidFill>
              </a:rPr>
              <a:t>reduced</a:t>
            </a:r>
            <a:r>
              <a:rPr lang="en-GB" sz="1500" dirty="0" smtClean="0">
                <a:solidFill>
                  <a:schemeClr val="bg1">
                    <a:lumMod val="50000"/>
                  </a:schemeClr>
                </a:solidFill>
              </a:rPr>
              <a:t> </a:t>
            </a:r>
            <a:r>
              <a:rPr lang="en-GB" sz="1500" b="1" dirty="0" smtClean="0">
                <a:solidFill>
                  <a:schemeClr val="bg1">
                    <a:lumMod val="50000"/>
                  </a:schemeClr>
                </a:solidFill>
              </a:rPr>
              <a:t>by 60%, </a:t>
            </a:r>
            <a:r>
              <a:rPr lang="en-GB" sz="1500" dirty="0" smtClean="0">
                <a:solidFill>
                  <a:schemeClr val="bg1">
                    <a:lumMod val="50000"/>
                  </a:schemeClr>
                </a:solidFill>
              </a:rPr>
              <a:t>and </a:t>
            </a:r>
            <a:r>
              <a:rPr lang="en-GB" sz="1500" b="1" dirty="0" smtClean="0">
                <a:solidFill>
                  <a:schemeClr val="bg1">
                    <a:lumMod val="50000"/>
                  </a:schemeClr>
                </a:solidFill>
              </a:rPr>
              <a:t>deaths by 80%, </a:t>
            </a:r>
            <a:r>
              <a:rPr lang="en-GB" sz="1500" dirty="0" smtClean="0">
                <a:solidFill>
                  <a:schemeClr val="bg1">
                    <a:lumMod val="50000"/>
                  </a:schemeClr>
                </a:solidFill>
              </a:rPr>
              <a:t>in elderly patients</a:t>
            </a:r>
            <a:r>
              <a:rPr lang="en-GB" sz="1500" baseline="30000" dirty="0" smtClean="0">
                <a:solidFill>
                  <a:schemeClr val="bg1">
                    <a:lumMod val="50000"/>
                  </a:schemeClr>
                </a:solidFill>
              </a:rPr>
              <a:t>11</a:t>
            </a:r>
          </a:p>
          <a:p>
            <a:pPr>
              <a:buFont typeface="Arial" pitchFamily="34" charset="0"/>
              <a:buChar char="•"/>
            </a:pPr>
            <a:r>
              <a:rPr lang="en-GB" sz="1500" dirty="0" smtClean="0">
                <a:solidFill>
                  <a:schemeClr val="bg1">
                    <a:lumMod val="50000"/>
                  </a:schemeClr>
                </a:solidFill>
              </a:rPr>
              <a:t>GlaxoSmithKline has vaccines in all these disease areas</a:t>
            </a:r>
            <a:endParaRPr lang="en-GB" sz="1500" baseline="30000" dirty="0" smtClean="0">
              <a:solidFill>
                <a:schemeClr val="bg1">
                  <a:lumMod val="50000"/>
                </a:schemeClr>
              </a:solidFill>
            </a:endParaRPr>
          </a:p>
          <a:p>
            <a:pPr>
              <a:buFont typeface="Arial" pitchFamily="34" charset="0"/>
              <a:buChar char="•"/>
            </a:pPr>
            <a:endParaRPr lang="en-GB" sz="1700" baseline="30000" dirty="0" smtClean="0">
              <a:solidFill>
                <a:schemeClr val="bg1">
                  <a:lumMod val="50000"/>
                </a:schemeClr>
              </a:solidFill>
            </a:endParaRPr>
          </a:p>
        </p:txBody>
      </p:sp>
      <p:sp>
        <p:nvSpPr>
          <p:cNvPr id="16" name="Rounded Rectangle 15"/>
          <p:cNvSpPr/>
          <p:nvPr/>
        </p:nvSpPr>
        <p:spPr>
          <a:xfrm>
            <a:off x="5093612" y="2594464"/>
            <a:ext cx="1345291" cy="1338303"/>
          </a:xfrm>
          <a:prstGeom prst="roundRect">
            <a:avLst>
              <a:gd name="adj" fmla="val 6790"/>
            </a:avLst>
          </a:prstGeom>
          <a:solidFill>
            <a:srgbClr val="F4B488"/>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7" name="Picture 4" descr="L:\GSK\2011\Background Resources\b Images\People\107796992.jpg"/>
          <p:cNvPicPr>
            <a:picLocks noChangeAspect="1" noChangeArrowheads="1"/>
          </p:cNvPicPr>
          <p:nvPr/>
        </p:nvPicPr>
        <p:blipFill>
          <a:blip r:embed="rId3" cstate="print"/>
          <a:srcRect l="9073" r="20451"/>
          <a:stretch>
            <a:fillRect/>
          </a:stretch>
        </p:blipFill>
        <p:spPr bwMode="auto">
          <a:xfrm>
            <a:off x="5364088" y="4016868"/>
            <a:ext cx="1052612" cy="1140323"/>
          </a:xfrm>
          <a:prstGeom prst="roundRect">
            <a:avLst>
              <a:gd name="adj" fmla="val 11960"/>
            </a:avLst>
          </a:prstGeom>
          <a:noFill/>
        </p:spPr>
      </p:pic>
      <p:sp>
        <p:nvSpPr>
          <p:cNvPr id="15" name="Rounded Rectangle 14"/>
          <p:cNvSpPr/>
          <p:nvPr/>
        </p:nvSpPr>
        <p:spPr>
          <a:xfrm>
            <a:off x="6523567" y="4016868"/>
            <a:ext cx="1345291" cy="1338303"/>
          </a:xfrm>
          <a:prstGeom prst="roundRect">
            <a:avLst>
              <a:gd name="adj" fmla="val 6790"/>
            </a:avLst>
          </a:prstGeom>
          <a:solidFill>
            <a:srgbClr val="E65B30"/>
          </a:solidFill>
          <a:ln w="95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5" descr="L:\GSK\2011\Projects\Value of Vaccines Corporate Images\Africa\Low resolution\Children\Fedison_Pasquen_Christine.jpg"/>
          <p:cNvPicPr>
            <a:picLocks noChangeAspect="1" noChangeArrowheads="1"/>
          </p:cNvPicPr>
          <p:nvPr/>
        </p:nvPicPr>
        <p:blipFill>
          <a:blip r:embed="rId4" cstate="print"/>
          <a:srcRect l="11910" t="14237" r="12863" b="32795"/>
          <a:stretch>
            <a:fillRect/>
          </a:stretch>
        </p:blipFill>
        <p:spPr bwMode="auto">
          <a:xfrm>
            <a:off x="6516215" y="1700808"/>
            <a:ext cx="2227895" cy="2219947"/>
          </a:xfrm>
          <a:prstGeom prst="roundRect">
            <a:avLst>
              <a:gd name="adj" fmla="val 8746"/>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Content Placeholder 2"/>
          <p:cNvSpPr txBox="1">
            <a:spLocks/>
          </p:cNvSpPr>
          <p:nvPr/>
        </p:nvSpPr>
        <p:spPr>
          <a:xfrm>
            <a:off x="539552" y="1268760"/>
            <a:ext cx="5642381" cy="1371600"/>
          </a:xfrm>
          <a:prstGeom prst="rect">
            <a:avLst/>
          </a:prstGeom>
        </p:spPr>
        <p:txBody>
          <a:bodyPr vert="horz" lIns="0" tIns="0" rIns="0" bIns="0" rtlCol="0">
            <a:noAutofit/>
          </a:bodyPr>
          <a:lstStyle/>
          <a:p>
            <a:pPr marL="0" marR="0" lvl="0" indent="3175" algn="l" defTabSz="914400" rtl="0" eaLnBrk="1" fontAlgn="auto" latinLnBrk="0" hangingPunct="1">
              <a:lnSpc>
                <a:spcPct val="110000"/>
              </a:lnSpc>
              <a:spcBef>
                <a:spcPts val="800"/>
              </a:spcBef>
              <a:spcAft>
                <a:spcPts val="0"/>
              </a:spcAft>
              <a:buClr>
                <a:schemeClr val="tx2"/>
              </a:buClr>
              <a:buSzTx/>
              <a:buFont typeface="Wingdings" pitchFamily="2" charset="2"/>
              <a:buNone/>
              <a:tabLst/>
              <a:defRPr/>
            </a:pPr>
            <a:r>
              <a:rPr kumimoji="0" lang="en-GB" sz="2600" b="1" i="0" u="none" strike="noStrike" kern="1200" cap="none" spc="0" normalizeH="0" baseline="0" noProof="0" dirty="0" smtClean="0">
                <a:ln>
                  <a:noFill/>
                </a:ln>
                <a:solidFill>
                  <a:schemeClr val="bg1">
                    <a:lumMod val="50000"/>
                  </a:schemeClr>
                </a:solidFill>
                <a:effectLst/>
                <a:uLnTx/>
                <a:uFillTx/>
                <a:latin typeface="+mn-lt"/>
                <a:ea typeface="+mn-ea"/>
                <a:cs typeface="+mn-cs"/>
              </a:rPr>
              <a:t>The </a:t>
            </a:r>
            <a:r>
              <a:rPr lang="en-GB" sz="2600" b="1" dirty="0" smtClean="0">
                <a:solidFill>
                  <a:schemeClr val="bg1">
                    <a:lumMod val="50000"/>
                  </a:schemeClr>
                </a:solidFill>
              </a:rPr>
              <a:t>impact </a:t>
            </a:r>
            <a:r>
              <a:rPr kumimoji="0" lang="en-GB" sz="2600" b="1" i="0" u="none" strike="noStrike" kern="1200" cap="none" spc="0" normalizeH="0" baseline="0" noProof="0" dirty="0" smtClean="0">
                <a:ln>
                  <a:noFill/>
                </a:ln>
                <a:solidFill>
                  <a:schemeClr val="bg1">
                    <a:lumMod val="50000"/>
                  </a:schemeClr>
                </a:solidFill>
                <a:effectLst/>
                <a:uLnTx/>
                <a:uFillTx/>
                <a:latin typeface="+mn-lt"/>
                <a:ea typeface="+mn-ea"/>
                <a:cs typeface="+mn-cs"/>
              </a:rPr>
              <a:t>of vaccination</a:t>
            </a:r>
          </a:p>
          <a:p>
            <a:pPr marL="0" marR="0" lvl="0" indent="3175" algn="l" defTabSz="914400" rtl="0" eaLnBrk="1" fontAlgn="auto" latinLnBrk="0" hangingPunct="1">
              <a:lnSpc>
                <a:spcPct val="110000"/>
              </a:lnSpc>
              <a:spcBef>
                <a:spcPts val="800"/>
              </a:spcBef>
              <a:spcAft>
                <a:spcPts val="0"/>
              </a:spcAft>
              <a:buClr>
                <a:schemeClr val="tx2"/>
              </a:buClr>
              <a:buSzTx/>
              <a:buFont typeface="Wingdings" pitchFamily="2" charset="2"/>
              <a:buNone/>
              <a:tabLst/>
              <a:defRPr/>
            </a:pPr>
            <a:endParaRPr kumimoji="0" lang="en-GB" sz="2600" b="0" i="0" u="none" strike="noStrike" kern="1200" cap="none" spc="0" normalizeH="0" baseline="0" noProof="0" dirty="0" smtClean="0">
              <a:ln>
                <a:noFill/>
              </a:ln>
              <a:solidFill>
                <a:schemeClr val="bg1">
                  <a:lumMod val="50000"/>
                </a:schemeClr>
              </a:solidFill>
              <a:effectLst/>
              <a:uLnTx/>
              <a:uFillTx/>
              <a:latin typeface="+mn-lt"/>
              <a:ea typeface="+mn-ea"/>
              <a:cs typeface="+mn-cs"/>
            </a:endParaRPr>
          </a:p>
        </p:txBody>
      </p:sp>
      <p:graphicFrame>
        <p:nvGraphicFramePr>
          <p:cNvPr id="5" name="Content Placeholder 4"/>
          <p:cNvGraphicFramePr>
            <a:graphicFrameLocks noGrp="1"/>
          </p:cNvGraphicFramePr>
          <p:nvPr>
            <p:ph idx="1"/>
          </p:nvPr>
        </p:nvGraphicFramePr>
        <p:xfrm>
          <a:off x="323850" y="1866957"/>
          <a:ext cx="8496300" cy="3480565"/>
        </p:xfrm>
        <a:graphic>
          <a:graphicData uri="http://schemas.openxmlformats.org/drawingml/2006/table">
            <a:tbl>
              <a:tblPr firstRow="1" bandRow="1">
                <a:tableStyleId>{F5AB1C69-6EDB-4FF4-983F-18BD219EF322}</a:tableStyleId>
              </a:tblPr>
              <a:tblGrid>
                <a:gridCol w="4248150"/>
                <a:gridCol w="4248150"/>
              </a:tblGrid>
              <a:tr h="410137">
                <a:tc>
                  <a:txBody>
                    <a:bodyPr/>
                    <a:lstStyle/>
                    <a:p>
                      <a:pPr algn="ctr"/>
                      <a:r>
                        <a:rPr lang="en-GB" sz="2000" dirty="0" smtClean="0"/>
                        <a:t>Disease</a:t>
                      </a:r>
                      <a:r>
                        <a:rPr lang="en-GB" sz="2000" baseline="0" dirty="0" smtClean="0"/>
                        <a:t> effect</a:t>
                      </a:r>
                      <a:endParaRPr lang="en-GB" sz="2000" dirty="0">
                        <a:solidFill>
                          <a:srgbClr val="7B7D7F"/>
                        </a:solidFill>
                      </a:endParaRPr>
                    </a:p>
                  </a:txBody>
                  <a:tcPr/>
                </a:tc>
                <a:tc>
                  <a:txBody>
                    <a:bodyPr/>
                    <a:lstStyle/>
                    <a:p>
                      <a:pPr algn="ctr"/>
                      <a:r>
                        <a:rPr lang="en-GB" sz="2000" dirty="0" smtClean="0"/>
                        <a:t>Vaccine impact</a:t>
                      </a:r>
                      <a:endParaRPr lang="en-GB" sz="2000" dirty="0">
                        <a:solidFill>
                          <a:srgbClr val="7B7D7F"/>
                        </a:solidFill>
                      </a:endParaRPr>
                    </a:p>
                  </a:txBody>
                  <a:tcPr/>
                </a:tc>
              </a:tr>
              <a:tr h="958014">
                <a:tc>
                  <a:txBody>
                    <a:bodyPr/>
                    <a:lstStyle/>
                    <a:p>
                      <a:pPr algn="ctr"/>
                      <a:r>
                        <a:rPr lang="en-GB" sz="1500" b="1" dirty="0" smtClean="0">
                          <a:solidFill>
                            <a:srgbClr val="7B7D7F"/>
                          </a:solidFill>
                        </a:rPr>
                        <a:t>Pneumococcal disease </a:t>
                      </a:r>
                      <a:r>
                        <a:rPr lang="en-GB" sz="1500" dirty="0" smtClean="0">
                          <a:solidFill>
                            <a:srgbClr val="7B7D7F"/>
                          </a:solidFill>
                        </a:rPr>
                        <a:t>can lead to life-threatening diseases such as </a:t>
                      </a:r>
                      <a:r>
                        <a:rPr lang="en-GB" sz="1500" b="1" dirty="0" smtClean="0">
                          <a:solidFill>
                            <a:srgbClr val="7B7D7F"/>
                          </a:solidFill>
                        </a:rPr>
                        <a:t>pneumonia</a:t>
                      </a:r>
                      <a:r>
                        <a:rPr lang="en-GB" sz="1500" dirty="0" smtClean="0">
                          <a:solidFill>
                            <a:srgbClr val="7B7D7F"/>
                          </a:solidFill>
                        </a:rPr>
                        <a:t> – which alone causes 2 million deaths among</a:t>
                      </a:r>
                      <a:r>
                        <a:rPr lang="en-GB" sz="1500" baseline="0" dirty="0" smtClean="0">
                          <a:solidFill>
                            <a:srgbClr val="7B7D7F"/>
                          </a:solidFill>
                        </a:rPr>
                        <a:t> children a year</a:t>
                      </a:r>
                      <a:r>
                        <a:rPr lang="en-GB" sz="1500" baseline="30000" dirty="0" smtClean="0">
                          <a:solidFill>
                            <a:srgbClr val="7B7D7F"/>
                          </a:solidFill>
                        </a:rPr>
                        <a:t>4</a:t>
                      </a:r>
                      <a:endParaRPr lang="en-GB" sz="1500" baseline="30000" dirty="0">
                        <a:solidFill>
                          <a:srgbClr val="7B7D7F"/>
                        </a:solidFill>
                      </a:endParaRPr>
                    </a:p>
                  </a:txBody>
                  <a:tcPr>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500" dirty="0" smtClean="0">
                          <a:solidFill>
                            <a:srgbClr val="7B7D7F"/>
                          </a:solidFill>
                        </a:rPr>
                        <a:t>Approximately </a:t>
                      </a:r>
                      <a:r>
                        <a:rPr lang="en-GB" sz="1500" b="1" dirty="0" smtClean="0">
                          <a:solidFill>
                            <a:srgbClr val="7B7D7F"/>
                          </a:solidFill>
                        </a:rPr>
                        <a:t>700,000 deaths </a:t>
                      </a:r>
                      <a:r>
                        <a:rPr lang="en-GB" sz="1500" dirty="0" smtClean="0">
                          <a:solidFill>
                            <a:srgbClr val="7B7D7F"/>
                          </a:solidFill>
                        </a:rPr>
                        <a:t>caused by pneumococcal disease could be </a:t>
                      </a:r>
                      <a:r>
                        <a:rPr lang="en-GB" sz="1500" b="1" dirty="0" smtClean="0">
                          <a:solidFill>
                            <a:srgbClr val="7B7D7F"/>
                          </a:solidFill>
                        </a:rPr>
                        <a:t>prevented by 2015</a:t>
                      </a:r>
                      <a:r>
                        <a:rPr lang="en-GB" sz="1500" b="0" baseline="30000" dirty="0" smtClean="0">
                          <a:solidFill>
                            <a:srgbClr val="7B7D7F"/>
                          </a:solidFill>
                        </a:rPr>
                        <a:t>8</a:t>
                      </a:r>
                    </a:p>
                    <a:p>
                      <a:pPr algn="ctr"/>
                      <a:endParaRPr lang="en-GB" sz="1500" dirty="0">
                        <a:solidFill>
                          <a:srgbClr val="7B7D7F"/>
                        </a:solidFill>
                      </a:endParaRPr>
                    </a:p>
                  </a:txBody>
                  <a:tcPr>
                    <a:lnL w="12700" cap="flat" cmpd="sng" algn="ctr">
                      <a:solidFill>
                        <a:schemeClr val="tx1"/>
                      </a:solidFill>
                      <a:prstDash val="solid"/>
                      <a:round/>
                      <a:headEnd type="none" w="med" len="med"/>
                      <a:tailEnd type="none" w="med" len="med"/>
                    </a:lnL>
                  </a:tcPr>
                </a:tc>
              </a:tr>
              <a:tr h="7442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smtClean="0">
                          <a:ln>
                            <a:noFill/>
                          </a:ln>
                          <a:solidFill>
                            <a:srgbClr val="7B7D7F"/>
                          </a:solidFill>
                          <a:effectLst/>
                          <a:uLnTx/>
                          <a:uFillTx/>
                          <a:latin typeface="+mn-lt"/>
                          <a:ea typeface="+mn-ea"/>
                          <a:cs typeface="+mn-cs"/>
                        </a:rPr>
                        <a:t>Rotavirus </a:t>
                      </a:r>
                      <a:r>
                        <a:rPr kumimoji="0" lang="en-GB" sz="1500" i="0" u="none" strike="noStrike" kern="1200" cap="none" spc="0" normalizeH="0" baseline="0" noProof="0" dirty="0" smtClean="0">
                          <a:ln>
                            <a:noFill/>
                          </a:ln>
                          <a:solidFill>
                            <a:srgbClr val="7B7D7F"/>
                          </a:solidFill>
                          <a:effectLst/>
                          <a:uLnTx/>
                          <a:uFillTx/>
                          <a:latin typeface="+mn-lt"/>
                          <a:ea typeface="+mn-ea"/>
                          <a:cs typeface="+mn-cs"/>
                        </a:rPr>
                        <a:t>gastroenteritis is estimated</a:t>
                      </a:r>
                      <a:r>
                        <a:rPr kumimoji="0" lang="en-GB" sz="1500" i="0" u="none" strike="noStrike" kern="1200" cap="none" spc="0" normalizeH="0" noProof="0" dirty="0" smtClean="0">
                          <a:ln>
                            <a:noFill/>
                          </a:ln>
                          <a:solidFill>
                            <a:srgbClr val="7B7D7F"/>
                          </a:solidFill>
                          <a:effectLst/>
                          <a:uLnTx/>
                          <a:uFillTx/>
                          <a:latin typeface="+mn-lt"/>
                          <a:ea typeface="+mn-ea"/>
                          <a:cs typeface="+mn-cs"/>
                        </a:rPr>
                        <a:t> to c</a:t>
                      </a:r>
                      <a:r>
                        <a:rPr kumimoji="0" lang="en-GB" sz="1500" b="0" i="0" u="none" strike="noStrike" kern="1200" cap="none" spc="0" normalizeH="0" baseline="0" noProof="0" dirty="0" smtClean="0">
                          <a:ln>
                            <a:noFill/>
                          </a:ln>
                          <a:solidFill>
                            <a:srgbClr val="7B7D7F"/>
                          </a:solidFill>
                          <a:effectLst/>
                          <a:uLnTx/>
                          <a:uFillTx/>
                          <a:latin typeface="+mn-lt"/>
                          <a:ea typeface="+mn-ea"/>
                          <a:cs typeface="+mn-cs"/>
                        </a:rPr>
                        <a:t>ause</a:t>
                      </a:r>
                      <a:r>
                        <a:rPr kumimoji="0" lang="en-GB" sz="1500" b="0" i="0" u="none" strike="noStrike" kern="1200" cap="none" spc="0" normalizeH="0" noProof="0" dirty="0" smtClean="0">
                          <a:ln>
                            <a:noFill/>
                          </a:ln>
                          <a:solidFill>
                            <a:srgbClr val="7B7D7F"/>
                          </a:solidFill>
                          <a:effectLst/>
                          <a:uLnTx/>
                          <a:uFillTx/>
                          <a:latin typeface="+mn-lt"/>
                          <a:ea typeface="+mn-ea"/>
                          <a:cs typeface="+mn-cs"/>
                        </a:rPr>
                        <a:t> </a:t>
                      </a:r>
                      <a:r>
                        <a:rPr lang="en-GB" sz="1500" dirty="0" smtClean="0">
                          <a:solidFill>
                            <a:srgbClr val="7B7D7F"/>
                          </a:solidFill>
                        </a:rPr>
                        <a:t>more than half a million child deaths each year</a:t>
                      </a:r>
                      <a:r>
                        <a:rPr lang="en-GB" sz="1500" baseline="30000" dirty="0" smtClean="0">
                          <a:solidFill>
                            <a:srgbClr val="7B7D7F"/>
                          </a:solidFill>
                        </a:rPr>
                        <a:t>6</a:t>
                      </a:r>
                      <a:endParaRPr kumimoji="0" lang="en-GB" sz="1500" b="0" i="0" u="none" strike="noStrike" kern="1200" cap="none" spc="0" normalizeH="0" baseline="30000" noProof="0" dirty="0" smtClean="0">
                        <a:ln>
                          <a:noFill/>
                        </a:ln>
                        <a:solidFill>
                          <a:srgbClr val="7B7D7F"/>
                        </a:solidFill>
                        <a:effectLst/>
                        <a:uLnTx/>
                        <a:uFillTx/>
                        <a:latin typeface="+mn-lt"/>
                        <a:ea typeface="+mn-ea"/>
                        <a:cs typeface="+mn-cs"/>
                      </a:endParaRPr>
                    </a:p>
                  </a:txBody>
                  <a:tcPr>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500" dirty="0" smtClean="0">
                          <a:solidFill>
                            <a:srgbClr val="7B7D7F"/>
                          </a:solidFill>
                        </a:rPr>
                        <a:t>Some industrialised countries have witnessed </a:t>
                      </a:r>
                      <a:r>
                        <a:rPr lang="en-GB" sz="1500" b="1" dirty="0" smtClean="0">
                          <a:solidFill>
                            <a:srgbClr val="7B7D7F"/>
                          </a:solidFill>
                        </a:rPr>
                        <a:t>declines in hospitalisations</a:t>
                      </a:r>
                      <a:r>
                        <a:rPr lang="en-GB" sz="1500" dirty="0" smtClean="0">
                          <a:solidFill>
                            <a:srgbClr val="7B7D7F"/>
                          </a:solidFill>
                        </a:rPr>
                        <a:t> due to rotavirus infection of </a:t>
                      </a:r>
                      <a:r>
                        <a:rPr lang="en-GB" sz="1500" b="1" dirty="0" smtClean="0">
                          <a:solidFill>
                            <a:srgbClr val="7B7D7F"/>
                          </a:solidFill>
                        </a:rPr>
                        <a:t>up to 80%</a:t>
                      </a:r>
                      <a:r>
                        <a:rPr lang="en-GB" sz="1500" b="0" baseline="30000" dirty="0" smtClean="0">
                          <a:solidFill>
                            <a:srgbClr val="7B7D7F"/>
                          </a:solidFill>
                        </a:rPr>
                        <a:t>10</a:t>
                      </a:r>
                    </a:p>
                  </a:txBody>
                  <a:tcPr>
                    <a:lnL w="12700" cap="flat" cmpd="sng" algn="ctr">
                      <a:solidFill>
                        <a:schemeClr val="tx1"/>
                      </a:solidFill>
                      <a:prstDash val="solid"/>
                      <a:round/>
                      <a:headEnd type="none" w="med" len="med"/>
                      <a:tailEnd type="none" w="med" len="med"/>
                    </a:lnL>
                  </a:tcPr>
                </a:tc>
              </a:tr>
              <a:tr h="5430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u="none" strike="noStrike" kern="1200" cap="none" spc="0" normalizeH="0" baseline="0" noProof="0" dirty="0" smtClean="0">
                          <a:ln>
                            <a:noFill/>
                          </a:ln>
                          <a:solidFill>
                            <a:srgbClr val="7B7D7F"/>
                          </a:solidFill>
                          <a:effectLst/>
                          <a:uLnTx/>
                          <a:uFillTx/>
                        </a:rPr>
                        <a:t>Influenza</a:t>
                      </a:r>
                      <a:r>
                        <a:rPr kumimoji="0" lang="en-GB" sz="1500" u="none" strike="noStrike" kern="1200" cap="none" spc="0" normalizeH="0" noProof="0" dirty="0" smtClean="0">
                          <a:ln>
                            <a:noFill/>
                          </a:ln>
                          <a:solidFill>
                            <a:srgbClr val="7B7D7F"/>
                          </a:solidFill>
                          <a:effectLst/>
                          <a:uLnTx/>
                          <a:uFillTx/>
                        </a:rPr>
                        <a:t> can cause </a:t>
                      </a:r>
                      <a:r>
                        <a:rPr lang="en-GB" sz="1500" dirty="0" smtClean="0">
                          <a:solidFill>
                            <a:srgbClr val="7B7D7F"/>
                          </a:solidFill>
                        </a:rPr>
                        <a:t>up to 500,000 deaths a year according to WHO estimates</a:t>
                      </a:r>
                      <a:r>
                        <a:rPr lang="en-GB" sz="1500" baseline="30000" dirty="0" smtClean="0">
                          <a:solidFill>
                            <a:srgbClr val="7B7D7F"/>
                          </a:solidFill>
                        </a:rPr>
                        <a:t>7</a:t>
                      </a:r>
                      <a:endParaRPr kumimoji="0" lang="en-GB" sz="1500" b="1" i="0" u="none" strike="noStrike" kern="1200" cap="none" spc="0" normalizeH="0" baseline="30000" noProof="0" dirty="0" smtClean="0">
                        <a:ln>
                          <a:noFill/>
                        </a:ln>
                        <a:solidFill>
                          <a:srgbClr val="7B7D7F"/>
                        </a:solidFill>
                        <a:effectLst/>
                        <a:uLnTx/>
                        <a:uFillTx/>
                        <a:latin typeface="+mn-lt"/>
                        <a:ea typeface="+mn-ea"/>
                        <a:cs typeface="+mn-cs"/>
                      </a:endParaRPr>
                    </a:p>
                  </a:txBody>
                  <a:tcPr>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500" dirty="0" smtClean="0">
                          <a:solidFill>
                            <a:srgbClr val="7B7D7F"/>
                          </a:solidFill>
                        </a:rPr>
                        <a:t>Deaths can be </a:t>
                      </a:r>
                      <a:r>
                        <a:rPr lang="en-GB" sz="1500" b="1" dirty="0" smtClean="0">
                          <a:solidFill>
                            <a:srgbClr val="7B7D7F"/>
                          </a:solidFill>
                        </a:rPr>
                        <a:t>reduced by 80% in elderly patients</a:t>
                      </a:r>
                      <a:r>
                        <a:rPr lang="en-GB" sz="1500" baseline="30000" dirty="0" smtClean="0">
                          <a:solidFill>
                            <a:srgbClr val="7B7D7F"/>
                          </a:solidFill>
                        </a:rPr>
                        <a:t>7</a:t>
                      </a:r>
                      <a:endParaRPr lang="en-GB" sz="1500" b="1" dirty="0" smtClean="0">
                        <a:solidFill>
                          <a:srgbClr val="7B7D7F"/>
                        </a:solidFill>
                      </a:endParaRPr>
                    </a:p>
                  </a:txBody>
                  <a:tcPr>
                    <a:lnL w="12700" cap="flat" cmpd="sng" algn="ctr">
                      <a:solidFill>
                        <a:schemeClr val="tx1"/>
                      </a:solidFill>
                      <a:prstDash val="solid"/>
                      <a:round/>
                      <a:headEnd type="none" w="med" len="med"/>
                      <a:tailEnd type="none" w="med" len="med"/>
                    </a:lnL>
                  </a:tcPr>
                </a:tc>
              </a:tr>
              <a:tr h="786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u="none" strike="noStrike" kern="1200" cap="none" spc="0" normalizeH="0" baseline="0" noProof="0" dirty="0" smtClean="0">
                          <a:ln>
                            <a:noFill/>
                          </a:ln>
                          <a:solidFill>
                            <a:srgbClr val="7B7D7F"/>
                          </a:solidFill>
                          <a:effectLst/>
                          <a:uLnTx/>
                          <a:uFillTx/>
                        </a:rPr>
                        <a:t>Pre-vaccines virtually all children were infected with </a:t>
                      </a:r>
                      <a:r>
                        <a:rPr kumimoji="0" lang="en-GB" sz="1500" b="1" u="none" strike="noStrike" kern="1200" cap="none" spc="0" normalizeH="0" baseline="0" noProof="0" dirty="0" smtClean="0">
                          <a:ln>
                            <a:noFill/>
                          </a:ln>
                          <a:solidFill>
                            <a:srgbClr val="7B7D7F"/>
                          </a:solidFill>
                          <a:effectLst/>
                          <a:uLnTx/>
                          <a:uFillTx/>
                        </a:rPr>
                        <a:t>polio </a:t>
                      </a:r>
                      <a:r>
                        <a:rPr kumimoji="0" lang="en-GB" sz="1500" u="none" strike="noStrike" kern="1200" cap="none" spc="0" normalizeH="0" baseline="0" noProof="0" dirty="0" smtClean="0">
                          <a:ln>
                            <a:noFill/>
                          </a:ln>
                          <a:solidFill>
                            <a:srgbClr val="7B7D7F"/>
                          </a:solidFill>
                          <a:effectLst/>
                          <a:uLnTx/>
                          <a:uFillTx/>
                        </a:rPr>
                        <a:t>viruses and on average one in 200  infections leads to irreversible paralysis</a:t>
                      </a:r>
                      <a:r>
                        <a:rPr kumimoji="0" lang="en-GB" sz="1500" u="none" strike="noStrike" kern="1200" cap="none" spc="0" normalizeH="0" baseline="30000" noProof="0" dirty="0" smtClean="0">
                          <a:ln>
                            <a:noFill/>
                          </a:ln>
                          <a:solidFill>
                            <a:srgbClr val="7B7D7F"/>
                          </a:solidFill>
                          <a:effectLst/>
                          <a:uLnTx/>
                          <a:uFillTx/>
                        </a:rPr>
                        <a:t>5</a:t>
                      </a:r>
                      <a:endParaRPr kumimoji="0" lang="en-GB" sz="1500" b="0" i="0" u="none" strike="noStrike" kern="1200" cap="none" spc="0" normalizeH="0" baseline="30000" noProof="0" dirty="0" smtClean="0">
                        <a:ln>
                          <a:noFill/>
                        </a:ln>
                        <a:solidFill>
                          <a:srgbClr val="7B7D7F"/>
                        </a:solidFill>
                        <a:effectLst/>
                        <a:uLnTx/>
                        <a:uFillTx/>
                        <a:latin typeface="+mn-lt"/>
                        <a:ea typeface="+mn-ea"/>
                        <a:cs typeface="+mn-cs"/>
                      </a:endParaRPr>
                    </a:p>
                  </a:txBody>
                  <a:tcPr>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500" dirty="0" smtClean="0">
                          <a:solidFill>
                            <a:srgbClr val="7B7D7F"/>
                          </a:solidFill>
                        </a:rPr>
                        <a:t>Cases of polio are </a:t>
                      </a:r>
                      <a:r>
                        <a:rPr lang="en-GB" sz="1500" b="1" dirty="0" smtClean="0">
                          <a:solidFill>
                            <a:srgbClr val="7B7D7F"/>
                          </a:solidFill>
                        </a:rPr>
                        <a:t>down by over 99% </a:t>
                      </a:r>
                      <a:r>
                        <a:rPr lang="en-GB" sz="1500" dirty="0" smtClean="0">
                          <a:solidFill>
                            <a:srgbClr val="7B7D7F"/>
                          </a:solidFill>
                        </a:rPr>
                        <a:t>- from over 300,000 per year in 1988 to less than 2,000 in 2009</a:t>
                      </a:r>
                      <a:r>
                        <a:rPr lang="en-GB" sz="1500" baseline="30000" dirty="0" smtClean="0">
                          <a:solidFill>
                            <a:srgbClr val="7B7D7F"/>
                          </a:solidFill>
                        </a:rPr>
                        <a:t>9</a:t>
                      </a:r>
                    </a:p>
                  </a:txBody>
                  <a:tcPr>
                    <a:lnL w="12700" cap="flat" cmpd="sng" algn="ctr">
                      <a:solidFill>
                        <a:schemeClr val="tx1"/>
                      </a:solidFill>
                      <a:prstDash val="solid"/>
                      <a:round/>
                      <a:headEnd type="none" w="med" len="med"/>
                      <a:tailEnd type="none" w="med" len="med"/>
                    </a:lnL>
                  </a:tcPr>
                </a:tc>
              </a:tr>
            </a:tbl>
          </a:graphicData>
        </a:graphic>
      </p:graphicFrame>
      <p:sp>
        <p:nvSpPr>
          <p:cNvPr id="4" name="Rectangle 3"/>
          <p:cNvSpPr/>
          <p:nvPr/>
        </p:nvSpPr>
        <p:spPr>
          <a:xfrm>
            <a:off x="5796136" y="5551348"/>
            <a:ext cx="5310014" cy="253916"/>
          </a:xfrm>
          <a:prstGeom prst="rect">
            <a:avLst/>
          </a:prstGeom>
        </p:spPr>
        <p:txBody>
          <a:bodyPr wrap="square">
            <a:spAutoFit/>
          </a:bodyPr>
          <a:lstStyle/>
          <a:p>
            <a:pPr>
              <a:defRPr/>
            </a:pPr>
            <a:r>
              <a:rPr lang="en-US" sz="1050" baseline="30000" dirty="0" smtClean="0"/>
              <a:t>4</a:t>
            </a:r>
            <a:r>
              <a:rPr lang="en-US" sz="1050" dirty="0" smtClean="0"/>
              <a:t> </a:t>
            </a:r>
            <a:r>
              <a:rPr lang="en-US" sz="1050" dirty="0" err="1" smtClean="0"/>
              <a:t>Rudan</a:t>
            </a:r>
            <a:r>
              <a:rPr lang="en-US" sz="1050" dirty="0" smtClean="0"/>
              <a:t> I et al 2008</a:t>
            </a:r>
          </a:p>
        </p:txBody>
      </p:sp>
      <p:sp>
        <p:nvSpPr>
          <p:cNvPr id="6" name="Rectangle 5"/>
          <p:cNvSpPr/>
          <p:nvPr/>
        </p:nvSpPr>
        <p:spPr>
          <a:xfrm>
            <a:off x="5796136" y="5903694"/>
            <a:ext cx="4572000" cy="261610"/>
          </a:xfrm>
          <a:prstGeom prst="rect">
            <a:avLst/>
          </a:prstGeom>
        </p:spPr>
        <p:txBody>
          <a:bodyPr>
            <a:spAutoFit/>
          </a:bodyPr>
          <a:lstStyle/>
          <a:p>
            <a:r>
              <a:rPr lang="en-GB" sz="1050" baseline="30000" dirty="0" smtClean="0"/>
              <a:t>6</a:t>
            </a:r>
            <a:r>
              <a:rPr lang="en-GB" sz="1050" dirty="0" smtClean="0"/>
              <a:t> WHO. April 2011</a:t>
            </a:r>
            <a:endParaRPr lang="en-GB" sz="1050" dirty="0"/>
          </a:p>
        </p:txBody>
      </p:sp>
      <p:sp>
        <p:nvSpPr>
          <p:cNvPr id="7" name="Rectangle 6"/>
          <p:cNvSpPr/>
          <p:nvPr/>
        </p:nvSpPr>
        <p:spPr>
          <a:xfrm>
            <a:off x="5796035" y="6034499"/>
            <a:ext cx="5310115" cy="261610"/>
          </a:xfrm>
          <a:prstGeom prst="rect">
            <a:avLst/>
          </a:prstGeom>
        </p:spPr>
        <p:txBody>
          <a:bodyPr wrap="square">
            <a:spAutoFit/>
          </a:bodyPr>
          <a:lstStyle/>
          <a:p>
            <a:r>
              <a:rPr lang="en-US" sz="1050" baseline="30000" dirty="0" smtClean="0"/>
              <a:t>7</a:t>
            </a:r>
            <a:r>
              <a:rPr lang="en-US" sz="1050" dirty="0" smtClean="0"/>
              <a:t> WHO, April 2009  </a:t>
            </a:r>
            <a:endParaRPr lang="en-GB" sz="1050" dirty="0"/>
          </a:p>
        </p:txBody>
      </p:sp>
      <p:sp>
        <p:nvSpPr>
          <p:cNvPr id="9" name="Rectangle 8"/>
          <p:cNvSpPr/>
          <p:nvPr/>
        </p:nvSpPr>
        <p:spPr>
          <a:xfrm>
            <a:off x="5796136" y="5737764"/>
            <a:ext cx="5310014" cy="253916"/>
          </a:xfrm>
          <a:prstGeom prst="rect">
            <a:avLst/>
          </a:prstGeom>
        </p:spPr>
        <p:txBody>
          <a:bodyPr wrap="square">
            <a:spAutoFit/>
          </a:bodyPr>
          <a:lstStyle/>
          <a:p>
            <a:r>
              <a:rPr lang="en-US" sz="1050" baseline="30000" dirty="0" smtClean="0"/>
              <a:t>5 </a:t>
            </a:r>
            <a:r>
              <a:rPr lang="en-US" sz="1050" dirty="0" smtClean="0"/>
              <a:t>WHO, November 2010</a:t>
            </a:r>
            <a:endParaRPr lang="en-GB" sz="1050" dirty="0"/>
          </a:p>
        </p:txBody>
      </p:sp>
      <p:sp>
        <p:nvSpPr>
          <p:cNvPr id="13" name="Rectangle 12"/>
          <p:cNvSpPr/>
          <p:nvPr/>
        </p:nvSpPr>
        <p:spPr>
          <a:xfrm>
            <a:off x="7648498" y="5646791"/>
            <a:ext cx="4572000" cy="253916"/>
          </a:xfrm>
          <a:prstGeom prst="rect">
            <a:avLst/>
          </a:prstGeom>
        </p:spPr>
        <p:txBody>
          <a:bodyPr>
            <a:spAutoFit/>
          </a:bodyPr>
          <a:lstStyle/>
          <a:p>
            <a:pPr>
              <a:defRPr/>
            </a:pPr>
            <a:r>
              <a:rPr lang="en-US" sz="1050" baseline="30000" dirty="0" smtClean="0"/>
              <a:t>8</a:t>
            </a:r>
            <a:r>
              <a:rPr lang="en-US" sz="1050" dirty="0" smtClean="0"/>
              <a:t> GAVI Alliance, 2011</a:t>
            </a:r>
          </a:p>
        </p:txBody>
      </p:sp>
      <p:sp>
        <p:nvSpPr>
          <p:cNvPr id="14" name="Rectangle 13"/>
          <p:cNvSpPr/>
          <p:nvPr/>
        </p:nvSpPr>
        <p:spPr>
          <a:xfrm>
            <a:off x="7624523" y="5805264"/>
            <a:ext cx="4926027" cy="253916"/>
          </a:xfrm>
          <a:prstGeom prst="rect">
            <a:avLst/>
          </a:prstGeom>
        </p:spPr>
        <p:txBody>
          <a:bodyPr wrap="square">
            <a:spAutoFit/>
          </a:bodyPr>
          <a:lstStyle/>
          <a:p>
            <a:r>
              <a:rPr lang="en-US" sz="1000" baseline="30000" dirty="0" smtClean="0"/>
              <a:t>9</a:t>
            </a:r>
            <a:r>
              <a:rPr lang="en-US" sz="1000" dirty="0" smtClean="0"/>
              <a:t> WHO, December 2010 </a:t>
            </a:r>
            <a:endParaRPr lang="en-GB" sz="1000" dirty="0"/>
          </a:p>
        </p:txBody>
      </p:sp>
      <p:sp>
        <p:nvSpPr>
          <p:cNvPr id="15" name="Rectangle 14"/>
          <p:cNvSpPr/>
          <p:nvPr/>
        </p:nvSpPr>
        <p:spPr>
          <a:xfrm>
            <a:off x="7631772" y="6004443"/>
            <a:ext cx="4572000" cy="253916"/>
          </a:xfrm>
          <a:prstGeom prst="rect">
            <a:avLst/>
          </a:prstGeom>
        </p:spPr>
        <p:txBody>
          <a:bodyPr>
            <a:spAutoFit/>
          </a:bodyPr>
          <a:lstStyle/>
          <a:p>
            <a:r>
              <a:rPr lang="en-GB" sz="1050" baseline="30000" dirty="0" smtClean="0"/>
              <a:t>10</a:t>
            </a:r>
            <a:r>
              <a:rPr lang="en-GB" sz="1050" dirty="0" smtClean="0"/>
              <a:t> Patel et al, 2011</a:t>
            </a:r>
            <a:endParaRPr lang="en-GB" sz="105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Rectangle 2"/>
          <p:cNvSpPr>
            <a:spLocks noChangeArrowheads="1"/>
          </p:cNvSpPr>
          <p:nvPr/>
        </p:nvSpPr>
        <p:spPr bwMode="auto">
          <a:xfrm>
            <a:off x="327025" y="2533650"/>
            <a:ext cx="3957638" cy="2270125"/>
          </a:xfrm>
          <a:prstGeom prst="rect">
            <a:avLst/>
          </a:prstGeom>
          <a:noFill/>
          <a:ln w="9525">
            <a:noFill/>
            <a:miter lim="800000"/>
            <a:headEnd/>
            <a:tailEnd/>
          </a:ln>
        </p:spPr>
        <p:txBody>
          <a:bodyPr/>
          <a:lstStyle/>
          <a:p>
            <a:pPr marL="185738" indent="-185738" eaLnBrk="1" hangingPunct="1">
              <a:lnSpc>
                <a:spcPct val="125000"/>
              </a:lnSpc>
              <a:spcBef>
                <a:spcPct val="75000"/>
              </a:spcBef>
              <a:buClr>
                <a:schemeClr val="tx1"/>
              </a:buClr>
              <a:buSzPct val="110000"/>
              <a:buFontTx/>
              <a:buBlip>
                <a:blip r:embed="rId3"/>
              </a:buBlip>
            </a:pPr>
            <a:r>
              <a:rPr lang="mk-MK" sz="1600" dirty="0" smtClean="0">
                <a:solidFill>
                  <a:srgbClr val="17286F"/>
                </a:solidFill>
              </a:rPr>
              <a:t>Кога доволен број на луѓе се вакцинирани болеста не може повеќе да се шири</a:t>
            </a:r>
            <a:r>
              <a:rPr lang="en-GB" sz="1600" dirty="0" smtClean="0">
                <a:solidFill>
                  <a:srgbClr val="17286F"/>
                </a:solidFill>
              </a:rPr>
              <a:t> </a:t>
            </a:r>
            <a:r>
              <a:rPr lang="en-GB" sz="1600" baseline="30000" dirty="0">
                <a:solidFill>
                  <a:srgbClr val="17286F"/>
                </a:solidFill>
              </a:rPr>
              <a:t>(1,2)</a:t>
            </a:r>
          </a:p>
          <a:p>
            <a:pPr marL="185738" indent="-185738" eaLnBrk="1" hangingPunct="1">
              <a:lnSpc>
                <a:spcPct val="125000"/>
              </a:lnSpc>
              <a:spcBef>
                <a:spcPct val="75000"/>
              </a:spcBef>
              <a:buClr>
                <a:schemeClr val="tx1"/>
              </a:buClr>
              <a:buSzPct val="110000"/>
              <a:buFontTx/>
              <a:buBlip>
                <a:blip r:embed="rId3"/>
              </a:buBlip>
            </a:pPr>
            <a:r>
              <a:rPr lang="mk-MK" sz="1600" dirty="0" smtClean="0">
                <a:solidFill>
                  <a:srgbClr val="17286F"/>
                </a:solidFill>
              </a:rPr>
              <a:t>Овој</a:t>
            </a:r>
            <a:r>
              <a:rPr lang="en-GB" sz="1600" dirty="0" smtClean="0">
                <a:solidFill>
                  <a:srgbClr val="17286F"/>
                </a:solidFill>
              </a:rPr>
              <a:t> ‘</a:t>
            </a:r>
            <a:r>
              <a:rPr lang="mk-MK" sz="1600" dirty="0" smtClean="0">
                <a:solidFill>
                  <a:srgbClr val="17286F"/>
                </a:solidFill>
              </a:rPr>
              <a:t>имунитет на заедницата</a:t>
            </a:r>
            <a:r>
              <a:rPr lang="en-GB" sz="1600" dirty="0" smtClean="0">
                <a:solidFill>
                  <a:srgbClr val="17286F"/>
                </a:solidFill>
              </a:rPr>
              <a:t>’ </a:t>
            </a:r>
            <a:r>
              <a:rPr lang="mk-MK" sz="1600" dirty="0" smtClean="0">
                <a:solidFill>
                  <a:srgbClr val="17286F"/>
                </a:solidFill>
              </a:rPr>
              <a:t>или</a:t>
            </a:r>
            <a:r>
              <a:rPr lang="en-GB" sz="1600" dirty="0" smtClean="0">
                <a:solidFill>
                  <a:srgbClr val="17286F"/>
                </a:solidFill>
              </a:rPr>
              <a:t> </a:t>
            </a:r>
            <a:r>
              <a:rPr lang="en-GB" sz="1600" dirty="0">
                <a:solidFill>
                  <a:srgbClr val="17286F"/>
                </a:solidFill>
              </a:rPr>
              <a:t>‘herd</a:t>
            </a:r>
            <a:br>
              <a:rPr lang="en-GB" sz="1600" dirty="0">
                <a:solidFill>
                  <a:srgbClr val="17286F"/>
                </a:solidFill>
              </a:rPr>
            </a:br>
            <a:r>
              <a:rPr lang="en-GB" sz="1600" dirty="0">
                <a:solidFill>
                  <a:srgbClr val="17286F"/>
                </a:solidFill>
              </a:rPr>
              <a:t>immunity’ </a:t>
            </a:r>
            <a:r>
              <a:rPr lang="mk-MK" sz="1600" dirty="0" smtClean="0">
                <a:solidFill>
                  <a:srgbClr val="17286F"/>
                </a:solidFill>
              </a:rPr>
              <a:t>ги заштитува и најранливите</a:t>
            </a:r>
            <a:r>
              <a:rPr lang="en-GB" sz="1600" dirty="0" smtClean="0">
                <a:solidFill>
                  <a:srgbClr val="17286F"/>
                </a:solidFill>
              </a:rPr>
              <a:t> </a:t>
            </a:r>
            <a:r>
              <a:rPr lang="en-GB" sz="1600" baseline="30000" dirty="0">
                <a:solidFill>
                  <a:srgbClr val="17286F"/>
                </a:solidFill>
              </a:rPr>
              <a:t>(1)</a:t>
            </a:r>
            <a:endParaRPr lang="en-US" sz="1600" baseline="30000" dirty="0">
              <a:solidFill>
                <a:srgbClr val="17286F"/>
              </a:solidFill>
            </a:endParaRPr>
          </a:p>
        </p:txBody>
      </p:sp>
      <p:sp>
        <p:nvSpPr>
          <p:cNvPr id="907267" name="Rectangle 3"/>
          <p:cNvSpPr>
            <a:spLocks noChangeArrowheads="1"/>
          </p:cNvSpPr>
          <p:nvPr/>
        </p:nvSpPr>
        <p:spPr bwMode="auto">
          <a:xfrm>
            <a:off x="419100" y="349250"/>
            <a:ext cx="8401372" cy="449263"/>
          </a:xfrm>
          <a:prstGeom prst="rect">
            <a:avLst/>
          </a:prstGeom>
          <a:noFill/>
          <a:ln w="9525">
            <a:noFill/>
            <a:miter lim="800000"/>
            <a:headEnd/>
            <a:tailEnd/>
          </a:ln>
        </p:spPr>
        <p:txBody>
          <a:bodyPr/>
          <a:lstStyle/>
          <a:p>
            <a:pPr eaLnBrk="1" hangingPunct="1"/>
            <a:r>
              <a:rPr lang="mk-MK" sz="2400" dirty="0" smtClean="0">
                <a:solidFill>
                  <a:srgbClr val="17286F"/>
                </a:solidFill>
                <a:latin typeface="Arial Black" pitchFamily="34" charset="0"/>
              </a:rPr>
              <a:t>Вакцините ги заштитуваат и </a:t>
            </a:r>
            <a:r>
              <a:rPr lang="mk-MK" sz="2400" dirty="0" err="1" smtClean="0">
                <a:solidFill>
                  <a:srgbClr val="17286F"/>
                </a:solidFill>
                <a:latin typeface="Arial Black" pitchFamily="34" charset="0"/>
              </a:rPr>
              <a:t>не-вакцинираните</a:t>
            </a:r>
            <a:endParaRPr lang="en-GB" sz="2400" dirty="0">
              <a:solidFill>
                <a:srgbClr val="17286F"/>
              </a:solidFill>
              <a:latin typeface="Arial Black" pitchFamily="34" charset="0"/>
            </a:endParaRPr>
          </a:p>
        </p:txBody>
      </p:sp>
      <p:sp>
        <p:nvSpPr>
          <p:cNvPr id="907268" name="Line 4"/>
          <p:cNvSpPr>
            <a:spLocks noChangeShapeType="1"/>
          </p:cNvSpPr>
          <p:nvPr/>
        </p:nvSpPr>
        <p:spPr bwMode="auto">
          <a:xfrm>
            <a:off x="4227513" y="1989138"/>
            <a:ext cx="0" cy="2965450"/>
          </a:xfrm>
          <a:prstGeom prst="line">
            <a:avLst/>
          </a:prstGeom>
          <a:noFill/>
          <a:ln w="6350">
            <a:solidFill>
              <a:schemeClr val="tx1"/>
            </a:solidFill>
            <a:round/>
            <a:headEnd/>
            <a:tailEnd/>
          </a:ln>
          <a:effectLst/>
        </p:spPr>
        <p:txBody>
          <a:bodyPr wrap="none" anchor="ctr"/>
          <a:lstStyle/>
          <a:p>
            <a:endParaRPr lang="mk-MK"/>
          </a:p>
        </p:txBody>
      </p:sp>
      <p:sp>
        <p:nvSpPr>
          <p:cNvPr id="907270" name="Text Box 6"/>
          <p:cNvSpPr txBox="1">
            <a:spLocks noChangeArrowheads="1"/>
          </p:cNvSpPr>
          <p:nvPr/>
        </p:nvSpPr>
        <p:spPr bwMode="auto">
          <a:xfrm>
            <a:off x="725488" y="6178550"/>
            <a:ext cx="3879850" cy="458788"/>
          </a:xfrm>
          <a:prstGeom prst="rect">
            <a:avLst/>
          </a:prstGeom>
          <a:noFill/>
          <a:ln w="9525">
            <a:noFill/>
            <a:miter lim="800000"/>
            <a:headEnd/>
            <a:tailEnd/>
          </a:ln>
          <a:effectLst/>
        </p:spPr>
        <p:txBody>
          <a:bodyPr>
            <a:spAutoFit/>
          </a:bodyPr>
          <a:lstStyle/>
          <a:p>
            <a:pPr marL="146050" indent="-146050">
              <a:buFontTx/>
              <a:buAutoNum type="arabicParenBoth"/>
            </a:pPr>
            <a:r>
              <a:rPr lang="de-DE" sz="800" dirty="0">
                <a:solidFill>
                  <a:schemeClr val="accent1">
                    <a:lumMod val="75000"/>
                  </a:schemeClr>
                </a:solidFill>
                <a:ea typeface="ＭＳ Ｐゴシック" pitchFamily="34" charset="-128"/>
              </a:rPr>
              <a:t>T Jacob John &amp; Reuben Samuel. </a:t>
            </a:r>
            <a:r>
              <a:rPr lang="de-DE" sz="800" i="1" dirty="0">
                <a:solidFill>
                  <a:schemeClr val="accent1">
                    <a:lumMod val="75000"/>
                  </a:schemeClr>
                </a:solidFill>
                <a:ea typeface="ＭＳ Ｐゴシック" pitchFamily="34" charset="-128"/>
              </a:rPr>
              <a:t>Eur J Epid</a:t>
            </a:r>
            <a:r>
              <a:rPr lang="de-DE" sz="800" dirty="0">
                <a:solidFill>
                  <a:schemeClr val="accent1">
                    <a:lumMod val="75000"/>
                  </a:schemeClr>
                </a:solidFill>
                <a:ea typeface="ＭＳ Ｐゴシック" pitchFamily="34" charset="-128"/>
              </a:rPr>
              <a:t> 2000;16:601-6</a:t>
            </a:r>
          </a:p>
          <a:p>
            <a:pPr marL="146050" indent="-146050">
              <a:buFontTx/>
              <a:buAutoNum type="arabicParenBoth"/>
            </a:pPr>
            <a:r>
              <a:rPr lang="de-DE" sz="800" dirty="0">
                <a:solidFill>
                  <a:schemeClr val="accent1">
                    <a:lumMod val="75000"/>
                  </a:schemeClr>
                </a:solidFill>
                <a:ea typeface="ＭＳ Ｐゴシック" pitchFamily="34" charset="-128"/>
              </a:rPr>
              <a:t>Gonçalves G, Expert Rev. Vaccines 7(10), 1493-1506 (2008)</a:t>
            </a:r>
            <a:endParaRPr lang="en-US" sz="800" dirty="0">
              <a:solidFill>
                <a:schemeClr val="accent1">
                  <a:lumMod val="75000"/>
                </a:schemeClr>
              </a:solidFill>
              <a:ea typeface="ＭＳ Ｐゴシック" pitchFamily="34" charset="-128"/>
            </a:endParaRPr>
          </a:p>
          <a:p>
            <a:pPr marL="146050" indent="-146050">
              <a:buFontTx/>
              <a:buChar char="•"/>
            </a:pPr>
            <a:endParaRPr lang="de-DE" sz="800" dirty="0">
              <a:solidFill>
                <a:schemeClr val="bg2"/>
              </a:solidFill>
              <a:ea typeface="ＭＳ Ｐゴシック" pitchFamily="34" charset="-128"/>
            </a:endParaRPr>
          </a:p>
        </p:txBody>
      </p:sp>
      <p:pic>
        <p:nvPicPr>
          <p:cNvPr id="907273" name="Picture 9" descr="BB_01"/>
          <p:cNvPicPr>
            <a:picLocks noChangeAspect="1" noChangeArrowheads="1"/>
          </p:cNvPicPr>
          <p:nvPr/>
        </p:nvPicPr>
        <p:blipFill>
          <a:blip r:embed="rId4" cstate="print"/>
          <a:srcRect/>
          <a:stretch>
            <a:fillRect/>
          </a:stretch>
        </p:blipFill>
        <p:spPr bwMode="auto">
          <a:xfrm>
            <a:off x="4602163" y="1481138"/>
            <a:ext cx="4060825" cy="3887787"/>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4" name="Rectangle 2"/>
          <p:cNvSpPr>
            <a:spLocks noGrp="1" noChangeArrowheads="1"/>
          </p:cNvSpPr>
          <p:nvPr>
            <p:ph type="title" idx="4294967295"/>
          </p:nvPr>
        </p:nvSpPr>
        <p:spPr>
          <a:xfrm>
            <a:off x="387350" y="31750"/>
            <a:ext cx="8383588" cy="1081088"/>
          </a:xfrm>
          <a:noFill/>
        </p:spPr>
        <p:txBody>
          <a:bodyPr/>
          <a:lstStyle/>
          <a:p>
            <a:r>
              <a:rPr lang="mk-MK" sz="2400" b="1" dirty="0">
                <a:solidFill>
                  <a:schemeClr val="accent1">
                    <a:lumMod val="75000"/>
                  </a:schemeClr>
                </a:solidFill>
              </a:rPr>
              <a:t>Вакцините заштитуваат не само од болеста</a:t>
            </a:r>
            <a:endParaRPr lang="fr-FR" sz="2400" b="1" dirty="0">
              <a:solidFill>
                <a:schemeClr val="accent1">
                  <a:lumMod val="75000"/>
                </a:schemeClr>
              </a:solidFill>
            </a:endParaRPr>
          </a:p>
        </p:txBody>
      </p:sp>
      <p:sp>
        <p:nvSpPr>
          <p:cNvPr id="909315" name="Rectangle 3"/>
          <p:cNvSpPr>
            <a:spLocks noGrp="1" noChangeArrowheads="1"/>
          </p:cNvSpPr>
          <p:nvPr>
            <p:ph type="body" idx="4294967295"/>
          </p:nvPr>
        </p:nvSpPr>
        <p:spPr>
          <a:xfrm>
            <a:off x="450850" y="1476375"/>
            <a:ext cx="4046538" cy="4343400"/>
          </a:xfrm>
        </p:spPr>
        <p:txBody>
          <a:bodyPr>
            <a:normAutofit/>
          </a:bodyPr>
          <a:lstStyle/>
          <a:p>
            <a:pPr marL="195263" indent="-195263">
              <a:lnSpc>
                <a:spcPct val="125000"/>
              </a:lnSpc>
              <a:spcBef>
                <a:spcPct val="75000"/>
              </a:spcBef>
              <a:buClr>
                <a:schemeClr val="tx1"/>
              </a:buClr>
            </a:pPr>
            <a:r>
              <a:rPr lang="mk-MK" sz="1400" dirty="0" smtClean="0">
                <a:solidFill>
                  <a:schemeClr val="accent1">
                    <a:lumMod val="75000"/>
                  </a:schemeClr>
                </a:solidFill>
              </a:rPr>
              <a:t>Превенцијата </a:t>
            </a:r>
            <a:r>
              <a:rPr lang="mk-MK" sz="1400" dirty="0">
                <a:solidFill>
                  <a:schemeClr val="accent1">
                    <a:lumMod val="75000"/>
                  </a:schemeClr>
                </a:solidFill>
              </a:rPr>
              <a:t>од морбили, може да превенира пневмонија, </a:t>
            </a:r>
            <a:r>
              <a:rPr lang="mk-MK" sz="1400" dirty="0" smtClean="0">
                <a:solidFill>
                  <a:schemeClr val="accent1">
                    <a:lumMod val="75000"/>
                  </a:schemeClr>
                </a:solidFill>
              </a:rPr>
              <a:t>енцефалитис </a:t>
            </a:r>
            <a:r>
              <a:rPr lang="mk-MK" sz="1400" dirty="0">
                <a:solidFill>
                  <a:schemeClr val="accent1">
                    <a:lumMod val="75000"/>
                  </a:schemeClr>
                </a:solidFill>
              </a:rPr>
              <a:t>и смрт; </a:t>
            </a:r>
            <a:endParaRPr lang="mk-MK" sz="1400" dirty="0" smtClean="0">
              <a:solidFill>
                <a:schemeClr val="accent1">
                  <a:lumMod val="75000"/>
                </a:schemeClr>
              </a:solidFill>
            </a:endParaRPr>
          </a:p>
          <a:p>
            <a:pPr marL="195263" indent="-195263">
              <a:lnSpc>
                <a:spcPct val="125000"/>
              </a:lnSpc>
              <a:spcBef>
                <a:spcPct val="75000"/>
              </a:spcBef>
              <a:buClr>
                <a:schemeClr val="tx1"/>
              </a:buClr>
            </a:pPr>
            <a:r>
              <a:rPr lang="mk-MK" sz="1400" dirty="0">
                <a:solidFill>
                  <a:schemeClr val="accent1">
                    <a:lumMod val="75000"/>
                  </a:schemeClr>
                </a:solidFill>
              </a:rPr>
              <a:t>П</a:t>
            </a:r>
            <a:r>
              <a:rPr lang="mk-MK" sz="1400" dirty="0" smtClean="0">
                <a:solidFill>
                  <a:schemeClr val="accent1">
                    <a:lumMod val="75000"/>
                  </a:schemeClr>
                </a:solidFill>
              </a:rPr>
              <a:t>ревенцијата </a:t>
            </a:r>
            <a:r>
              <a:rPr lang="mk-MK" sz="1400" dirty="0">
                <a:solidFill>
                  <a:schemeClr val="accent1">
                    <a:lumMod val="75000"/>
                  </a:schemeClr>
                </a:solidFill>
              </a:rPr>
              <a:t>на дифтерија, може да превенира напади на грчеви, оштетување на мозокот и евентуална смрт; </a:t>
            </a:r>
            <a:endParaRPr lang="mk-MK" sz="1400" dirty="0" smtClean="0">
              <a:solidFill>
                <a:schemeClr val="accent1">
                  <a:lumMod val="75000"/>
                </a:schemeClr>
              </a:solidFill>
            </a:endParaRPr>
          </a:p>
          <a:p>
            <a:pPr marL="195263" indent="-195263">
              <a:lnSpc>
                <a:spcPct val="125000"/>
              </a:lnSpc>
              <a:spcBef>
                <a:spcPct val="75000"/>
              </a:spcBef>
              <a:buClr>
                <a:schemeClr val="tx1"/>
              </a:buClr>
            </a:pPr>
            <a:r>
              <a:rPr lang="mk-MK" sz="1400" dirty="0">
                <a:solidFill>
                  <a:schemeClr val="accent1">
                    <a:lumMod val="75000"/>
                  </a:schemeClr>
                </a:solidFill>
              </a:rPr>
              <a:t>П</a:t>
            </a:r>
            <a:r>
              <a:rPr lang="mk-MK" sz="1400" dirty="0" smtClean="0">
                <a:solidFill>
                  <a:schemeClr val="accent1">
                    <a:lumMod val="75000"/>
                  </a:schemeClr>
                </a:solidFill>
              </a:rPr>
              <a:t>ревенцијата </a:t>
            </a:r>
            <a:r>
              <a:rPr lang="mk-MK" sz="1400" dirty="0">
                <a:solidFill>
                  <a:schemeClr val="accent1">
                    <a:lumMod val="75000"/>
                  </a:schemeClr>
                </a:solidFill>
              </a:rPr>
              <a:t>од </a:t>
            </a:r>
            <a:r>
              <a:rPr lang="mk-MK" sz="1400" dirty="0" err="1">
                <a:solidFill>
                  <a:schemeClr val="accent1">
                    <a:lumMod val="75000"/>
                  </a:schemeClr>
                </a:solidFill>
              </a:rPr>
              <a:t>пневмококни</a:t>
            </a:r>
            <a:r>
              <a:rPr lang="mk-MK" sz="1400" dirty="0">
                <a:solidFill>
                  <a:schemeClr val="accent1">
                    <a:lumMod val="75000"/>
                  </a:schemeClr>
                </a:solidFill>
              </a:rPr>
              <a:t> инфекции, заштитува од пневмонија, </a:t>
            </a:r>
            <a:r>
              <a:rPr lang="mk-MK" sz="1400" dirty="0" err="1">
                <a:solidFill>
                  <a:schemeClr val="accent1">
                    <a:lumMod val="75000"/>
                  </a:schemeClr>
                </a:solidFill>
              </a:rPr>
              <a:t>септикемија</a:t>
            </a:r>
            <a:r>
              <a:rPr lang="mk-MK" sz="1400" dirty="0">
                <a:solidFill>
                  <a:schemeClr val="accent1">
                    <a:lumMod val="75000"/>
                  </a:schemeClr>
                </a:solidFill>
              </a:rPr>
              <a:t> и менингитис, а исто така, може да ја намали </a:t>
            </a:r>
            <a:r>
              <a:rPr lang="mk-MK" sz="1400" dirty="0" err="1">
                <a:solidFill>
                  <a:schemeClr val="accent1">
                    <a:lumMod val="75000"/>
                  </a:schemeClr>
                </a:solidFill>
              </a:rPr>
              <a:t>анти-микробната</a:t>
            </a:r>
            <a:r>
              <a:rPr lang="mk-MK" sz="1400" dirty="0">
                <a:solidFill>
                  <a:schemeClr val="accent1">
                    <a:lumMod val="75000"/>
                  </a:schemeClr>
                </a:solidFill>
              </a:rPr>
              <a:t> резистенција </a:t>
            </a:r>
            <a:endParaRPr lang="mk-MK" sz="1400" dirty="0" smtClean="0">
              <a:solidFill>
                <a:schemeClr val="accent1">
                  <a:lumMod val="75000"/>
                </a:schemeClr>
              </a:solidFill>
            </a:endParaRPr>
          </a:p>
          <a:p>
            <a:pPr marL="195263" indent="-195263">
              <a:lnSpc>
                <a:spcPct val="125000"/>
              </a:lnSpc>
              <a:spcBef>
                <a:spcPct val="75000"/>
              </a:spcBef>
              <a:buClr>
                <a:schemeClr val="tx1"/>
              </a:buClr>
            </a:pPr>
            <a:r>
              <a:rPr lang="mk-MK" sz="1400" dirty="0" smtClean="0">
                <a:solidFill>
                  <a:schemeClr val="accent1">
                    <a:lumMod val="75000"/>
                  </a:schemeClr>
                </a:solidFill>
              </a:rPr>
              <a:t>Превенција од грип може да превенира пневмонија и последователна хоспитализација, па и смрт</a:t>
            </a:r>
            <a:endParaRPr lang="en-GB" sz="1400" dirty="0">
              <a:solidFill>
                <a:schemeClr val="accent1">
                  <a:lumMod val="75000"/>
                </a:schemeClr>
              </a:solidFill>
            </a:endParaRPr>
          </a:p>
        </p:txBody>
      </p:sp>
      <p:sp>
        <p:nvSpPr>
          <p:cNvPr id="909321" name="Text Box 9"/>
          <p:cNvSpPr txBox="1">
            <a:spLocks noChangeArrowheads="1"/>
          </p:cNvSpPr>
          <p:nvPr/>
        </p:nvSpPr>
        <p:spPr bwMode="auto">
          <a:xfrm>
            <a:off x="735013" y="6057900"/>
            <a:ext cx="3859212" cy="458788"/>
          </a:xfrm>
          <a:prstGeom prst="rect">
            <a:avLst/>
          </a:prstGeom>
          <a:noFill/>
          <a:ln w="25400">
            <a:noFill/>
            <a:miter lim="800000"/>
            <a:headEnd/>
            <a:tailEnd/>
          </a:ln>
          <a:effectLst/>
        </p:spPr>
        <p:txBody>
          <a:bodyPr>
            <a:spAutoFit/>
          </a:bodyPr>
          <a:lstStyle/>
          <a:p>
            <a:pPr>
              <a:spcBef>
                <a:spcPct val="50000"/>
              </a:spcBef>
            </a:pPr>
            <a:r>
              <a:rPr lang="fr-FR" sz="800">
                <a:solidFill>
                  <a:srgbClr val="808080"/>
                </a:solidFill>
              </a:rPr>
              <a:t>US Center for Disease Control and Prevention  disease fact sheets http://www.cdc.gov/vaccines/vpd-vac/vpd-list.htm – last accessed March 2009</a:t>
            </a:r>
            <a:br>
              <a:rPr lang="fr-FR" sz="800">
                <a:solidFill>
                  <a:srgbClr val="808080"/>
                </a:solidFill>
              </a:rPr>
            </a:br>
            <a:r>
              <a:rPr lang="fr-FR" sz="800">
                <a:solidFill>
                  <a:srgbClr val="808080"/>
                </a:solidFill>
              </a:rPr>
              <a:t>Kyaw et al. CID, 2003; 37(10)</a:t>
            </a:r>
          </a:p>
        </p:txBody>
      </p:sp>
      <p:grpSp>
        <p:nvGrpSpPr>
          <p:cNvPr id="2" name="Group 17"/>
          <p:cNvGrpSpPr>
            <a:grpSpLocks/>
          </p:cNvGrpSpPr>
          <p:nvPr/>
        </p:nvGrpSpPr>
        <p:grpSpPr bwMode="auto">
          <a:xfrm>
            <a:off x="4645025" y="1258888"/>
            <a:ext cx="3814763" cy="4130675"/>
            <a:chOff x="2914" y="556"/>
            <a:chExt cx="2403" cy="2602"/>
          </a:xfrm>
        </p:grpSpPr>
        <p:pic>
          <p:nvPicPr>
            <p:cNvPr id="909324" name="Picture 12" descr="enfant02"/>
            <p:cNvPicPr>
              <a:picLocks noChangeAspect="1" noChangeArrowheads="1"/>
            </p:cNvPicPr>
            <p:nvPr/>
          </p:nvPicPr>
          <p:blipFill>
            <a:blip r:embed="rId3" cstate="print"/>
            <a:srcRect/>
            <a:stretch>
              <a:fillRect/>
            </a:stretch>
          </p:blipFill>
          <p:spPr bwMode="auto">
            <a:xfrm rot="-1936306">
              <a:off x="3357" y="2251"/>
              <a:ext cx="948" cy="907"/>
            </a:xfrm>
            <a:prstGeom prst="rect">
              <a:avLst/>
            </a:prstGeom>
            <a:noFill/>
          </p:spPr>
        </p:pic>
        <p:pic>
          <p:nvPicPr>
            <p:cNvPr id="909325" name="Picture 13" descr="enfant03"/>
            <p:cNvPicPr>
              <a:picLocks noChangeAspect="1" noChangeArrowheads="1"/>
            </p:cNvPicPr>
            <p:nvPr/>
          </p:nvPicPr>
          <p:blipFill>
            <a:blip r:embed="rId4" cstate="print"/>
            <a:srcRect/>
            <a:stretch>
              <a:fillRect/>
            </a:stretch>
          </p:blipFill>
          <p:spPr bwMode="auto">
            <a:xfrm rot="1019465">
              <a:off x="2914" y="1377"/>
              <a:ext cx="948" cy="908"/>
            </a:xfrm>
            <a:prstGeom prst="rect">
              <a:avLst/>
            </a:prstGeom>
            <a:noFill/>
          </p:spPr>
        </p:pic>
        <p:pic>
          <p:nvPicPr>
            <p:cNvPr id="909326" name="Picture 14" descr="peau"/>
            <p:cNvPicPr>
              <a:picLocks noChangeAspect="1" noChangeArrowheads="1"/>
            </p:cNvPicPr>
            <p:nvPr/>
          </p:nvPicPr>
          <p:blipFill>
            <a:blip r:embed="rId5" cstate="print"/>
            <a:srcRect/>
            <a:stretch>
              <a:fillRect/>
            </a:stretch>
          </p:blipFill>
          <p:spPr bwMode="auto">
            <a:xfrm rot="-11554347">
              <a:off x="4369" y="1045"/>
              <a:ext cx="948" cy="908"/>
            </a:xfrm>
            <a:prstGeom prst="rect">
              <a:avLst/>
            </a:prstGeom>
            <a:noFill/>
          </p:spPr>
        </p:pic>
        <p:pic>
          <p:nvPicPr>
            <p:cNvPr id="909327" name="Picture 15" descr="poumon"/>
            <p:cNvPicPr>
              <a:picLocks noChangeAspect="1" noChangeArrowheads="1"/>
            </p:cNvPicPr>
            <p:nvPr/>
          </p:nvPicPr>
          <p:blipFill>
            <a:blip r:embed="rId6" cstate="print"/>
            <a:srcRect/>
            <a:stretch>
              <a:fillRect/>
            </a:stretch>
          </p:blipFill>
          <p:spPr bwMode="auto">
            <a:xfrm rot="5896989">
              <a:off x="3489" y="576"/>
              <a:ext cx="948" cy="908"/>
            </a:xfrm>
            <a:prstGeom prst="rect">
              <a:avLst/>
            </a:prstGeom>
            <a:noFill/>
          </p:spPr>
        </p:pic>
        <p:pic>
          <p:nvPicPr>
            <p:cNvPr id="909328" name="Picture 16" descr="vieu01"/>
            <p:cNvPicPr>
              <a:picLocks noChangeAspect="1" noChangeArrowheads="1"/>
            </p:cNvPicPr>
            <p:nvPr/>
          </p:nvPicPr>
          <p:blipFill>
            <a:blip r:embed="rId7" cstate="print"/>
            <a:srcRect/>
            <a:stretch>
              <a:fillRect/>
            </a:stretch>
          </p:blipFill>
          <p:spPr bwMode="auto">
            <a:xfrm rot="-6015777">
              <a:off x="4354" y="2047"/>
              <a:ext cx="948" cy="908"/>
            </a:xfrm>
            <a:prstGeom prst="rect">
              <a:avLst/>
            </a:prstGeom>
            <a:noFill/>
          </p:spPr>
        </p:pic>
      </p:gr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SK PPT template_Oct14">
  <a:themeElements>
    <a:clrScheme name="Orange">
      <a:dk1>
        <a:srgbClr val="685D55"/>
      </a:dk1>
      <a:lt1>
        <a:sysClr val="window" lastClr="FFFFFF"/>
      </a:lt1>
      <a:dk2>
        <a:srgbClr val="999999"/>
      </a:dk2>
      <a:lt2>
        <a:srgbClr val="FF6600"/>
      </a:lt2>
      <a:accent1>
        <a:srgbClr val="F0AB00"/>
      </a:accent1>
      <a:accent2>
        <a:srgbClr val="336699"/>
      </a:accent2>
      <a:accent3>
        <a:srgbClr val="6699CC"/>
      </a:accent3>
      <a:accent4>
        <a:srgbClr val="336666"/>
      </a:accent4>
      <a:accent5>
        <a:srgbClr val="CCCCFF"/>
      </a:accent5>
      <a:accent6>
        <a:srgbClr val="FFCC00"/>
      </a:accent6>
      <a:hlink>
        <a:srgbClr val="FF0033"/>
      </a:hlink>
      <a:folHlink>
        <a:srgbClr val="E166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a:tailEnd/>
        </a:ln>
      </a:spPr>
      <a:bodyPr lIns="82296" tIns="36576" rIns="82296" bIns="36576" rtlCol="0" anchor="ctr"/>
      <a:lstStyle>
        <a:defPPr algn="ctr" eaLnBrk="0" fontAlgn="auto" hangingPunct="0">
          <a:spcBef>
            <a:spcPts val="0"/>
          </a:spcBef>
          <a:spcAft>
            <a:spcPts val="0"/>
          </a:spcAft>
          <a:defRPr sz="2800" b="1" kern="0" dirty="0" err="1" smtClean="0">
            <a:solidFill>
              <a:srgbClr val="FFFFFF"/>
            </a:solidFill>
            <a:latin typeface="Arial"/>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605</TotalTime>
  <Words>8989</Words>
  <Application>Microsoft Office PowerPoint</Application>
  <PresentationFormat>On-screen Show (4:3)</PresentationFormat>
  <Paragraphs>805</Paragraphs>
  <Slides>30</Slides>
  <Notes>28</Notes>
  <HiddenSlides>4</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Office Theme</vt:lpstr>
      <vt:lpstr>GSK PPT template_Oct14</vt:lpstr>
      <vt:lpstr>Вредноста на вакцините</vt:lpstr>
      <vt:lpstr>Дали може да се замисли животот без чиста вода за пиење?</vt:lpstr>
      <vt:lpstr>Slide 3</vt:lpstr>
      <vt:lpstr>Slide 4</vt:lpstr>
      <vt:lpstr>Slide 5</vt:lpstr>
      <vt:lpstr>What vaccination can achieve</vt:lpstr>
      <vt:lpstr>Slide 7</vt:lpstr>
      <vt:lpstr>Slide 8</vt:lpstr>
      <vt:lpstr>Вакцините заштитуваат не само од болеста</vt:lpstr>
      <vt:lpstr>Slide 10</vt:lpstr>
      <vt:lpstr>Slide 11</vt:lpstr>
      <vt:lpstr>Slide 12</vt:lpstr>
      <vt:lpstr>Slide 13</vt:lpstr>
      <vt:lpstr>Slide 14</vt:lpstr>
      <vt:lpstr>Slide 15</vt:lpstr>
      <vt:lpstr>Вакцините не штитат од микробите што предизвикуваат болести</vt:lpstr>
      <vt:lpstr>Slide 17</vt:lpstr>
      <vt:lpstr>Несакан ефект регистриран после вакцинација може на биде или не од вакцината</vt:lpstr>
      <vt:lpstr>Slide 19</vt:lpstr>
      <vt:lpstr>Во УК, вакцината за заушки, морбили и рубела беше обвинета дека предизвикува аутизам</vt:lpstr>
      <vt:lpstr>Slide 21</vt:lpstr>
      <vt:lpstr>Slide 22</vt:lpstr>
      <vt:lpstr>Slide 23</vt:lpstr>
      <vt:lpstr>Строга контрола на квалитет во процесот на производство и пуштање на серија во промет</vt:lpstr>
      <vt:lpstr>Slide 25</vt:lpstr>
      <vt:lpstr>Slide 26</vt:lpstr>
      <vt:lpstr>Slide 27</vt:lpstr>
      <vt:lpstr>Slide 28</vt:lpstr>
      <vt:lpstr>Slide 29</vt:lpstr>
      <vt:lpstr>За доброто на нашите најмили</vt:lpstr>
    </vt:vector>
  </TitlesOfParts>
  <Company>GlaxoSmithKline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tsn10236</dc:creator>
  <cp:lastModifiedBy>Direktor</cp:lastModifiedBy>
  <cp:revision>63</cp:revision>
  <dcterms:created xsi:type="dcterms:W3CDTF">2014-03-14T15:02:47Z</dcterms:created>
  <dcterms:modified xsi:type="dcterms:W3CDTF">2014-03-15T09:41:35Z</dcterms:modified>
</cp:coreProperties>
</file>