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5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16/10/13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>
                <a:latin typeface="Calibri"/>
                <a:cs typeface="Calibri"/>
              </a:rPr>
              <a:t>Министерство за здравство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k-MK" sz="2800" dirty="0" smtClean="0">
                <a:latin typeface="Calibri"/>
                <a:cs typeface="Calibri"/>
              </a:rPr>
              <a:t>Биро за Лекови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1820" y="3961300"/>
            <a:ext cx="7282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2800" dirty="0" smtClean="0">
                <a:solidFill>
                  <a:schemeClr val="bg1"/>
                </a:solidFill>
                <a:latin typeface="Calibri"/>
                <a:cs typeface="Calibri"/>
              </a:rPr>
              <a:t>Октомвриско намалување на цени на лекови</a:t>
            </a:r>
            <a:endParaRPr lang="en-US"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773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Податоци од МојТермин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341828"/>
            <a:ext cx="7662864" cy="36954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mk-MK" sz="2400" dirty="0" smtClean="0"/>
              <a:t>Генерика </a:t>
            </a:r>
            <a:r>
              <a:rPr lang="en-US" sz="2400" b="1" dirty="0" err="1"/>
              <a:t>lansoprazole</a:t>
            </a:r>
            <a:r>
              <a:rPr lang="en-US" sz="2400" b="1" dirty="0"/>
              <a:t> </a:t>
            </a:r>
            <a:r>
              <a:rPr lang="en-US" sz="2400" b="1" dirty="0" err="1"/>
              <a:t>од</a:t>
            </a:r>
            <a:r>
              <a:rPr lang="en-US" sz="2400" b="1" dirty="0"/>
              <a:t> 30 mg</a:t>
            </a:r>
            <a:r>
              <a:rPr lang="en-US" sz="2400" dirty="0"/>
              <a:t> </a:t>
            </a:r>
            <a:endParaRPr lang="mk-MK" sz="2400" dirty="0" smtClean="0"/>
          </a:p>
          <a:p>
            <a:r>
              <a:rPr lang="mk-MK" sz="2400" dirty="0"/>
              <a:t>Генериката </a:t>
            </a:r>
            <a:r>
              <a:rPr lang="en-US" sz="2400" b="1" dirty="0" err="1"/>
              <a:t>lansoprazole</a:t>
            </a:r>
            <a:r>
              <a:rPr lang="en-US" sz="2400" b="1" dirty="0"/>
              <a:t> </a:t>
            </a:r>
            <a:r>
              <a:rPr lang="en-US" sz="2400" b="1" dirty="0" err="1"/>
              <a:t>од</a:t>
            </a:r>
            <a:r>
              <a:rPr lang="en-US" sz="2400" b="1" dirty="0"/>
              <a:t> 30 mg</a:t>
            </a:r>
            <a:r>
              <a:rPr lang="mk-MK" sz="2400" dirty="0"/>
              <a:t>, во сите свои фармацевтски форми и пакувања во месец септември била препишана </a:t>
            </a:r>
            <a:r>
              <a:rPr lang="mk-MK" sz="2400" b="1" dirty="0"/>
              <a:t>18,600</a:t>
            </a:r>
            <a:r>
              <a:rPr lang="mk-MK" sz="2400" dirty="0"/>
              <a:t> пати од страна на матичните лекари, односно заштедата за месец септември би изнесувала </a:t>
            </a:r>
            <a:r>
              <a:rPr lang="mk-MK" sz="2400" b="1" dirty="0"/>
              <a:t>60,000 евра</a:t>
            </a:r>
            <a:r>
              <a:rPr lang="mk-MK" sz="2400" b="1" dirty="0" smtClean="0"/>
              <a:t>.</a:t>
            </a:r>
            <a:endParaRPr lang="en-US" sz="2400" dirty="0"/>
          </a:p>
          <a:p>
            <a:r>
              <a:rPr lang="mk-MK" sz="2400" dirty="0"/>
              <a:t>Додека до 15ти октомври, истата генерика била препишана </a:t>
            </a:r>
            <a:r>
              <a:rPr lang="mk-MK" sz="2400" b="1" dirty="0"/>
              <a:t>11,200 пати</a:t>
            </a:r>
            <a:r>
              <a:rPr lang="mk-MK" sz="2400" dirty="0"/>
              <a:t> од страна на матичните лекари, односно заштедата за првите 15 дена од месец октомври изнесува </a:t>
            </a:r>
            <a:r>
              <a:rPr lang="mk-MK" sz="2400" b="1" dirty="0"/>
              <a:t>36,100 евра.</a:t>
            </a:r>
            <a:endParaRPr lang="en-US" sz="2400" dirty="0"/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5242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Податоци од МојТермин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341828"/>
            <a:ext cx="7662864" cy="36954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mk-MK" sz="2400" b="1" dirty="0" smtClean="0"/>
              <a:t>Lisinoprilot </a:t>
            </a:r>
            <a:r>
              <a:rPr lang="mk-MK" sz="2400" b="1" dirty="0"/>
              <a:t>20</a:t>
            </a:r>
            <a:r>
              <a:rPr lang="en-US" sz="2400" b="1" dirty="0"/>
              <a:t>mg</a:t>
            </a:r>
            <a:r>
              <a:rPr lang="en-US" sz="2400" dirty="0"/>
              <a:t> </a:t>
            </a:r>
            <a:endParaRPr lang="mk-MK" sz="2400" b="1" dirty="0" smtClean="0"/>
          </a:p>
          <a:p>
            <a:r>
              <a:rPr lang="mk-MK" sz="2400" b="1" dirty="0" smtClean="0"/>
              <a:t>Lisinoprilot </a:t>
            </a:r>
            <a:r>
              <a:rPr lang="mk-MK" sz="2400" b="1" dirty="0"/>
              <a:t>од 20</a:t>
            </a:r>
            <a:r>
              <a:rPr lang="en-US" sz="2400" b="1" dirty="0"/>
              <a:t>mg</a:t>
            </a:r>
            <a:r>
              <a:rPr lang="en-US" sz="2400" dirty="0"/>
              <a:t> e </a:t>
            </a:r>
            <a:r>
              <a:rPr lang="mk-MK" sz="2400" dirty="0"/>
              <a:t>една од најчесто препишуваните генерики, која во месец септември била препишана </a:t>
            </a:r>
            <a:r>
              <a:rPr lang="mk-MK" sz="2400" b="1" dirty="0"/>
              <a:t>43,000 пати</a:t>
            </a:r>
            <a:r>
              <a:rPr lang="mk-MK" sz="2400" dirty="0"/>
              <a:t> од страна на матичните лекари, односно заштедата за месец септември според намалувањата би изнесувала </a:t>
            </a:r>
            <a:r>
              <a:rPr lang="mk-MK" sz="2400" b="1" dirty="0"/>
              <a:t>1,080,000 денари</a:t>
            </a:r>
            <a:r>
              <a:rPr lang="mk-MK" sz="2400" dirty="0"/>
              <a:t>, односно </a:t>
            </a:r>
            <a:r>
              <a:rPr lang="mk-MK" sz="2400" b="1" dirty="0"/>
              <a:t>17,500 евра</a:t>
            </a:r>
            <a:r>
              <a:rPr lang="mk-MK" sz="2400" dirty="0" smtClean="0"/>
              <a:t>.</a:t>
            </a:r>
            <a:endParaRPr lang="en-US" sz="2400" dirty="0"/>
          </a:p>
          <a:p>
            <a:r>
              <a:rPr lang="mk-MK" sz="2400" dirty="0"/>
              <a:t>Истата таа генерика и јачина до 15ти октомври била препишана </a:t>
            </a:r>
            <a:r>
              <a:rPr lang="mk-MK" sz="2400" b="1" dirty="0"/>
              <a:t>30,600 пати</a:t>
            </a:r>
            <a:r>
              <a:rPr lang="mk-MK" sz="2400" dirty="0"/>
              <a:t> од матичните лекари, и заштедата изнесува </a:t>
            </a:r>
            <a:r>
              <a:rPr lang="mk-MK" sz="2400" b="1" dirty="0"/>
              <a:t>766,200 денари</a:t>
            </a:r>
            <a:r>
              <a:rPr lang="en-US" sz="2400" dirty="0"/>
              <a:t>, </a:t>
            </a:r>
            <a:r>
              <a:rPr lang="mk-MK" sz="2400" dirty="0"/>
              <a:t>односно </a:t>
            </a:r>
            <a:r>
              <a:rPr lang="mk-MK" sz="2400" b="1" dirty="0"/>
              <a:t>12,500 евра.  </a:t>
            </a:r>
            <a:endParaRPr lang="en-US" sz="2400" dirty="0"/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84415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739" y="182026"/>
            <a:ext cx="8704132" cy="1239379"/>
          </a:xfrm>
        </p:spPr>
        <p:txBody>
          <a:bodyPr/>
          <a:lstStyle/>
          <a:p>
            <a:r>
              <a:rPr lang="mk-MK" dirty="0" smtClean="0"/>
              <a:t>Вкупна заштеда на годишно ниво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295224"/>
            <a:ext cx="7947025" cy="42525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Доколку би ги сумирале проценетите заштеди на годишно ниво:</a:t>
            </a:r>
          </a:p>
          <a:p>
            <a:r>
              <a:rPr lang="bg-BG" dirty="0"/>
              <a:t>Проценета заштеда кај генеричите лекови  </a:t>
            </a:r>
            <a:r>
              <a:rPr lang="bg-BG" b="1" dirty="0"/>
              <a:t>-</a:t>
            </a:r>
            <a:r>
              <a:rPr lang="bg-BG" dirty="0"/>
              <a:t>   </a:t>
            </a:r>
            <a:r>
              <a:rPr lang="bg-BG" b="1" dirty="0"/>
              <a:t>5,654,000 евра</a:t>
            </a:r>
            <a:endParaRPr lang="bg-BG" dirty="0"/>
          </a:p>
          <a:p>
            <a:r>
              <a:rPr lang="bg-BG" dirty="0"/>
              <a:t>Проценета заштеда кај лековите оригинатори и иновативните лекови</a:t>
            </a:r>
            <a:r>
              <a:rPr lang="bg-BG" b="1" dirty="0"/>
              <a:t> 1,720,600 </a:t>
            </a:r>
            <a:r>
              <a:rPr lang="bg-BG" b="1" dirty="0" smtClean="0"/>
              <a:t>евра</a:t>
            </a:r>
            <a:endParaRPr lang="en-US" b="1" dirty="0" smtClean="0"/>
          </a:p>
          <a:p>
            <a:r>
              <a:rPr lang="uk-UA" b="1" dirty="0" smtClean="0"/>
              <a:t>Вкупната </a:t>
            </a:r>
            <a:r>
              <a:rPr lang="uk-UA" b="1" dirty="0"/>
              <a:t>проценета годишна заштеда на годишно ниво со ова октомвриско намалување </a:t>
            </a:r>
            <a:r>
              <a:rPr lang="uk-UA" b="1" dirty="0" smtClean="0"/>
              <a:t>на цените изнесува </a:t>
            </a:r>
            <a:r>
              <a:rPr lang="uk-UA" b="1" dirty="0"/>
              <a:t>околу </a:t>
            </a:r>
            <a:r>
              <a:rPr lang="en-US" b="1" dirty="0" smtClean="0"/>
              <a:t>7</a:t>
            </a:r>
            <a:r>
              <a:rPr lang="uk-UA" b="1" dirty="0" smtClean="0"/>
              <a:t>,</a:t>
            </a:r>
            <a:r>
              <a:rPr lang="en-US" b="1" smtClean="0"/>
              <a:t>40</a:t>
            </a:r>
            <a:r>
              <a:rPr lang="uk-UA" b="1" smtClean="0"/>
              <a:t>0,000 </a:t>
            </a:r>
            <a:r>
              <a:rPr lang="uk-UA" b="1" dirty="0"/>
              <a:t>евра.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37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Намалување на цени на лекови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sz="2400" dirty="0" smtClean="0"/>
              <a:t>Вкупно намалени цени во Октомври 2013:</a:t>
            </a:r>
          </a:p>
          <a:p>
            <a:pPr lvl="1"/>
            <a:r>
              <a:rPr lang="mk-MK" sz="2400" b="1" i="1" dirty="0" smtClean="0"/>
              <a:t>Генерички лекови </a:t>
            </a:r>
            <a:r>
              <a:rPr lang="mk-MK" sz="2400" dirty="0" smtClean="0"/>
              <a:t>– </a:t>
            </a:r>
            <a:r>
              <a:rPr lang="mk-MK" sz="2400" b="1" dirty="0" smtClean="0"/>
              <a:t>415</a:t>
            </a:r>
            <a:r>
              <a:rPr lang="mk-MK" sz="2400" dirty="0" smtClean="0"/>
              <a:t> генерики,форми, јачини и пакувања</a:t>
            </a:r>
          </a:p>
          <a:p>
            <a:pPr lvl="1"/>
            <a:r>
              <a:rPr lang="mk-MK" sz="2400" b="1" i="1" dirty="0" smtClean="0"/>
              <a:t>Иновативни лекови и лекови оригинатори </a:t>
            </a:r>
            <a:r>
              <a:rPr lang="mk-MK" sz="2400" b="1" dirty="0" smtClean="0"/>
              <a:t>337 лекови</a:t>
            </a:r>
          </a:p>
          <a:p>
            <a:pPr lvl="1"/>
            <a:endParaRPr lang="mk-MK" b="1" dirty="0"/>
          </a:p>
        </p:txBody>
      </p:sp>
    </p:spTree>
    <p:extLst>
      <p:ext uri="{BB962C8B-B14F-4D97-AF65-F5344CB8AC3E}">
        <p14:creationId xmlns:p14="http://schemas.microsoft.com/office/powerpoint/2010/main" val="3026738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/>
              <a:t>Просечно </a:t>
            </a:r>
            <a:r>
              <a:rPr lang="mk-MK" dirty="0" smtClean="0"/>
              <a:t>намалување </a:t>
            </a:r>
            <a:r>
              <a:rPr lang="mk-MK" sz="4800" b="1" dirty="0"/>
              <a:t>Генерички лекови</a:t>
            </a:r>
            <a:br>
              <a:rPr lang="mk-MK" sz="4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69988"/>
            <a:ext cx="7662864" cy="1666075"/>
          </a:xfrm>
        </p:spPr>
        <p:txBody>
          <a:bodyPr>
            <a:noAutofit/>
          </a:bodyPr>
          <a:lstStyle/>
          <a:p>
            <a:r>
              <a:rPr lang="mk-MK" sz="2000" dirty="0" smtClean="0"/>
              <a:t>Просечно </a:t>
            </a:r>
            <a:r>
              <a:rPr lang="mk-MK" sz="2000" dirty="0"/>
              <a:t>процентуално намалување – </a:t>
            </a:r>
            <a:r>
              <a:rPr lang="mk-MK" sz="2000" b="1" dirty="0"/>
              <a:t>23.57</a:t>
            </a:r>
            <a:r>
              <a:rPr lang="mk-MK" sz="2000" b="1" dirty="0" smtClean="0"/>
              <a:t>%</a:t>
            </a:r>
          </a:p>
          <a:p>
            <a:r>
              <a:rPr lang="uk-UA" sz="2000" dirty="0"/>
              <a:t>Просечна цена на намалување на лековите </a:t>
            </a:r>
            <a:r>
              <a:rPr lang="uk-UA" sz="2000" b="1" dirty="0"/>
              <a:t>2,226.50 денари</a:t>
            </a:r>
            <a:endParaRPr lang="mk-MK" sz="2000" b="1" dirty="0"/>
          </a:p>
          <a:p>
            <a:r>
              <a:rPr lang="bg-BG" sz="2000" dirty="0"/>
              <a:t>Најголемо процентуално намалување се јавува кај </a:t>
            </a:r>
            <a:r>
              <a:rPr lang="bg-BG" sz="2000" dirty="0" smtClean="0"/>
              <a:t>генериките</a:t>
            </a:r>
            <a:endParaRPr lang="bg-BG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13733" y="4136063"/>
            <a:ext cx="6676665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US" b="1" dirty="0" err="1">
                <a:latin typeface="Calibri"/>
                <a:cs typeface="Calibri"/>
              </a:rPr>
              <a:t>Vinorelbine</a:t>
            </a:r>
            <a:r>
              <a:rPr lang="en-US" b="1" dirty="0">
                <a:latin typeface="Calibri"/>
                <a:cs typeface="Calibri"/>
              </a:rPr>
              <a:t> - 85.65%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 b="1" dirty="0" err="1">
                <a:latin typeface="Calibri"/>
                <a:cs typeface="Calibri"/>
              </a:rPr>
              <a:t>darbepoetin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err="1">
                <a:latin typeface="Calibri"/>
                <a:cs typeface="Calibri"/>
              </a:rPr>
              <a:t>alfa</a:t>
            </a:r>
            <a:r>
              <a:rPr lang="en-US" b="1" dirty="0">
                <a:latin typeface="Calibri"/>
                <a:cs typeface="Calibri"/>
              </a:rPr>
              <a:t> - 82.13</a:t>
            </a:r>
            <a:r>
              <a:rPr lang="en-US" b="1" dirty="0" smtClean="0">
                <a:latin typeface="Calibri"/>
                <a:cs typeface="Calibri"/>
              </a:rPr>
              <a:t>%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 b="1" dirty="0" err="1">
                <a:latin typeface="Calibri"/>
                <a:cs typeface="Calibri"/>
              </a:rPr>
              <a:t>irinotecan</a:t>
            </a:r>
            <a:r>
              <a:rPr lang="en-US" b="1" dirty="0">
                <a:latin typeface="Calibri"/>
                <a:cs typeface="Calibri"/>
              </a:rPr>
              <a:t> - 72.02</a:t>
            </a:r>
            <a:r>
              <a:rPr lang="en-US" b="1" dirty="0" smtClean="0">
                <a:latin typeface="Calibri"/>
                <a:cs typeface="Calibri"/>
              </a:rPr>
              <a:t>%</a:t>
            </a:r>
          </a:p>
          <a:p>
            <a:pPr marL="742950" lvl="1" indent="-285750">
              <a:buFont typeface="Arial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en-US" dirty="0">
              <a:latin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 b="1" dirty="0">
                <a:latin typeface="Calibri"/>
                <a:cs typeface="Calibri"/>
              </a:rPr>
              <a:t>gemcitabine - 71.92%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fi-FI" b="1" dirty="0" err="1">
                <a:latin typeface="Calibri"/>
                <a:cs typeface="Calibri"/>
              </a:rPr>
              <a:t>olmesartan</a:t>
            </a:r>
            <a:r>
              <a:rPr lang="fi-FI" b="1" dirty="0">
                <a:latin typeface="Calibri"/>
                <a:cs typeface="Calibri"/>
              </a:rPr>
              <a:t> - 71.40%</a:t>
            </a:r>
            <a:endParaRPr lang="mk-MK" b="1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91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k-MK" sz="4400" dirty="0"/>
              <a:t>Најголемо намалување во денари се јавува кај генериките</a:t>
            </a:r>
            <a:r>
              <a:rPr lang="en-US" sz="4400" dirty="0"/>
              <a:t> </a:t>
            </a:r>
            <a:endParaRPr lang="bg-BG" sz="4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104441"/>
              </p:ext>
            </p:extLst>
          </p:nvPr>
        </p:nvGraphicFramePr>
        <p:xfrm>
          <a:off x="599896" y="2353478"/>
          <a:ext cx="8086904" cy="4136062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155272"/>
                <a:gridCol w="1155272"/>
                <a:gridCol w="1155272"/>
                <a:gridCol w="1155272"/>
                <a:gridCol w="1155272"/>
                <a:gridCol w="1155272"/>
                <a:gridCol w="1155272"/>
              </a:tblGrid>
              <a:tr h="5221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Генерика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Јачина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Пакување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Нова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цена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Стара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цена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Разлика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%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намалување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everolimus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 mg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104,340.25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247,304.97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142,964.72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57.81%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5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agalsidase beta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 mg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161,010.94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230,518.60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69,507.66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30.15%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5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zoledronic acid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 mg/5 ml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61,650.85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103,000.00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41,349.15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40.14%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5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darbepoetin alfa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500 µg/1 ml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8,300.51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44,686.63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36,386.12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81.43%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imatinib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100 mg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76,774.59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111,620.98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34,846.39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31.22%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docetaxel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140 mg/7 ml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21,757.62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56,525.00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34,767.38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61.51%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5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temozolomide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250 mg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21,944.68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53,167.36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31,222.68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58.73%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5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irinotecan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500 mg/25 ml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11,192.26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40,000.00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28,807.74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72.02%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525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Заштеда кај генерички лекови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69988"/>
            <a:ext cx="7662864" cy="3567276"/>
          </a:xfrm>
        </p:spPr>
        <p:txBody>
          <a:bodyPr>
            <a:normAutofit fontScale="92500"/>
          </a:bodyPr>
          <a:lstStyle/>
          <a:p>
            <a:r>
              <a:rPr lang="mk-MK" dirty="0" smtClean="0"/>
              <a:t>Вкупно проценетата </a:t>
            </a:r>
            <a:r>
              <a:rPr lang="mk-MK" dirty="0"/>
              <a:t>заштеда кај генеричите </a:t>
            </a:r>
            <a:r>
              <a:rPr lang="mk-MK" dirty="0" smtClean="0"/>
              <a:t>лекови на годишно ниво изнесува </a:t>
            </a:r>
            <a:r>
              <a:rPr lang="mk-MK" b="1" dirty="0"/>
              <a:t>347.711.000,00 денари,</a:t>
            </a:r>
            <a:r>
              <a:rPr lang="mk-MK" dirty="0"/>
              <a:t>  </a:t>
            </a:r>
            <a:r>
              <a:rPr lang="mk-MK" dirty="0" smtClean="0"/>
              <a:t>односно </a:t>
            </a:r>
            <a:r>
              <a:rPr lang="mk-MK" b="1" dirty="0" smtClean="0"/>
              <a:t>5,654,000 </a:t>
            </a:r>
            <a:r>
              <a:rPr lang="mk-MK" b="1" dirty="0"/>
              <a:t>евра</a:t>
            </a:r>
            <a:endParaRPr lang="en-US" dirty="0"/>
          </a:p>
          <a:p>
            <a:r>
              <a:rPr lang="mk-MK" dirty="0"/>
              <a:t>Најголемо заштедување е проценето кај генериката </a:t>
            </a:r>
            <a:r>
              <a:rPr lang="mk-MK" b="1" dirty="0"/>
              <a:t>lansoprazole од 30 </a:t>
            </a:r>
            <a:r>
              <a:rPr lang="en-US" b="1" dirty="0" smtClean="0"/>
              <a:t>mg</a:t>
            </a:r>
            <a:r>
              <a:rPr lang="mk-MK" b="1" dirty="0" smtClean="0"/>
              <a:t> </a:t>
            </a:r>
            <a:r>
              <a:rPr lang="mk-MK" dirty="0" smtClean="0"/>
              <a:t>и пакување од 28 капсули</a:t>
            </a:r>
            <a:r>
              <a:rPr lang="en-US" dirty="0" smtClean="0"/>
              <a:t>, </a:t>
            </a:r>
            <a:r>
              <a:rPr lang="mk-MK" dirty="0"/>
              <a:t>со кое намалување од 527 денари на 312.06 денари, годишно се заштедуваат околу </a:t>
            </a:r>
            <a:r>
              <a:rPr lang="mk-MK" b="1" dirty="0"/>
              <a:t>386,000 евра</a:t>
            </a:r>
            <a:r>
              <a:rPr lang="mk-MK" dirty="0"/>
              <a:t>.</a:t>
            </a:r>
            <a:endParaRPr lang="en-US" dirty="0"/>
          </a:p>
          <a:p>
            <a:r>
              <a:rPr lang="mk-MK" dirty="0"/>
              <a:t>Исто така кај генериката </a:t>
            </a:r>
            <a:r>
              <a:rPr lang="mk-MK" b="1" dirty="0"/>
              <a:t>nimesulide од 100 </a:t>
            </a:r>
            <a:r>
              <a:rPr lang="en-US" b="1" dirty="0"/>
              <a:t>mg </a:t>
            </a:r>
            <a:r>
              <a:rPr lang="mk-MK" dirty="0"/>
              <a:t>со намалување на максималната цена од 219 денари на 97.73, годишно се заштедуваат </a:t>
            </a:r>
            <a:r>
              <a:rPr lang="mk-MK" b="1" dirty="0"/>
              <a:t>355,000 евра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98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sz="4000" dirty="0"/>
              <a:t>Просечно </a:t>
            </a:r>
            <a:r>
              <a:rPr lang="mk-MK" sz="4000" dirty="0" smtClean="0"/>
              <a:t>намалување </a:t>
            </a:r>
            <a:br>
              <a:rPr lang="mk-MK" sz="4000" dirty="0" smtClean="0"/>
            </a:br>
            <a:r>
              <a:rPr lang="mk-MK" sz="4000" b="1" dirty="0" smtClean="0"/>
              <a:t>Оригинатори и иновативни лекови</a:t>
            </a:r>
            <a:r>
              <a:rPr lang="mk-MK" sz="4000" b="1" dirty="0"/>
              <a:t/>
            </a:r>
            <a:br>
              <a:rPr lang="mk-MK" sz="4000" b="1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69988"/>
            <a:ext cx="7662864" cy="1666075"/>
          </a:xfrm>
        </p:spPr>
        <p:txBody>
          <a:bodyPr>
            <a:noAutofit/>
          </a:bodyPr>
          <a:lstStyle/>
          <a:p>
            <a:r>
              <a:rPr lang="mk-MK" sz="2000" dirty="0"/>
              <a:t>Намалени </a:t>
            </a:r>
            <a:r>
              <a:rPr lang="mk-MK" sz="2000" b="1" dirty="0" smtClean="0"/>
              <a:t>337</a:t>
            </a:r>
            <a:r>
              <a:rPr lang="mk-MK" sz="2000" dirty="0" smtClean="0"/>
              <a:t> оригинатори и иновативни лекови .</a:t>
            </a:r>
            <a:endParaRPr lang="en-US" sz="2000" dirty="0"/>
          </a:p>
          <a:p>
            <a:r>
              <a:rPr lang="mk-MK" sz="2000" dirty="0"/>
              <a:t>Просечно процентуално намалување </a:t>
            </a:r>
            <a:r>
              <a:rPr lang="mk-MK" sz="2000" b="1" dirty="0"/>
              <a:t>10.18</a:t>
            </a:r>
            <a:r>
              <a:rPr lang="mk-MK" sz="2000" b="1" dirty="0" smtClean="0"/>
              <a:t>%</a:t>
            </a:r>
          </a:p>
          <a:p>
            <a:r>
              <a:rPr lang="uk-UA" sz="2000" dirty="0" smtClean="0"/>
              <a:t>Просечна </a:t>
            </a:r>
            <a:r>
              <a:rPr lang="uk-UA" sz="2000" dirty="0"/>
              <a:t>цена на намалување на лековите </a:t>
            </a:r>
            <a:r>
              <a:rPr lang="uk-UA" sz="2000" b="1" dirty="0" smtClean="0"/>
              <a:t>743 денари</a:t>
            </a:r>
            <a:endParaRPr lang="mk-MK" sz="2000" b="1" dirty="0"/>
          </a:p>
          <a:p>
            <a:r>
              <a:rPr lang="bg-BG" sz="2000" dirty="0"/>
              <a:t>Најголемо процентуално намалување се јавува кај </a:t>
            </a:r>
            <a:r>
              <a:rPr lang="bg-BG" sz="2000" dirty="0" smtClean="0"/>
              <a:t>генериките</a:t>
            </a:r>
            <a:endParaRPr lang="bg-BG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210"/>
              </p:ext>
            </p:extLst>
          </p:nvPr>
        </p:nvGraphicFramePr>
        <p:xfrm>
          <a:off x="1974582" y="4622718"/>
          <a:ext cx="3338784" cy="1343302"/>
        </p:xfrm>
        <a:graphic>
          <a:graphicData uri="http://schemas.openxmlformats.org/drawingml/2006/table">
            <a:tbl>
              <a:tblPr/>
              <a:tblGrid>
                <a:gridCol w="2208529"/>
                <a:gridCol w="1130255"/>
              </a:tblGrid>
              <a:tr h="2240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SPIRIVA RESPIMAT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PLAVIX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54.83%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CELEBREX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51.27%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NEUPOGEN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48.12%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MORFIN HIDROHLORID ALKALOID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45.65%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XATRAL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45.50%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616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74" y="345141"/>
            <a:ext cx="8584844" cy="1143000"/>
          </a:xfrm>
        </p:spPr>
        <p:txBody>
          <a:bodyPr/>
          <a:lstStyle/>
          <a:p>
            <a:pPr algn="l"/>
            <a:r>
              <a:rPr lang="mk-MK" sz="4400" dirty="0"/>
              <a:t>Најголемо намалување во денари </a:t>
            </a:r>
            <a:r>
              <a:rPr lang="mk-MK" sz="4400" dirty="0" smtClean="0"/>
              <a:t>кај иновативни и оригинатори</a:t>
            </a:r>
            <a:endParaRPr lang="bg-BG" sz="4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712585"/>
              </p:ext>
            </p:extLst>
          </p:nvPr>
        </p:nvGraphicFramePr>
        <p:xfrm>
          <a:off x="594256" y="2353475"/>
          <a:ext cx="8168136" cy="3821489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361356"/>
                <a:gridCol w="1361356"/>
                <a:gridCol w="1361356"/>
                <a:gridCol w="1361356"/>
                <a:gridCol w="1361356"/>
                <a:gridCol w="1361356"/>
              </a:tblGrid>
              <a:tr h="8801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Латинско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име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Јачина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Пакување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Максимална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цена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лек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 smtClean="0">
                          <a:effectLst/>
                          <a:latin typeface="Calibri"/>
                          <a:cs typeface="Calibri"/>
                        </a:rPr>
                        <a:t>големо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Стара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Максимална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цена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  <a:latin typeface="Calibri"/>
                          <a:cs typeface="Calibri"/>
                        </a:rPr>
                        <a:t>лек</a:t>
                      </a:r>
                      <a:r>
                        <a:rPr lang="en-US" sz="11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u="none" strike="noStrike" dirty="0" err="1" smtClean="0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100" u="none" strike="noStrike" dirty="0" smtClean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mk-MK" sz="1100" u="none" strike="noStrike" dirty="0" smtClean="0">
                          <a:effectLst/>
                          <a:latin typeface="Calibri"/>
                          <a:cs typeface="Calibri"/>
                        </a:rPr>
                        <a:t>големо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Разлика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на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стара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и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нова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цена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во</a:t>
                      </a:r>
                      <a:r>
                        <a:rPr lang="en-US" sz="1200" b="1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Calibri"/>
                          <a:cs typeface="Calibri"/>
                        </a:rPr>
                        <a:t>денари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0712" marR="10712" marT="10712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TARCEVA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113,374.00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128,655.76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15,281.76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TARCEVA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91,980.00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105,046.70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13,066.70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TYVERB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 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66,221.56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77,177.00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10,955.44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SPIRIVA RESPIMAT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 mcg/1 инхалација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1,927.36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10,545.53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8,618.17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STELARA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mg/0,5 ml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176,266.10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184,247.54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7,981.44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IRESSA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113,374.48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121,133.40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7,758.92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COPEGUS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25,690.00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33,046.67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7,356.67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LITAK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mg/1 ml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80,174.01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86,863.35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6,689.34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FLUDARA oral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23,853.51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29,998.00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6,144.49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MYOZYME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 mg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28,212.53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34,060.74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5,848.21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6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Заштеда кај иновативни и лекови оригинатори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69987"/>
            <a:ext cx="7847836" cy="3972949"/>
          </a:xfrm>
        </p:spPr>
        <p:txBody>
          <a:bodyPr>
            <a:normAutofit fontScale="92500"/>
          </a:bodyPr>
          <a:lstStyle/>
          <a:p>
            <a:r>
              <a:rPr lang="mk-MK" dirty="0"/>
              <a:t>Проценетата заштеда кај лековите оригинатори и иновативните лекови изнесува  - </a:t>
            </a:r>
            <a:r>
              <a:rPr lang="mk-MK" b="1" dirty="0"/>
              <a:t>105,819,000 денари,</a:t>
            </a:r>
            <a:r>
              <a:rPr lang="mk-MK" dirty="0"/>
              <a:t>  односно</a:t>
            </a:r>
            <a:r>
              <a:rPr lang="mk-MK" b="1" dirty="0"/>
              <a:t> </a:t>
            </a:r>
            <a:r>
              <a:rPr lang="en-US" b="1" dirty="0"/>
              <a:t>1,720,600 </a:t>
            </a:r>
            <a:r>
              <a:rPr lang="mk-MK" b="1" dirty="0"/>
              <a:t>евра</a:t>
            </a:r>
            <a:endParaRPr lang="en-US" dirty="0"/>
          </a:p>
          <a:p>
            <a:r>
              <a:rPr lang="mk-MK" dirty="0"/>
              <a:t>Најголемо заштедување е проценето кај лекот </a:t>
            </a:r>
            <a:r>
              <a:rPr lang="mk-MK" b="1" dirty="0"/>
              <a:t>HERCEPTIN</a:t>
            </a:r>
            <a:r>
              <a:rPr lang="mk-MK" dirty="0"/>
              <a:t> од 150 </a:t>
            </a:r>
            <a:r>
              <a:rPr lang="en-US" dirty="0"/>
              <a:t>mg, </a:t>
            </a:r>
            <a:r>
              <a:rPr lang="mk-MK" dirty="0"/>
              <a:t>со кое намалување од 37,832.38 денари на 36,403.12 денари, годишно се заштедуваат околу </a:t>
            </a:r>
            <a:r>
              <a:rPr lang="mk-MK" b="1" dirty="0"/>
              <a:t>134,800 евра</a:t>
            </a:r>
            <a:r>
              <a:rPr lang="mk-MK" dirty="0"/>
              <a:t>.</a:t>
            </a:r>
            <a:endParaRPr lang="en-US" dirty="0"/>
          </a:p>
          <a:p>
            <a:r>
              <a:rPr lang="mk-MK" dirty="0"/>
              <a:t>Исто така лекот </a:t>
            </a:r>
            <a:r>
              <a:rPr lang="mk-MK" b="1" dirty="0"/>
              <a:t>PANCEF</a:t>
            </a:r>
            <a:r>
              <a:rPr lang="mk-MK" dirty="0"/>
              <a:t> од 400 </a:t>
            </a:r>
            <a:r>
              <a:rPr lang="en-US" dirty="0"/>
              <a:t>mg, </a:t>
            </a:r>
            <a:r>
              <a:rPr lang="mk-MK" dirty="0"/>
              <a:t>со кое намалување од 698.25 денари на 499 денари, годишно се заштедуваат околу </a:t>
            </a:r>
            <a:r>
              <a:rPr lang="mk-MK" b="1" dirty="0"/>
              <a:t>116,850 евра</a:t>
            </a:r>
            <a:r>
              <a:rPr lang="mk-MK" dirty="0"/>
              <a:t>.</a:t>
            </a:r>
            <a:endParaRPr lang="en-US" dirty="0"/>
          </a:p>
          <a:p>
            <a:r>
              <a:rPr lang="mk-MK" dirty="0"/>
              <a:t>Лекот </a:t>
            </a:r>
            <a:r>
              <a:rPr lang="en-US" dirty="0"/>
              <a:t>SALOFALK </a:t>
            </a:r>
            <a:r>
              <a:rPr lang="en-US" dirty="0" err="1"/>
              <a:t>од</a:t>
            </a:r>
            <a:r>
              <a:rPr lang="en-US" dirty="0"/>
              <a:t> 250 mg</a:t>
            </a:r>
            <a:r>
              <a:rPr lang="mk-MK" dirty="0"/>
              <a:t> со намалување од 1,146 на 1,078 денари, допринесува заштеда од 104, 000 евра годишно.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48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Податоци од МојТермин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341828"/>
            <a:ext cx="7662864" cy="36954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k-MK" sz="2400" b="1" dirty="0" smtClean="0"/>
              <a:t>Лек Панцеф</a:t>
            </a:r>
          </a:p>
          <a:p>
            <a:r>
              <a:rPr lang="mk-MK" sz="2400" dirty="0"/>
              <a:t>Според податоците од мојтермин, лекот </a:t>
            </a:r>
            <a:r>
              <a:rPr lang="en-US" sz="2400" b="1" dirty="0" err="1"/>
              <a:t>Pancef</a:t>
            </a:r>
            <a:r>
              <a:rPr lang="en-US" sz="2400" dirty="0"/>
              <a:t> </a:t>
            </a:r>
            <a:r>
              <a:rPr lang="mk-MK" sz="2400" dirty="0"/>
              <a:t>во септември бил препишан </a:t>
            </a:r>
            <a:r>
              <a:rPr lang="mk-MK" sz="2400" b="1" dirty="0"/>
              <a:t>4,300 пати</a:t>
            </a:r>
            <a:r>
              <a:rPr lang="mk-MK" sz="2400" dirty="0"/>
              <a:t>, односно заштедата за месец септември според намалувањата би изнесувала </a:t>
            </a:r>
            <a:r>
              <a:rPr lang="mk-MK" sz="2400" b="1" dirty="0"/>
              <a:t>780,800 денари</a:t>
            </a:r>
            <a:r>
              <a:rPr lang="mk-MK" sz="2400" dirty="0"/>
              <a:t>, односно </a:t>
            </a:r>
            <a:r>
              <a:rPr lang="mk-MK" sz="2400" b="1" dirty="0"/>
              <a:t>12,700 евра</a:t>
            </a:r>
            <a:r>
              <a:rPr lang="mk-MK" sz="2400" dirty="0"/>
              <a:t>.</a:t>
            </a:r>
            <a:endParaRPr lang="en-US" sz="2400" dirty="0"/>
          </a:p>
          <a:p>
            <a:r>
              <a:rPr lang="mk-MK" sz="2400" dirty="0"/>
              <a:t>Истиот тој лек до </a:t>
            </a:r>
            <a:r>
              <a:rPr lang="mk-MK" sz="2400" b="1" dirty="0"/>
              <a:t>15ти октомври </a:t>
            </a:r>
            <a:r>
              <a:rPr lang="mk-MK" sz="2400" dirty="0"/>
              <a:t>е препишан 2,600 пати, односно досегашната заштеда би била </a:t>
            </a:r>
            <a:r>
              <a:rPr lang="mk-MK" sz="2400" b="1" dirty="0"/>
              <a:t>7,700 евра</a:t>
            </a:r>
            <a:r>
              <a:rPr lang="mk-MK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3773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44</TotalTime>
  <Words>750</Words>
  <Application>Microsoft Macintosh PowerPoint</Application>
  <PresentationFormat>On-screen Show (4:3)</PresentationFormat>
  <Paragraphs>192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Genesis</vt:lpstr>
      <vt:lpstr>Министерство за здравство</vt:lpstr>
      <vt:lpstr>Намалување на цени на лекови</vt:lpstr>
      <vt:lpstr>Просечно намалување Генерички лекови </vt:lpstr>
      <vt:lpstr>Најголемо намалување во денари се јавува кај генериките </vt:lpstr>
      <vt:lpstr>Заштеда кај генерички лекови</vt:lpstr>
      <vt:lpstr>Просечно намалување  Оригинатори и иновативни лекови </vt:lpstr>
      <vt:lpstr>Најголемо намалување во денари кај иновативни и оригинатори</vt:lpstr>
      <vt:lpstr>Заштеда кај иновативни и лекови оригинатори</vt:lpstr>
      <vt:lpstr>Податоци од МојТермин</vt:lpstr>
      <vt:lpstr>Податоци од МојТермин</vt:lpstr>
      <vt:lpstr>Податоци од МојТермин</vt:lpstr>
      <vt:lpstr>Вкупна заштеда на годишно ниво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за здравство</dc:title>
  <dc:creator>Milan Arizankoski</dc:creator>
  <cp:lastModifiedBy>Milan Arizankoski</cp:lastModifiedBy>
  <cp:revision>6</cp:revision>
  <dcterms:created xsi:type="dcterms:W3CDTF">2013-10-16T09:20:21Z</dcterms:created>
  <dcterms:modified xsi:type="dcterms:W3CDTF">2013-10-16T10:04:42Z</dcterms:modified>
</cp:coreProperties>
</file>